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72"/>
  </p:notesMasterIdLst>
  <p:handoutMasterIdLst>
    <p:handoutMasterId r:id="rId73"/>
  </p:handoutMasterIdLst>
  <p:sldIdLst>
    <p:sldId id="256" r:id="rId5"/>
    <p:sldId id="2007578221" r:id="rId6"/>
    <p:sldId id="2007578065" r:id="rId7"/>
    <p:sldId id="2007578066" r:id="rId8"/>
    <p:sldId id="2007578067" r:id="rId9"/>
    <p:sldId id="2007578190" r:id="rId10"/>
    <p:sldId id="2007578068" r:id="rId11"/>
    <p:sldId id="2007578069" r:id="rId12"/>
    <p:sldId id="2007577301" r:id="rId13"/>
    <p:sldId id="2294" r:id="rId14"/>
    <p:sldId id="2295" r:id="rId15"/>
    <p:sldId id="1259" r:id="rId16"/>
    <p:sldId id="2007577379" r:id="rId17"/>
    <p:sldId id="1269" r:id="rId18"/>
    <p:sldId id="2007578320" r:id="rId19"/>
    <p:sldId id="2007578321" r:id="rId20"/>
    <p:sldId id="2011" r:id="rId21"/>
    <p:sldId id="2012" r:id="rId22"/>
    <p:sldId id="2007577352" r:id="rId23"/>
    <p:sldId id="2007577307" r:id="rId24"/>
    <p:sldId id="2007577338" r:id="rId25"/>
    <p:sldId id="2007577354" r:id="rId26"/>
    <p:sldId id="2007577370" r:id="rId27"/>
    <p:sldId id="2007577567" r:id="rId28"/>
    <p:sldId id="2007577533" r:id="rId29"/>
    <p:sldId id="2007577536" r:id="rId30"/>
    <p:sldId id="2007577535" r:id="rId31"/>
    <p:sldId id="2007577384" r:id="rId32"/>
    <p:sldId id="2007577385" r:id="rId33"/>
    <p:sldId id="2007577382" r:id="rId34"/>
    <p:sldId id="2007577380" r:id="rId35"/>
    <p:sldId id="2007577387" r:id="rId36"/>
    <p:sldId id="2007577388" r:id="rId37"/>
    <p:sldId id="2007577389" r:id="rId38"/>
    <p:sldId id="2007577390" r:id="rId39"/>
    <p:sldId id="2007578283" r:id="rId40"/>
    <p:sldId id="2007578294" r:id="rId41"/>
    <p:sldId id="2007578296" r:id="rId42"/>
    <p:sldId id="2007578304" r:id="rId43"/>
    <p:sldId id="2007578297" r:id="rId44"/>
    <p:sldId id="2007578298" r:id="rId45"/>
    <p:sldId id="2007578299" r:id="rId46"/>
    <p:sldId id="2007578305" r:id="rId47"/>
    <p:sldId id="2007578300" r:id="rId48"/>
    <p:sldId id="2007578302" r:id="rId49"/>
    <p:sldId id="2007578303" r:id="rId50"/>
    <p:sldId id="505" r:id="rId51"/>
    <p:sldId id="2007578318" r:id="rId52"/>
    <p:sldId id="522" r:id="rId53"/>
    <p:sldId id="523" r:id="rId54"/>
    <p:sldId id="2007578310" r:id="rId55"/>
    <p:sldId id="2007578311" r:id="rId56"/>
    <p:sldId id="2007578312" r:id="rId57"/>
    <p:sldId id="2007578313" r:id="rId58"/>
    <p:sldId id="2007578314" r:id="rId59"/>
    <p:sldId id="506" r:id="rId60"/>
    <p:sldId id="507" r:id="rId61"/>
    <p:sldId id="508" r:id="rId62"/>
    <p:sldId id="509" r:id="rId63"/>
    <p:sldId id="2007578306" r:id="rId64"/>
    <p:sldId id="2007578308" r:id="rId65"/>
    <p:sldId id="2007578309" r:id="rId66"/>
    <p:sldId id="2007578315" r:id="rId67"/>
    <p:sldId id="2007578316" r:id="rId68"/>
    <p:sldId id="2007578203" r:id="rId69"/>
    <p:sldId id="2007578204" r:id="rId70"/>
    <p:sldId id="258" r:id="rId71"/>
  </p:sldIdLst>
  <p:sldSz cx="12192000" cy="6858000"/>
  <p:notesSz cx="6805613" cy="9939338"/>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CC"/>
    <a:srgbClr val="638AE1"/>
    <a:srgbClr val="000099"/>
    <a:srgbClr val="1D9A78"/>
    <a:srgbClr val="E6E6E6"/>
    <a:srgbClr val="E7EFEC"/>
    <a:srgbClr val="CCD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6318" autoAdjust="0"/>
  </p:normalViewPr>
  <p:slideViewPr>
    <p:cSldViewPr snapToGrid="0">
      <p:cViewPr varScale="1">
        <p:scale>
          <a:sx n="87" d="100"/>
          <a:sy n="87" d="100"/>
        </p:scale>
        <p:origin x="1114" y="3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39D9136-ECF0-4E2D-A8AE-D127AFFCBBF5}"/>
              </a:ext>
            </a:extLst>
          </p:cNvPr>
          <p:cNvSpPr>
            <a:spLocks noGrp="1"/>
          </p:cNvSpPr>
          <p:nvPr>
            <p:ph type="hdr" sz="quarter"/>
          </p:nvPr>
        </p:nvSpPr>
        <p:spPr>
          <a:xfrm>
            <a:off x="1" y="1"/>
            <a:ext cx="2949099"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191EB25A-C929-4BF2-B4F5-71619DE73845}"/>
              </a:ext>
            </a:extLst>
          </p:cNvPr>
          <p:cNvSpPr>
            <a:spLocks noGrp="1"/>
          </p:cNvSpPr>
          <p:nvPr>
            <p:ph type="dt" sz="quarter" idx="1"/>
          </p:nvPr>
        </p:nvSpPr>
        <p:spPr>
          <a:xfrm>
            <a:off x="3854940" y="1"/>
            <a:ext cx="2949099" cy="498693"/>
          </a:xfrm>
          <a:prstGeom prst="rect">
            <a:avLst/>
          </a:prstGeom>
        </p:spPr>
        <p:txBody>
          <a:bodyPr vert="horz" lIns="91440" tIns="45720" rIns="91440" bIns="45720" rtlCol="0"/>
          <a:lstStyle>
            <a:lvl1pPr algn="r">
              <a:defRPr sz="1200"/>
            </a:lvl1pPr>
          </a:lstStyle>
          <a:p>
            <a:fld id="{E0230DD2-750F-4C09-889D-4DEFC538F41B}" type="datetimeFigureOut">
              <a:rPr lang="zh-TW" altLang="en-US" smtClean="0"/>
              <a:t>2025/11/11</a:t>
            </a:fld>
            <a:endParaRPr lang="zh-TW" altLang="en-US"/>
          </a:p>
        </p:txBody>
      </p:sp>
      <p:sp>
        <p:nvSpPr>
          <p:cNvPr id="4" name="頁尾版面配置區 3">
            <a:extLst>
              <a:ext uri="{FF2B5EF4-FFF2-40B4-BE49-F238E27FC236}">
                <a16:creationId xmlns:a16="http://schemas.microsoft.com/office/drawing/2014/main" id="{0E84E2EF-3846-431D-A17B-F52BC9BA038E}"/>
              </a:ext>
            </a:extLst>
          </p:cNvPr>
          <p:cNvSpPr>
            <a:spLocks noGrp="1"/>
          </p:cNvSpPr>
          <p:nvPr>
            <p:ph type="ftr" sz="quarter" idx="2"/>
          </p:nvPr>
        </p:nvSpPr>
        <p:spPr>
          <a:xfrm>
            <a:off x="1"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D069B322-E8CC-4123-A6BE-A2E0C0C41892}"/>
              </a:ext>
            </a:extLst>
          </p:cNvPr>
          <p:cNvSpPr>
            <a:spLocks noGrp="1"/>
          </p:cNvSpPr>
          <p:nvPr>
            <p:ph type="sldNum" sz="quarter" idx="3"/>
          </p:nvPr>
        </p:nvSpPr>
        <p:spPr>
          <a:xfrm>
            <a:off x="3854940" y="9440647"/>
            <a:ext cx="2949099" cy="498692"/>
          </a:xfrm>
          <a:prstGeom prst="rect">
            <a:avLst/>
          </a:prstGeom>
        </p:spPr>
        <p:txBody>
          <a:bodyPr vert="horz" lIns="91440" tIns="45720" rIns="91440" bIns="45720" rtlCol="0" anchor="b"/>
          <a:lstStyle>
            <a:lvl1pPr algn="r">
              <a:defRPr sz="1200"/>
            </a:lvl1pPr>
          </a:lstStyle>
          <a:p>
            <a:fld id="{500322F9-1338-4967-A85D-03AF770DDBFB}" type="slidenum">
              <a:rPr lang="zh-TW" altLang="en-US" smtClean="0"/>
              <a:t>‹#›</a:t>
            </a:fld>
            <a:endParaRPr lang="zh-TW" altLang="en-US"/>
          </a:p>
        </p:txBody>
      </p:sp>
    </p:spTree>
    <p:extLst>
      <p:ext uri="{BB962C8B-B14F-4D97-AF65-F5344CB8AC3E}">
        <p14:creationId xmlns:p14="http://schemas.microsoft.com/office/powerpoint/2010/main" val="80766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9099"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4940" y="1"/>
            <a:ext cx="2949099" cy="498693"/>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2025/11/11</a:t>
            </a:fld>
            <a:endParaRPr lang="zh-CN" altLang="en-US"/>
          </a:p>
        </p:txBody>
      </p:sp>
      <p:sp>
        <p:nvSpPr>
          <p:cNvPr id="4" name="幻灯片图像占位符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1" y="9440647"/>
            <a:ext cx="2949099"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940" y="9440647"/>
            <a:ext cx="2949099" cy="498692"/>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extLst>
      <p:ext uri="{BB962C8B-B14F-4D97-AF65-F5344CB8AC3E}">
        <p14:creationId xmlns:p14="http://schemas.microsoft.com/office/powerpoint/2010/main" val="91340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pPr defTabSz="916672">
              <a:defRPr/>
            </a:pPr>
            <a:r>
              <a:rPr lang="zh-TW" altLang="zh-TW" dirty="0"/>
              <a:t>一方面有燒不停的大火，從亞馬遜森林大火到澳洲大火，整個吞噬面積超過</a:t>
            </a:r>
            <a:r>
              <a:rPr lang="en-US" altLang="zh-TW" dirty="0"/>
              <a:t>3</a:t>
            </a:r>
            <a:r>
              <a:rPr lang="zh-TW" altLang="zh-TW" dirty="0"/>
              <a:t>個台灣面積。我們都知道武漢病毒的可怕，但我們不知道的是，全球暖化影響的不僅僅是大火延燒，亞馬遜森林代表著</a:t>
            </a:r>
            <a:r>
              <a:rPr lang="en-US" altLang="zh-TW" dirty="0"/>
              <a:t>1/10</a:t>
            </a:r>
            <a:r>
              <a:rPr lang="zh-TW" altLang="zh-TW" dirty="0"/>
              <a:t>的物種，涵養著我們的氧氣來源</a:t>
            </a:r>
            <a:r>
              <a:rPr lang="en-US" altLang="zh-TW" dirty="0"/>
              <a:t>20</a:t>
            </a:r>
            <a:r>
              <a:rPr lang="zh-TW" altLang="zh-TW" dirty="0"/>
              <a:t>％；據估計，澳洲目前已經有將近</a:t>
            </a:r>
            <a:r>
              <a:rPr lang="en-US" altLang="zh-TW" dirty="0"/>
              <a:t>1/3</a:t>
            </a:r>
            <a:r>
              <a:rPr lang="zh-TW" altLang="zh-TW" dirty="0"/>
              <a:t>的無尾熊，</a:t>
            </a:r>
            <a:r>
              <a:rPr lang="en-US" altLang="zh-TW" dirty="0"/>
              <a:t>8,000</a:t>
            </a:r>
            <a:r>
              <a:rPr lang="zh-TW" altLang="zh-TW" dirty="0"/>
              <a:t>隻被大火吞蝕，面臨生存挑戰，無尾熊如此，人類也不例外，大火更直接威脅到城市的生存。澳洲首都坎培拉的空氣品質，不但這些天在全球城市中墊底，甚至比中國北京還嚴重。這些挑戰已經完全擴散演變全世界人類的健康警訊，以及整個自然生態體系的浩劫問題。</a:t>
            </a:r>
          </a:p>
          <a:p>
            <a:endParaRPr kumimoji="1" lang="zh-TW" altLang="en-US" dirty="0"/>
          </a:p>
        </p:txBody>
      </p:sp>
      <p:sp>
        <p:nvSpPr>
          <p:cNvPr id="4" name="投影片編號版面配置區 3"/>
          <p:cNvSpPr>
            <a:spLocks noGrp="1"/>
          </p:cNvSpPr>
          <p:nvPr>
            <p:ph type="sldNum" sz="quarter" idx="5"/>
          </p:nvPr>
        </p:nvSpPr>
        <p:spPr/>
        <p:txBody>
          <a:bodyPr/>
          <a:lstStyle/>
          <a:p>
            <a:fld id="{664DA3B1-A44B-7543-8A4C-7CC3775DFF07}" type="slidenum">
              <a:rPr kumimoji="1" lang="zh-TW" altLang="en-US" smtClean="0"/>
              <a:pPr/>
              <a:t>4</a:t>
            </a:fld>
            <a:endParaRPr kumimoji="1" lang="zh-TW" altLang="en-US"/>
          </a:p>
        </p:txBody>
      </p:sp>
    </p:spTree>
    <p:extLst>
      <p:ext uri="{BB962C8B-B14F-4D97-AF65-F5344CB8AC3E}">
        <p14:creationId xmlns:p14="http://schemas.microsoft.com/office/powerpoint/2010/main" val="180392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numCol="1"/>
          <a:lstStyle/>
          <a:p>
            <a:r>
              <a:rPr kumimoji="1" lang="en-US" altLang="zh-TW" dirty="0"/>
              <a:t>Last year, Am</a:t>
            </a:r>
            <a:endParaRPr kumimoji="1" lang="zh-TW" dirty="0"/>
          </a:p>
        </p:txBody>
      </p:sp>
      <p:sp>
        <p:nvSpPr>
          <p:cNvPr id="4" name="投影片編號版面配置區 3"/>
          <p:cNvSpPr>
            <a:spLocks noGrp="1"/>
          </p:cNvSpPr>
          <p:nvPr>
            <p:ph type="sldNum" sz="quarter" idx="5"/>
          </p:nvPr>
        </p:nvSpPr>
        <p:spPr/>
        <p:txBody>
          <a:bodyPr numCol="1"/>
          <a:lstStyle/>
          <a:p>
            <a:fld id="{664DA3B1-A44B-7543-8A4C-7CC3775DFF07}" type="slidenum">
              <a:rPr kumimoji="1" lang="en-US" altLang="zh-TW" smtClean="0"/>
              <a:pPr/>
              <a:t>5</a:t>
            </a:fld>
            <a:endParaRPr kumimoji="1" lang="zh-TW"/>
          </a:p>
        </p:txBody>
      </p:sp>
    </p:spTree>
    <p:extLst>
      <p:ext uri="{BB962C8B-B14F-4D97-AF65-F5344CB8AC3E}">
        <p14:creationId xmlns:p14="http://schemas.microsoft.com/office/powerpoint/2010/main" val="357907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numCol="1"/>
          <a:lstStyle/>
          <a:p>
            <a:r>
              <a:rPr lang="zh-TW" dirty="0"/>
              <a:t>去年底的巴黎氣候協議生效確立了全球減碳的方向，在</a:t>
            </a:r>
            <a:r>
              <a:rPr lang="en-US" altLang="zh-TW" dirty="0"/>
              <a:t>2020</a:t>
            </a:r>
            <a:r>
              <a:rPr lang="zh-TW" dirty="0"/>
              <a:t>年之前勢必會對整個的全球貿易產生重大影響</a:t>
            </a:r>
          </a:p>
        </p:txBody>
      </p:sp>
      <p:sp>
        <p:nvSpPr>
          <p:cNvPr id="4" name="投影片編號版面配置區 3"/>
          <p:cNvSpPr>
            <a:spLocks noGrp="1"/>
          </p:cNvSpPr>
          <p:nvPr>
            <p:ph type="sldNum" sz="quarter" idx="10"/>
          </p:nvPr>
        </p:nvSpPr>
        <p:spPr/>
        <p:txBody>
          <a:bodyPr numCol="1"/>
          <a:lstStyle/>
          <a:p>
            <a:fld id="{BCE8D656-CB70-40FE-98BC-D9BF701F1F45}" type="slidenum">
              <a:rPr lang="en-US" altLang="zh-TW" smtClean="0"/>
              <a:pPr/>
              <a:t>7</a:t>
            </a:fld>
            <a:endParaRPr lang="zh-TW"/>
          </a:p>
        </p:txBody>
      </p:sp>
    </p:spTree>
    <p:extLst>
      <p:ext uri="{BB962C8B-B14F-4D97-AF65-F5344CB8AC3E}">
        <p14:creationId xmlns:p14="http://schemas.microsoft.com/office/powerpoint/2010/main" val="285996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215A775D-D46C-46CC-AD07-85213D52E0F3}" type="slidenum">
              <a:rPr lang="zh-CN" altLang="en-US" smtClean="0"/>
              <a:t>8</a:t>
            </a:fld>
            <a:endParaRPr lang="zh-CN" altLang="en-US"/>
          </a:p>
        </p:txBody>
      </p:sp>
    </p:spTree>
    <p:extLst>
      <p:ext uri="{BB962C8B-B14F-4D97-AF65-F5344CB8AC3E}">
        <p14:creationId xmlns:p14="http://schemas.microsoft.com/office/powerpoint/2010/main" val="314238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215A775D-D46C-46CC-AD07-85213D52E0F3}" type="slidenum">
              <a:rPr lang="zh-CN" altLang="en-US" smtClean="0"/>
              <a:t>10</a:t>
            </a:fld>
            <a:endParaRPr lang="zh-CN" altLang="en-US"/>
          </a:p>
        </p:txBody>
      </p:sp>
    </p:spTree>
    <p:extLst>
      <p:ext uri="{BB962C8B-B14F-4D97-AF65-F5344CB8AC3E}">
        <p14:creationId xmlns:p14="http://schemas.microsoft.com/office/powerpoint/2010/main" val="385600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215A775D-D46C-46CC-AD07-85213D52E0F3}" type="slidenum">
              <a:rPr lang="zh-CN" altLang="en-US" smtClean="0"/>
              <a:t>11</a:t>
            </a:fld>
            <a:endParaRPr lang="zh-CN" altLang="en-US"/>
          </a:p>
        </p:txBody>
      </p:sp>
    </p:spTree>
    <p:extLst>
      <p:ext uri="{BB962C8B-B14F-4D97-AF65-F5344CB8AC3E}">
        <p14:creationId xmlns:p14="http://schemas.microsoft.com/office/powerpoint/2010/main" val="387604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1463" cy="372586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7307AC4-93F4-4631-A2E6-45FEF7E4B36E}" type="slidenum">
              <a:rPr lang="zh-TW" altLang="en-US" smtClean="0"/>
              <a:pPr>
                <a:defRPr/>
              </a:pPr>
              <a:t>33</a:t>
            </a:fld>
            <a:endParaRPr lang="zh-TW" altLang="en-US" dirty="0"/>
          </a:p>
        </p:txBody>
      </p:sp>
    </p:spTree>
    <p:extLst>
      <p:ext uri="{BB962C8B-B14F-4D97-AF65-F5344CB8AC3E}">
        <p14:creationId xmlns:p14="http://schemas.microsoft.com/office/powerpoint/2010/main" val="270263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1463" cy="372586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7307AC4-93F4-4631-A2E6-45FEF7E4B36E}" type="slidenum">
              <a:rPr lang="zh-TW" altLang="en-US" smtClean="0"/>
              <a:pPr>
                <a:defRPr/>
              </a:pPr>
              <a:t>34</a:t>
            </a:fld>
            <a:endParaRPr lang="zh-TW" altLang="en-US" dirty="0"/>
          </a:p>
        </p:txBody>
      </p:sp>
    </p:spTree>
    <p:extLst>
      <p:ext uri="{BB962C8B-B14F-4D97-AF65-F5344CB8AC3E}">
        <p14:creationId xmlns:p14="http://schemas.microsoft.com/office/powerpoint/2010/main" val="264183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1463" cy="372586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7307AC4-93F4-4631-A2E6-45FEF7E4B36E}" type="slidenum">
              <a:rPr lang="zh-TW" altLang="en-US" smtClean="0"/>
              <a:pPr>
                <a:defRPr/>
              </a:pPr>
              <a:t>35</a:t>
            </a:fld>
            <a:endParaRPr lang="zh-TW" altLang="en-US" dirty="0"/>
          </a:p>
        </p:txBody>
      </p:sp>
    </p:spTree>
    <p:extLst>
      <p:ext uri="{BB962C8B-B14F-4D97-AF65-F5344CB8AC3E}">
        <p14:creationId xmlns:p14="http://schemas.microsoft.com/office/powerpoint/2010/main" val="2000007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B3FF6C37-A6DA-46A4-A13B-C757B85FBAD9}"/>
              </a:ext>
            </a:extLst>
          </p:cNvPr>
          <p:cNvSpPr>
            <a:spLocks/>
          </p:cNvSpPr>
          <p:nvPr userDrawn="1"/>
        </p:nvSpPr>
        <p:spPr bwMode="auto">
          <a:xfrm>
            <a:off x="3657600" y="878863"/>
            <a:ext cx="8534400" cy="597913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9">
            <a:extLst>
              <a:ext uri="{FF2B5EF4-FFF2-40B4-BE49-F238E27FC236}">
                <a16:creationId xmlns:a16="http://schemas.microsoft.com/office/drawing/2014/main" id="{F1A8FDBB-B9D1-457A-B997-E94B0B817A7B}"/>
              </a:ext>
            </a:extLst>
          </p:cNvPr>
          <p:cNvSpPr txBox="1"/>
          <p:nvPr userDrawn="1"/>
        </p:nvSpPr>
        <p:spPr>
          <a:xfrm>
            <a:off x="-332786" y="3082370"/>
            <a:ext cx="4250775" cy="2646878"/>
          </a:xfrm>
          <a:prstGeom prst="rect">
            <a:avLst/>
          </a:prstGeom>
          <a:noFill/>
        </p:spPr>
        <p:txBody>
          <a:bodyPr wrap="square" rtlCol="0">
            <a:spAutoFit/>
          </a:bodyPr>
          <a:lstStyle/>
          <a:p>
            <a:r>
              <a:rPr lang="en-US" altLang="zh-TW" sz="16600" dirty="0">
                <a:gradFill>
                  <a:gsLst>
                    <a:gs pos="0">
                      <a:schemeClr val="accent3">
                        <a:lumMod val="75000"/>
                      </a:schemeClr>
                    </a:gs>
                    <a:gs pos="100000">
                      <a:schemeClr val="accent3">
                        <a:lumMod val="40000"/>
                        <a:lumOff val="60000"/>
                      </a:schemeClr>
                    </a:gs>
                  </a:gsLst>
                  <a:lin ang="10800000" scaled="1"/>
                </a:gra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t>
            </a:r>
            <a:endParaRPr lang="zh-CN" altLang="en-US" sz="16600" dirty="0">
              <a:gradFill>
                <a:gsLst>
                  <a:gs pos="0">
                    <a:schemeClr val="accent3">
                      <a:lumMod val="75000"/>
                    </a:schemeClr>
                  </a:gs>
                  <a:gs pos="100000">
                    <a:schemeClr val="accent3">
                      <a:lumMod val="40000"/>
                      <a:lumOff val="60000"/>
                    </a:schemeClr>
                  </a:gs>
                </a:gsLst>
                <a:lin ang="10800000" scaled="1"/>
              </a:gra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20" name="Subtitle 2">
            <a:extLst>
              <a:ext uri="{FF2B5EF4-FFF2-40B4-BE49-F238E27FC236}">
                <a16:creationId xmlns:a16="http://schemas.microsoft.com/office/drawing/2014/main" id="{C860CF2F-7FBE-4562-B8AD-513CE5176A08}"/>
              </a:ext>
            </a:extLst>
          </p:cNvPr>
          <p:cNvSpPr>
            <a:spLocks noGrp="1"/>
          </p:cNvSpPr>
          <p:nvPr>
            <p:ph type="subTitle" idx="1" hasCustomPrompt="1"/>
          </p:nvPr>
        </p:nvSpPr>
        <p:spPr>
          <a:xfrm>
            <a:off x="1620473" y="4454296"/>
            <a:ext cx="6383044" cy="1655762"/>
          </a:xfrm>
          <a:prstGeom prst="rect">
            <a:avLst/>
          </a:prstGeom>
        </p:spPr>
        <p:txBody>
          <a:bodyPr/>
          <a:lstStyle>
            <a:lvl1pPr marL="0" indent="0" algn="l" eaLnBrk="1" fontAlgn="auto" hangingPunct="1">
              <a:spcAft>
                <a:spcPts val="0"/>
              </a:spcAft>
              <a:buNone/>
              <a:defRPr lang="en-US" altLang="zh-TW" sz="2000" b="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eaLnBrk="1" fontAlgn="auto" hangingPunct="1">
              <a:spcAft>
                <a:spcPts val="0"/>
              </a:spcAft>
              <a:defRPr/>
            </a:pPr>
            <a:r>
              <a:rPr lang="zh-TW" altLang="en-US" dirty="0"/>
              <a:t>公司名稱</a:t>
            </a:r>
            <a:br>
              <a:rPr lang="en-US" altLang="zh-TW" dirty="0"/>
            </a:br>
            <a:r>
              <a:rPr lang="zh-TW" altLang="en-US" dirty="0"/>
              <a:t>姓名</a:t>
            </a:r>
            <a:br>
              <a:rPr lang="en-US" altLang="zh-TW" dirty="0"/>
            </a:br>
            <a:r>
              <a:rPr lang="zh-TW" altLang="en-US" dirty="0"/>
              <a:t>職稱</a:t>
            </a:r>
            <a:br>
              <a:rPr lang="en-US" altLang="zh-TW" dirty="0"/>
            </a:br>
            <a:r>
              <a:rPr lang="zh-TW" altLang="en-US" dirty="0"/>
              <a:t>使用微軟正黑體 字體大小 </a:t>
            </a:r>
            <a:r>
              <a:rPr lang="en-US" altLang="zh-TW" dirty="0"/>
              <a:t>20</a:t>
            </a:r>
            <a:endParaRPr lang="en-US" dirty="0"/>
          </a:p>
        </p:txBody>
      </p:sp>
      <p:sp>
        <p:nvSpPr>
          <p:cNvPr id="31" name="標題 30">
            <a:extLst>
              <a:ext uri="{FF2B5EF4-FFF2-40B4-BE49-F238E27FC236}">
                <a16:creationId xmlns:a16="http://schemas.microsoft.com/office/drawing/2014/main" id="{B54727D1-1145-4AEA-B90B-0AF4BD5B2F54}"/>
              </a:ext>
            </a:extLst>
          </p:cNvPr>
          <p:cNvSpPr>
            <a:spLocks noGrp="1"/>
          </p:cNvSpPr>
          <p:nvPr>
            <p:ph type="title" hasCustomPrompt="1"/>
          </p:nvPr>
        </p:nvSpPr>
        <p:spPr>
          <a:xfrm>
            <a:off x="838200" y="1777366"/>
            <a:ext cx="10515600" cy="1325563"/>
          </a:xfrm>
          <a:prstGeom prst="rect">
            <a:avLst/>
          </a:prstGeom>
        </p:spPr>
        <p:txBody>
          <a:bodyPr anchor="ctr"/>
          <a:lstStyle>
            <a:lvl1pPr>
              <a:defRPr sz="4000" b="1">
                <a:latin typeface="微軟正黑體" panose="020B0604030504040204" pitchFamily="34" charset="-120"/>
                <a:ea typeface="微軟正黑體" panose="020B0604030504040204" pitchFamily="34" charset="-120"/>
              </a:defRPr>
            </a:lvl1pPr>
          </a:lstStyle>
          <a:p>
            <a:r>
              <a:rPr lang="zh-TW" altLang="en-US" dirty="0"/>
              <a:t>標題</a:t>
            </a:r>
            <a:br>
              <a:rPr lang="en-US" altLang="zh-TW" dirty="0"/>
            </a:br>
            <a:r>
              <a:rPr lang="zh-TW" altLang="en-US" dirty="0"/>
              <a:t>微軟正黑體 字體大小 </a:t>
            </a:r>
            <a:r>
              <a:rPr lang="en-US" altLang="zh-TW" dirty="0"/>
              <a:t>40</a:t>
            </a:r>
            <a:endParaRPr lang="zh-TW" altLang="en-US" dirty="0"/>
          </a:p>
        </p:txBody>
      </p:sp>
      <p:sp>
        <p:nvSpPr>
          <p:cNvPr id="33" name="投影片編號版面配置區 32">
            <a:extLst>
              <a:ext uri="{FF2B5EF4-FFF2-40B4-BE49-F238E27FC236}">
                <a16:creationId xmlns:a16="http://schemas.microsoft.com/office/drawing/2014/main" id="{CB034616-3BAD-4913-8D2F-0DEF62D694A8}"/>
              </a:ext>
            </a:extLst>
          </p:cNvPr>
          <p:cNvSpPr>
            <a:spLocks noGrp="1"/>
          </p:cNvSpPr>
          <p:nvPr>
            <p:ph type="sldNum" sz="quarter" idx="4"/>
          </p:nvPr>
        </p:nvSpPr>
        <p:spPr>
          <a:xfrm>
            <a:off x="9436947" y="6529071"/>
            <a:ext cx="27432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fld id="{F210CD9C-BF80-493C-8882-D27D8B17E801}" type="slidenum">
              <a:rPr lang="zh-TW" altLang="en-US" smtClean="0"/>
              <a:pPr/>
              <a:t>‹#›</a:t>
            </a:fld>
            <a:endParaRPr lang="zh-TW" altLang="en-US" dirty="0"/>
          </a:p>
        </p:txBody>
      </p:sp>
      <p:pic>
        <p:nvPicPr>
          <p:cNvPr id="3" name="圖片 2" descr="一張含有 時鐘 的圖片&#10;&#10;自動產生的描述">
            <a:extLst>
              <a:ext uri="{FF2B5EF4-FFF2-40B4-BE49-F238E27FC236}">
                <a16:creationId xmlns:a16="http://schemas.microsoft.com/office/drawing/2014/main" id="{A061A8ED-3B0C-4962-8882-7DF510963F02}"/>
              </a:ext>
            </a:extLst>
          </p:cNvPr>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34" b="210"/>
          <a:stretch/>
        </p:blipFill>
        <p:spPr>
          <a:xfrm>
            <a:off x="-258003" y="4492893"/>
            <a:ext cx="12450003" cy="2376683"/>
          </a:xfrm>
          <a:prstGeom prst="rect">
            <a:avLst/>
          </a:prstGeom>
        </p:spPr>
      </p:pic>
      <p:sp>
        <p:nvSpPr>
          <p:cNvPr id="7" name="半闭框 6">
            <a:extLst>
              <a:ext uri="{FF2B5EF4-FFF2-40B4-BE49-F238E27FC236}">
                <a16:creationId xmlns:a16="http://schemas.microsoft.com/office/drawing/2014/main" id="{09602A35-F247-3B29-FC94-069ABC382AAD}"/>
              </a:ext>
            </a:extLst>
          </p:cNvPr>
          <p:cNvSpPr/>
          <p:nvPr userDrawn="1"/>
        </p:nvSpPr>
        <p:spPr>
          <a:xfrm rot="5400000">
            <a:off x="10872697" y="1309847"/>
            <a:ext cx="809804" cy="1035001"/>
          </a:xfrm>
          <a:prstGeom prst="halfFrame">
            <a:avLst>
              <a:gd name="adj1" fmla="val 5058"/>
              <a:gd name="adj2" fmla="val 448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25826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630277"/>
            <a:ext cx="10515600" cy="1325563"/>
          </a:xfrm>
        </p:spPr>
        <p:txBody>
          <a:bodyPr>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a:xfrm>
            <a:off x="838200" y="2112483"/>
            <a:ext cx="10515600" cy="4351338"/>
          </a:xfrm>
        </p:spPr>
        <p:txBody>
          <a:bodyPr vert="eaVert"/>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grpSp>
        <p:nvGrpSpPr>
          <p:cNvPr id="17" name="群組 16">
            <a:extLst>
              <a:ext uri="{FF2B5EF4-FFF2-40B4-BE49-F238E27FC236}">
                <a16:creationId xmlns:a16="http://schemas.microsoft.com/office/drawing/2014/main" id="{0A5046EF-1E56-0705-61C4-E1BC4C17B3F6}"/>
              </a:ext>
            </a:extLst>
          </p:cNvPr>
          <p:cNvGrpSpPr/>
          <p:nvPr userDrawn="1"/>
        </p:nvGrpSpPr>
        <p:grpSpPr>
          <a:xfrm>
            <a:off x="1" y="2662392"/>
            <a:ext cx="12191999" cy="4236720"/>
            <a:chOff x="1" y="2662392"/>
            <a:chExt cx="12191999" cy="4236720"/>
          </a:xfrm>
        </p:grpSpPr>
        <p:grpSp>
          <p:nvGrpSpPr>
            <p:cNvPr id="18" name="Group 5">
              <a:extLst>
                <a:ext uri="{FF2B5EF4-FFF2-40B4-BE49-F238E27FC236}">
                  <a16:creationId xmlns:a16="http://schemas.microsoft.com/office/drawing/2014/main" id="{7356A7D8-92CF-BECC-C131-7A855421FA2D}"/>
                </a:ext>
              </a:extLst>
            </p:cNvPr>
            <p:cNvGrpSpPr/>
            <p:nvPr userDrawn="1"/>
          </p:nvGrpSpPr>
          <p:grpSpPr>
            <a:xfrm>
              <a:off x="1" y="2662392"/>
              <a:ext cx="12191999" cy="4236720"/>
              <a:chOff x="0" y="69692"/>
              <a:chExt cx="12192000" cy="6854825"/>
            </a:xfrm>
          </p:grpSpPr>
          <p:sp>
            <p:nvSpPr>
              <p:cNvPr id="20" name="Freeform 9">
                <a:extLst>
                  <a:ext uri="{FF2B5EF4-FFF2-40B4-BE49-F238E27FC236}">
                    <a16:creationId xmlns:a16="http://schemas.microsoft.com/office/drawing/2014/main" id="{B32B3BF0-F162-70E1-C72C-216D77CDA39C}"/>
                  </a:ext>
                </a:extLst>
              </p:cNvPr>
              <p:cNvSpPr>
                <a:spLocks/>
              </p:cNvSpPr>
              <p:nvPr userDrawn="1"/>
            </p:nvSpPr>
            <p:spPr bwMode="auto">
              <a:xfrm>
                <a:off x="5475817" y="69692"/>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矩形 12">
                <a:extLst>
                  <a:ext uri="{FF2B5EF4-FFF2-40B4-BE49-F238E27FC236}">
                    <a16:creationId xmlns:a16="http://schemas.microsoft.com/office/drawing/2014/main" id="{A9399AE6-78A9-9812-3078-8459FAAAC4C1}"/>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字方塊 18">
              <a:extLst>
                <a:ext uri="{FF2B5EF4-FFF2-40B4-BE49-F238E27FC236}">
                  <a16:creationId xmlns:a16="http://schemas.microsoft.com/office/drawing/2014/main" id="{E453B3CD-8FC6-A940-74A7-C92F8E208685}"/>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9" name="Slide Number Placeholder 6">
            <a:extLst>
              <a:ext uri="{FF2B5EF4-FFF2-40B4-BE49-F238E27FC236}">
                <a16:creationId xmlns:a16="http://schemas.microsoft.com/office/drawing/2014/main" id="{AE2E6D10-B3C6-11AA-60F9-F41DF4D457B2}"/>
              </a:ext>
            </a:extLst>
          </p:cNvPr>
          <p:cNvSpPr>
            <a:spLocks noGrp="1"/>
          </p:cNvSpPr>
          <p:nvPr>
            <p:ph type="sldNum" sz="quarter" idx="12"/>
          </p:nvPr>
        </p:nvSpPr>
        <p:spPr>
          <a:xfrm>
            <a:off x="9436561" y="6533987"/>
            <a:ext cx="2743200" cy="365125"/>
          </a:xfrm>
          <a:prstGeom prst="rect">
            <a:avLst/>
          </a:prstGeom>
        </p:spPr>
        <p:txBody>
          <a:bodyPr/>
          <a:lstStyle>
            <a:lvl1pPr>
              <a:defRPr>
                <a:solidFill>
                  <a:schemeClr val="bg1"/>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322091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57164"/>
            <a:ext cx="2628900" cy="5811838"/>
          </a:xfrm>
        </p:spPr>
        <p:txBody>
          <a:bodyPr vert="eaVert">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a:xfrm>
            <a:off x="838200" y="662975"/>
            <a:ext cx="7734300" cy="5811838"/>
          </a:xfrm>
        </p:spPr>
        <p:txBody>
          <a:bodyPr vert="eaVert"/>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grpSp>
        <p:nvGrpSpPr>
          <p:cNvPr id="26" name="群組 25">
            <a:extLst>
              <a:ext uri="{FF2B5EF4-FFF2-40B4-BE49-F238E27FC236}">
                <a16:creationId xmlns:a16="http://schemas.microsoft.com/office/drawing/2014/main" id="{99549333-770B-7307-5164-4D7DB642893A}"/>
              </a:ext>
            </a:extLst>
          </p:cNvPr>
          <p:cNvGrpSpPr/>
          <p:nvPr userDrawn="1"/>
        </p:nvGrpSpPr>
        <p:grpSpPr>
          <a:xfrm>
            <a:off x="12239" y="2611035"/>
            <a:ext cx="12191999" cy="4246965"/>
            <a:chOff x="1" y="2611035"/>
            <a:chExt cx="12191999" cy="4246965"/>
          </a:xfrm>
        </p:grpSpPr>
        <p:grpSp>
          <p:nvGrpSpPr>
            <p:cNvPr id="27" name="Group 5">
              <a:extLst>
                <a:ext uri="{FF2B5EF4-FFF2-40B4-BE49-F238E27FC236}">
                  <a16:creationId xmlns:a16="http://schemas.microsoft.com/office/drawing/2014/main" id="{DD93C07D-FEE9-ED03-433C-AB323E3D7D90}"/>
                </a:ext>
              </a:extLst>
            </p:cNvPr>
            <p:cNvGrpSpPr/>
            <p:nvPr userDrawn="1"/>
          </p:nvGrpSpPr>
          <p:grpSpPr>
            <a:xfrm>
              <a:off x="1" y="2611035"/>
              <a:ext cx="12191999" cy="4246965"/>
              <a:chOff x="0" y="-13401"/>
              <a:chExt cx="12192000" cy="6871401"/>
            </a:xfrm>
          </p:grpSpPr>
          <p:sp>
            <p:nvSpPr>
              <p:cNvPr id="29" name="Freeform 9">
                <a:extLst>
                  <a:ext uri="{FF2B5EF4-FFF2-40B4-BE49-F238E27FC236}">
                    <a16:creationId xmlns:a16="http://schemas.microsoft.com/office/drawing/2014/main" id="{7856410B-6608-5AFA-EDB5-855564A18015}"/>
                  </a:ext>
                </a:extLst>
              </p:cNvPr>
              <p:cNvSpPr>
                <a:spLocks/>
              </p:cNvSpPr>
              <p:nvPr userDrawn="1"/>
            </p:nvSpPr>
            <p:spPr bwMode="auto">
              <a:xfrm>
                <a:off x="5475817" y="-13401"/>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矩形 12">
                <a:extLst>
                  <a:ext uri="{FF2B5EF4-FFF2-40B4-BE49-F238E27FC236}">
                    <a16:creationId xmlns:a16="http://schemas.microsoft.com/office/drawing/2014/main" id="{8E5185D1-2F0E-D18D-5D95-13EA0A537D36}"/>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文字方塊 27">
              <a:extLst>
                <a:ext uri="{FF2B5EF4-FFF2-40B4-BE49-F238E27FC236}">
                  <a16:creationId xmlns:a16="http://schemas.microsoft.com/office/drawing/2014/main" id="{EB533AFD-E9B4-EF6C-92BB-5E7FE7D14551}"/>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9" name="Slide Number Placeholder 6">
            <a:extLst>
              <a:ext uri="{FF2B5EF4-FFF2-40B4-BE49-F238E27FC236}">
                <a16:creationId xmlns:a16="http://schemas.microsoft.com/office/drawing/2014/main" id="{418E3B57-EBBE-31D1-0BC6-28EA571E0CF4}"/>
              </a:ext>
            </a:extLst>
          </p:cNvPr>
          <p:cNvSpPr txBox="1">
            <a:spLocks/>
          </p:cNvSpPr>
          <p:nvPr userDrawn="1"/>
        </p:nvSpPr>
        <p:spPr>
          <a:xfrm>
            <a:off x="9436561" y="65339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328508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177E4F6-0C7A-4B27-8AD4-1FAA767809CF}" type="datetime1">
              <a:rPr lang="zh-TW" altLang="en-US" smtClean="0"/>
              <a:t>2025/11/11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Slide Number Placeholder 5"/>
          <p:cNvSpPr>
            <a:spLocks noGrp="1"/>
          </p:cNvSpPr>
          <p:nvPr>
            <p:ph type="sldNum" sz="quarter" idx="12"/>
          </p:nvPr>
        </p:nvSpPr>
        <p:spPr>
          <a:xfrm>
            <a:off x="10837474" y="6459787"/>
            <a:ext cx="1312025" cy="365125"/>
          </a:xfrm>
          <a:prstGeom prst="rect">
            <a:avLst/>
          </a:prstGeom>
        </p:spPr>
        <p:txBody>
          <a:bodyPr/>
          <a:lstStyle>
            <a:lvl1pPr>
              <a:defRPr sz="1400" b="1"/>
            </a:lvl1pPr>
          </a:lstStyle>
          <a:p>
            <a:fld id="{735DBBB3-AA8F-442B-AB47-834AFF377A0C}" type="slidenum">
              <a:rPr lang="zh-TW" altLang="en-US" smtClean="0"/>
              <a:t>‹#›</a:t>
            </a:fld>
            <a:endParaRPr lang="zh-TW" altLang="en-US"/>
          </a:p>
        </p:txBody>
      </p:sp>
    </p:spTree>
    <p:extLst>
      <p:ext uri="{BB962C8B-B14F-4D97-AF65-F5344CB8AC3E}">
        <p14:creationId xmlns:p14="http://schemas.microsoft.com/office/powerpoint/2010/main" val="385550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AAE15D-50EB-4EA2-A8A4-730436803C40}" type="datetime1">
              <a:rPr lang="zh-TW" altLang="en-US" smtClean="0"/>
              <a:t>2025/11/11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10" name="Slide Number Placeholder 5"/>
          <p:cNvSpPr>
            <a:spLocks noGrp="1"/>
          </p:cNvSpPr>
          <p:nvPr>
            <p:ph type="sldNum" sz="quarter" idx="12"/>
          </p:nvPr>
        </p:nvSpPr>
        <p:spPr>
          <a:xfrm>
            <a:off x="10837474" y="6459787"/>
            <a:ext cx="1312025" cy="365125"/>
          </a:xfrm>
          <a:prstGeom prst="rect">
            <a:avLst/>
          </a:prstGeom>
        </p:spPr>
        <p:txBody>
          <a:bodyPr/>
          <a:lstStyle>
            <a:lvl1pPr>
              <a:defRPr sz="1400" b="1"/>
            </a:lvl1pPr>
          </a:lstStyle>
          <a:p>
            <a:fld id="{735DBBB3-AA8F-442B-AB47-834AFF377A0C}" type="slidenum">
              <a:rPr lang="zh-TW" altLang="en-US" smtClean="0"/>
              <a:t>‹#›</a:t>
            </a:fld>
            <a:endParaRPr lang="zh-TW" altLang="en-US"/>
          </a:p>
        </p:txBody>
      </p:sp>
    </p:spTree>
    <p:extLst>
      <p:ext uri="{BB962C8B-B14F-4D97-AF65-F5344CB8AC3E}">
        <p14:creationId xmlns:p14="http://schemas.microsoft.com/office/powerpoint/2010/main" val="129041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0837474" y="6459787"/>
            <a:ext cx="1312025" cy="365125"/>
          </a:xfrm>
          <a:prstGeom prst="rect">
            <a:avLst/>
          </a:prstGeom>
        </p:spPr>
        <p:txBody>
          <a:bodyPr/>
          <a:lstStyle>
            <a:lvl1pPr algn="r">
              <a:defRPr sz="1400" b="1">
                <a:solidFill>
                  <a:schemeClr val="bg1"/>
                </a:solidFill>
              </a:defRPr>
            </a:lvl1pPr>
          </a:lstStyle>
          <a:p>
            <a:fld id="{735DBBB3-AA8F-442B-AB47-834AFF377A0C}" type="slidenum">
              <a:rPr lang="zh-TW" altLang="en-US" smtClean="0"/>
              <a:t>‹#›</a:t>
            </a:fld>
            <a:endParaRPr lang="zh-TW" altLang="en-US"/>
          </a:p>
        </p:txBody>
      </p:sp>
    </p:spTree>
    <p:extLst>
      <p:ext uri="{BB962C8B-B14F-4D97-AF65-F5344CB8AC3E}">
        <p14:creationId xmlns:p14="http://schemas.microsoft.com/office/powerpoint/2010/main" val="38902169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37312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65"/>
        <p:cNvGrpSpPr/>
        <p:nvPr/>
      </p:nvGrpSpPr>
      <p:grpSpPr>
        <a:xfrm>
          <a:off x="0" y="0"/>
          <a:ext cx="0" cy="0"/>
          <a:chOff x="0" y="0"/>
          <a:chExt cx="0" cy="0"/>
        </a:xfrm>
      </p:grpSpPr>
      <p:grpSp>
        <p:nvGrpSpPr>
          <p:cNvPr id="266" name="Google Shape;266;p7"/>
          <p:cNvGrpSpPr/>
          <p:nvPr/>
        </p:nvGrpSpPr>
        <p:grpSpPr>
          <a:xfrm rot="9900040">
            <a:off x="7527181" y="6250919"/>
            <a:ext cx="2252100" cy="2084104"/>
            <a:chOff x="262675" y="238475"/>
            <a:chExt cx="1689125" cy="1563125"/>
          </a:xfrm>
        </p:grpSpPr>
        <p:sp>
          <p:nvSpPr>
            <p:cNvPr id="267" name="Google Shape;267;p7"/>
            <p:cNvSpPr/>
            <p:nvPr/>
          </p:nvSpPr>
          <p:spPr>
            <a:xfrm>
              <a:off x="1551800" y="464875"/>
              <a:ext cx="37675" cy="14625"/>
            </a:xfrm>
            <a:custGeom>
              <a:avLst/>
              <a:gdLst/>
              <a:ahLst/>
              <a:cxnLst/>
              <a:rect l="l" t="t" r="r" b="b"/>
              <a:pathLst>
                <a:path w="1507" h="585" extrusionOk="0">
                  <a:moveTo>
                    <a:pt x="580" y="0"/>
                  </a:moveTo>
                  <a:cubicBezTo>
                    <a:pt x="484" y="0"/>
                    <a:pt x="398" y="17"/>
                    <a:pt x="336" y="57"/>
                  </a:cubicBezTo>
                  <a:cubicBezTo>
                    <a:pt x="0" y="303"/>
                    <a:pt x="506" y="584"/>
                    <a:pt x="892" y="584"/>
                  </a:cubicBezTo>
                  <a:cubicBezTo>
                    <a:pt x="998" y="584"/>
                    <a:pt x="1095" y="563"/>
                    <a:pt x="1163" y="513"/>
                  </a:cubicBezTo>
                  <a:cubicBezTo>
                    <a:pt x="1507" y="284"/>
                    <a:pt x="968" y="0"/>
                    <a:pt x="58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7"/>
            <p:cNvSpPr/>
            <p:nvPr/>
          </p:nvSpPr>
          <p:spPr>
            <a:xfrm>
              <a:off x="1619375" y="455600"/>
              <a:ext cx="30700" cy="15975"/>
            </a:xfrm>
            <a:custGeom>
              <a:avLst/>
              <a:gdLst/>
              <a:ahLst/>
              <a:cxnLst/>
              <a:rect l="l" t="t" r="r" b="b"/>
              <a:pathLst>
                <a:path w="1228" h="639" extrusionOk="0">
                  <a:moveTo>
                    <a:pt x="496" y="1"/>
                  </a:moveTo>
                  <a:cubicBezTo>
                    <a:pt x="389" y="1"/>
                    <a:pt x="285" y="26"/>
                    <a:pt x="201" y="86"/>
                  </a:cubicBezTo>
                  <a:cubicBezTo>
                    <a:pt x="1" y="228"/>
                    <a:pt x="144" y="456"/>
                    <a:pt x="315" y="542"/>
                  </a:cubicBezTo>
                  <a:cubicBezTo>
                    <a:pt x="420" y="602"/>
                    <a:pt x="557" y="639"/>
                    <a:pt x="693" y="639"/>
                  </a:cubicBezTo>
                  <a:cubicBezTo>
                    <a:pt x="814" y="639"/>
                    <a:pt x="934" y="609"/>
                    <a:pt x="1028" y="542"/>
                  </a:cubicBezTo>
                  <a:cubicBezTo>
                    <a:pt x="1228" y="399"/>
                    <a:pt x="1085" y="200"/>
                    <a:pt x="914" y="114"/>
                  </a:cubicBezTo>
                  <a:cubicBezTo>
                    <a:pt x="798" y="48"/>
                    <a:pt x="644" y="1"/>
                    <a:pt x="49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7"/>
            <p:cNvSpPr/>
            <p:nvPr/>
          </p:nvSpPr>
          <p:spPr>
            <a:xfrm>
              <a:off x="1625250" y="528025"/>
              <a:ext cx="34100" cy="17675"/>
            </a:xfrm>
            <a:custGeom>
              <a:avLst/>
              <a:gdLst/>
              <a:ahLst/>
              <a:cxnLst/>
              <a:rect l="l" t="t" r="r" b="b"/>
              <a:pathLst>
                <a:path w="1364" h="707" extrusionOk="0">
                  <a:moveTo>
                    <a:pt x="397" y="0"/>
                  </a:moveTo>
                  <a:cubicBezTo>
                    <a:pt x="183" y="0"/>
                    <a:pt x="0" y="80"/>
                    <a:pt x="80" y="299"/>
                  </a:cubicBezTo>
                  <a:cubicBezTo>
                    <a:pt x="171" y="573"/>
                    <a:pt x="440" y="707"/>
                    <a:pt x="710" y="707"/>
                  </a:cubicBezTo>
                  <a:cubicBezTo>
                    <a:pt x="861" y="707"/>
                    <a:pt x="1013" y="666"/>
                    <a:pt x="1135" y="584"/>
                  </a:cubicBezTo>
                  <a:cubicBezTo>
                    <a:pt x="1364" y="470"/>
                    <a:pt x="1193" y="213"/>
                    <a:pt x="1021" y="127"/>
                  </a:cubicBezTo>
                  <a:cubicBezTo>
                    <a:pt x="936" y="70"/>
                    <a:pt x="822" y="42"/>
                    <a:pt x="679" y="42"/>
                  </a:cubicBezTo>
                  <a:cubicBezTo>
                    <a:pt x="592" y="16"/>
                    <a:pt x="492" y="0"/>
                    <a:pt x="39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7"/>
            <p:cNvSpPr/>
            <p:nvPr/>
          </p:nvSpPr>
          <p:spPr>
            <a:xfrm>
              <a:off x="1672175" y="615375"/>
              <a:ext cx="34250" cy="20375"/>
            </a:xfrm>
            <a:custGeom>
              <a:avLst/>
              <a:gdLst/>
              <a:ahLst/>
              <a:cxnLst/>
              <a:rect l="l" t="t" r="r" b="b"/>
              <a:pathLst>
                <a:path w="1370" h="815" extrusionOk="0">
                  <a:moveTo>
                    <a:pt x="599" y="0"/>
                  </a:moveTo>
                  <a:cubicBezTo>
                    <a:pt x="343" y="0"/>
                    <a:pt x="286" y="86"/>
                    <a:pt x="86" y="200"/>
                  </a:cubicBezTo>
                  <a:cubicBezTo>
                    <a:pt x="0" y="257"/>
                    <a:pt x="57" y="457"/>
                    <a:pt x="114" y="514"/>
                  </a:cubicBezTo>
                  <a:cubicBezTo>
                    <a:pt x="200" y="628"/>
                    <a:pt x="343" y="713"/>
                    <a:pt x="485" y="770"/>
                  </a:cubicBezTo>
                  <a:cubicBezTo>
                    <a:pt x="584" y="795"/>
                    <a:pt x="700" y="815"/>
                    <a:pt x="817" y="815"/>
                  </a:cubicBezTo>
                  <a:cubicBezTo>
                    <a:pt x="970" y="815"/>
                    <a:pt x="1127" y="782"/>
                    <a:pt x="1256" y="685"/>
                  </a:cubicBezTo>
                  <a:cubicBezTo>
                    <a:pt x="1313" y="656"/>
                    <a:pt x="1341" y="599"/>
                    <a:pt x="1341" y="571"/>
                  </a:cubicBezTo>
                  <a:cubicBezTo>
                    <a:pt x="1370" y="542"/>
                    <a:pt x="1370" y="514"/>
                    <a:pt x="1370" y="485"/>
                  </a:cubicBezTo>
                  <a:cubicBezTo>
                    <a:pt x="1370" y="457"/>
                    <a:pt x="1370" y="428"/>
                    <a:pt x="1341" y="400"/>
                  </a:cubicBezTo>
                  <a:cubicBezTo>
                    <a:pt x="1341" y="371"/>
                    <a:pt x="1341" y="371"/>
                    <a:pt x="1341" y="371"/>
                  </a:cubicBezTo>
                  <a:cubicBezTo>
                    <a:pt x="1313" y="285"/>
                    <a:pt x="1284" y="228"/>
                    <a:pt x="1227" y="200"/>
                  </a:cubicBezTo>
                  <a:cubicBezTo>
                    <a:pt x="1199" y="200"/>
                    <a:pt x="1170" y="171"/>
                    <a:pt x="1170" y="171"/>
                  </a:cubicBezTo>
                  <a:cubicBezTo>
                    <a:pt x="1142" y="143"/>
                    <a:pt x="1113" y="143"/>
                    <a:pt x="1113" y="114"/>
                  </a:cubicBezTo>
                  <a:lnTo>
                    <a:pt x="1056" y="114"/>
                  </a:lnTo>
                  <a:cubicBezTo>
                    <a:pt x="999" y="86"/>
                    <a:pt x="970" y="57"/>
                    <a:pt x="913" y="57"/>
                  </a:cubicBezTo>
                  <a:cubicBezTo>
                    <a:pt x="885" y="29"/>
                    <a:pt x="856" y="29"/>
                    <a:pt x="828" y="29"/>
                  </a:cubicBezTo>
                  <a:cubicBezTo>
                    <a:pt x="799" y="29"/>
                    <a:pt x="799" y="29"/>
                    <a:pt x="7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7"/>
            <p:cNvSpPr/>
            <p:nvPr/>
          </p:nvSpPr>
          <p:spPr>
            <a:xfrm>
              <a:off x="1703100" y="559050"/>
              <a:ext cx="26525" cy="10575"/>
            </a:xfrm>
            <a:custGeom>
              <a:avLst/>
              <a:gdLst/>
              <a:ahLst/>
              <a:cxnLst/>
              <a:rect l="l" t="t" r="r" b="b"/>
              <a:pathLst>
                <a:path w="1061" h="423" extrusionOk="0">
                  <a:moveTo>
                    <a:pt x="441" y="0"/>
                  </a:moveTo>
                  <a:cubicBezTo>
                    <a:pt x="363" y="0"/>
                    <a:pt x="292" y="17"/>
                    <a:pt x="247" y="56"/>
                  </a:cubicBezTo>
                  <a:cubicBezTo>
                    <a:pt x="1" y="213"/>
                    <a:pt x="352" y="422"/>
                    <a:pt x="625" y="422"/>
                  </a:cubicBezTo>
                  <a:cubicBezTo>
                    <a:pt x="700" y="422"/>
                    <a:pt x="769" y="407"/>
                    <a:pt x="818" y="370"/>
                  </a:cubicBezTo>
                  <a:cubicBezTo>
                    <a:pt x="1060" y="194"/>
                    <a:pt x="707" y="0"/>
                    <a:pt x="44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1695625" y="505350"/>
              <a:ext cx="31575" cy="12475"/>
            </a:xfrm>
            <a:custGeom>
              <a:avLst/>
              <a:gdLst/>
              <a:ahLst/>
              <a:cxnLst/>
              <a:rect l="l" t="t" r="r" b="b"/>
              <a:pathLst>
                <a:path w="1263" h="499" extrusionOk="0">
                  <a:moveTo>
                    <a:pt x="521" y="1"/>
                  </a:moveTo>
                  <a:cubicBezTo>
                    <a:pt x="430" y="1"/>
                    <a:pt x="346" y="20"/>
                    <a:pt x="289" y="64"/>
                  </a:cubicBezTo>
                  <a:cubicBezTo>
                    <a:pt x="1" y="264"/>
                    <a:pt x="420" y="498"/>
                    <a:pt x="742" y="498"/>
                  </a:cubicBezTo>
                  <a:cubicBezTo>
                    <a:pt x="833" y="498"/>
                    <a:pt x="917" y="479"/>
                    <a:pt x="974" y="435"/>
                  </a:cubicBezTo>
                  <a:cubicBezTo>
                    <a:pt x="1263" y="235"/>
                    <a:pt x="843" y="1"/>
                    <a:pt x="52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1539000" y="538775"/>
              <a:ext cx="38975" cy="15525"/>
            </a:xfrm>
            <a:custGeom>
              <a:avLst/>
              <a:gdLst/>
              <a:ahLst/>
              <a:cxnLst/>
              <a:rect l="l" t="t" r="r" b="b"/>
              <a:pathLst>
                <a:path w="1559" h="621" extrusionOk="0">
                  <a:moveTo>
                    <a:pt x="622" y="1"/>
                  </a:moveTo>
                  <a:cubicBezTo>
                    <a:pt x="520" y="1"/>
                    <a:pt x="427" y="21"/>
                    <a:pt x="363" y="68"/>
                  </a:cubicBezTo>
                  <a:cubicBezTo>
                    <a:pt x="0" y="317"/>
                    <a:pt x="537" y="621"/>
                    <a:pt x="945" y="621"/>
                  </a:cubicBezTo>
                  <a:cubicBezTo>
                    <a:pt x="1051" y="621"/>
                    <a:pt x="1148" y="600"/>
                    <a:pt x="1219" y="553"/>
                  </a:cubicBezTo>
                  <a:cubicBezTo>
                    <a:pt x="1559" y="304"/>
                    <a:pt x="1017" y="1"/>
                    <a:pt x="62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1580150" y="599850"/>
              <a:ext cx="30000" cy="15800"/>
            </a:xfrm>
            <a:custGeom>
              <a:avLst/>
              <a:gdLst/>
              <a:ahLst/>
              <a:cxnLst/>
              <a:rect l="l" t="t" r="r" b="b"/>
              <a:pathLst>
                <a:path w="1200" h="632" extrusionOk="0">
                  <a:moveTo>
                    <a:pt x="568" y="1"/>
                  </a:moveTo>
                  <a:cubicBezTo>
                    <a:pt x="514" y="1"/>
                    <a:pt x="457" y="8"/>
                    <a:pt x="400" y="22"/>
                  </a:cubicBezTo>
                  <a:cubicBezTo>
                    <a:pt x="372" y="36"/>
                    <a:pt x="357" y="43"/>
                    <a:pt x="364" y="43"/>
                  </a:cubicBezTo>
                  <a:cubicBezTo>
                    <a:pt x="372" y="43"/>
                    <a:pt x="400" y="36"/>
                    <a:pt x="457" y="22"/>
                  </a:cubicBezTo>
                  <a:lnTo>
                    <a:pt x="457" y="22"/>
                  </a:lnTo>
                  <a:cubicBezTo>
                    <a:pt x="372" y="50"/>
                    <a:pt x="315" y="79"/>
                    <a:pt x="257" y="108"/>
                  </a:cubicBezTo>
                  <a:cubicBezTo>
                    <a:pt x="1" y="279"/>
                    <a:pt x="286" y="536"/>
                    <a:pt x="486" y="593"/>
                  </a:cubicBezTo>
                  <a:cubicBezTo>
                    <a:pt x="550" y="614"/>
                    <a:pt x="653" y="631"/>
                    <a:pt x="760" y="631"/>
                  </a:cubicBezTo>
                  <a:cubicBezTo>
                    <a:pt x="938" y="631"/>
                    <a:pt x="1124" y="582"/>
                    <a:pt x="1142" y="421"/>
                  </a:cubicBezTo>
                  <a:cubicBezTo>
                    <a:pt x="1199" y="165"/>
                    <a:pt x="828" y="50"/>
                    <a:pt x="714" y="22"/>
                  </a:cubicBezTo>
                  <a:cubicBezTo>
                    <a:pt x="671" y="8"/>
                    <a:pt x="621" y="1"/>
                    <a:pt x="568"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1516675" y="641900"/>
              <a:ext cx="26575" cy="16050"/>
            </a:xfrm>
            <a:custGeom>
              <a:avLst/>
              <a:gdLst/>
              <a:ahLst/>
              <a:cxnLst/>
              <a:rect l="l" t="t" r="r" b="b"/>
              <a:pathLst>
                <a:path w="1063" h="642" extrusionOk="0">
                  <a:moveTo>
                    <a:pt x="426" y="0"/>
                  </a:moveTo>
                  <a:cubicBezTo>
                    <a:pt x="348" y="0"/>
                    <a:pt x="272" y="16"/>
                    <a:pt x="200" y="52"/>
                  </a:cubicBezTo>
                  <a:cubicBezTo>
                    <a:pt x="29" y="109"/>
                    <a:pt x="0" y="223"/>
                    <a:pt x="57" y="366"/>
                  </a:cubicBezTo>
                  <a:cubicBezTo>
                    <a:pt x="114" y="451"/>
                    <a:pt x="200" y="508"/>
                    <a:pt x="257" y="565"/>
                  </a:cubicBezTo>
                  <a:cubicBezTo>
                    <a:pt x="346" y="610"/>
                    <a:pt x="491" y="641"/>
                    <a:pt x="631" y="641"/>
                  </a:cubicBezTo>
                  <a:cubicBezTo>
                    <a:pt x="852" y="641"/>
                    <a:pt x="1062" y="564"/>
                    <a:pt x="1027" y="337"/>
                  </a:cubicBezTo>
                  <a:cubicBezTo>
                    <a:pt x="1055" y="198"/>
                    <a:pt x="921" y="114"/>
                    <a:pt x="783" y="83"/>
                  </a:cubicBezTo>
                  <a:lnTo>
                    <a:pt x="783" y="83"/>
                  </a:lnTo>
                  <a:cubicBezTo>
                    <a:pt x="790" y="86"/>
                    <a:pt x="799" y="93"/>
                    <a:pt x="799" y="109"/>
                  </a:cubicBezTo>
                  <a:cubicBezTo>
                    <a:pt x="799" y="109"/>
                    <a:pt x="771" y="80"/>
                    <a:pt x="771" y="80"/>
                  </a:cubicBezTo>
                  <a:lnTo>
                    <a:pt x="771" y="80"/>
                  </a:lnTo>
                  <a:cubicBezTo>
                    <a:pt x="775" y="81"/>
                    <a:pt x="779" y="82"/>
                    <a:pt x="783" y="83"/>
                  </a:cubicBezTo>
                  <a:lnTo>
                    <a:pt x="783" y="83"/>
                  </a:lnTo>
                  <a:cubicBezTo>
                    <a:pt x="776" y="80"/>
                    <a:pt x="771" y="80"/>
                    <a:pt x="771" y="80"/>
                  </a:cubicBezTo>
                  <a:lnTo>
                    <a:pt x="771" y="80"/>
                  </a:lnTo>
                  <a:cubicBezTo>
                    <a:pt x="771" y="80"/>
                    <a:pt x="771" y="80"/>
                    <a:pt x="771" y="80"/>
                  </a:cubicBezTo>
                  <a:lnTo>
                    <a:pt x="742" y="80"/>
                  </a:lnTo>
                  <a:cubicBezTo>
                    <a:pt x="643" y="31"/>
                    <a:pt x="534" y="0"/>
                    <a:pt x="42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7"/>
            <p:cNvSpPr/>
            <p:nvPr/>
          </p:nvSpPr>
          <p:spPr>
            <a:xfrm>
              <a:off x="1535225" y="643175"/>
              <a:ext cx="725" cy="750"/>
            </a:xfrm>
            <a:custGeom>
              <a:avLst/>
              <a:gdLst/>
              <a:ahLst/>
              <a:cxnLst/>
              <a:rect l="l" t="t" r="r" b="b"/>
              <a:pathLst>
                <a:path w="29" h="30" extrusionOk="0">
                  <a:moveTo>
                    <a:pt x="29" y="29"/>
                  </a:moveTo>
                  <a:lnTo>
                    <a:pt x="29" y="29"/>
                  </a:lnTo>
                  <a:cubicBezTo>
                    <a:pt x="0" y="1"/>
                    <a:pt x="0" y="1"/>
                    <a:pt x="29" y="29"/>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7"/>
            <p:cNvSpPr/>
            <p:nvPr/>
          </p:nvSpPr>
          <p:spPr>
            <a:xfrm>
              <a:off x="1423225" y="549975"/>
              <a:ext cx="64225" cy="33800"/>
            </a:xfrm>
            <a:custGeom>
              <a:avLst/>
              <a:gdLst/>
              <a:ahLst/>
              <a:cxnLst/>
              <a:rect l="l" t="t" r="r" b="b"/>
              <a:pathLst>
                <a:path w="2569" h="1352" extrusionOk="0">
                  <a:moveTo>
                    <a:pt x="1097" y="1"/>
                  </a:moveTo>
                  <a:cubicBezTo>
                    <a:pt x="851" y="1"/>
                    <a:pt x="613" y="59"/>
                    <a:pt x="429" y="191"/>
                  </a:cubicBezTo>
                  <a:cubicBezTo>
                    <a:pt x="1" y="505"/>
                    <a:pt x="314" y="961"/>
                    <a:pt x="657" y="1132"/>
                  </a:cubicBezTo>
                  <a:cubicBezTo>
                    <a:pt x="888" y="1271"/>
                    <a:pt x="1185" y="1351"/>
                    <a:pt x="1476" y="1351"/>
                  </a:cubicBezTo>
                  <a:cubicBezTo>
                    <a:pt x="1726" y="1351"/>
                    <a:pt x="1972" y="1292"/>
                    <a:pt x="2169" y="1161"/>
                  </a:cubicBezTo>
                  <a:cubicBezTo>
                    <a:pt x="2568" y="847"/>
                    <a:pt x="2255" y="391"/>
                    <a:pt x="1912" y="219"/>
                  </a:cubicBezTo>
                  <a:cubicBezTo>
                    <a:pt x="1682" y="81"/>
                    <a:pt x="1384" y="1"/>
                    <a:pt x="109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1391850" y="459925"/>
              <a:ext cx="37825" cy="20900"/>
            </a:xfrm>
            <a:custGeom>
              <a:avLst/>
              <a:gdLst/>
              <a:ahLst/>
              <a:cxnLst/>
              <a:rect l="l" t="t" r="r" b="b"/>
              <a:pathLst>
                <a:path w="1513" h="836" extrusionOk="0">
                  <a:moveTo>
                    <a:pt x="553" y="0"/>
                  </a:moveTo>
                  <a:cubicBezTo>
                    <a:pt x="352" y="0"/>
                    <a:pt x="164" y="68"/>
                    <a:pt x="86" y="255"/>
                  </a:cubicBezTo>
                  <a:cubicBezTo>
                    <a:pt x="86" y="283"/>
                    <a:pt x="86" y="312"/>
                    <a:pt x="57" y="312"/>
                  </a:cubicBezTo>
                  <a:cubicBezTo>
                    <a:pt x="0" y="483"/>
                    <a:pt x="228" y="654"/>
                    <a:pt x="343" y="711"/>
                  </a:cubicBezTo>
                  <a:cubicBezTo>
                    <a:pt x="495" y="799"/>
                    <a:pt x="664" y="836"/>
                    <a:pt x="838" y="836"/>
                  </a:cubicBezTo>
                  <a:cubicBezTo>
                    <a:pt x="891" y="836"/>
                    <a:pt x="945" y="832"/>
                    <a:pt x="999" y="826"/>
                  </a:cubicBezTo>
                  <a:cubicBezTo>
                    <a:pt x="1427" y="740"/>
                    <a:pt x="1512" y="340"/>
                    <a:pt x="1113" y="141"/>
                  </a:cubicBezTo>
                  <a:cubicBezTo>
                    <a:pt x="1084" y="141"/>
                    <a:pt x="1056" y="112"/>
                    <a:pt x="1027" y="112"/>
                  </a:cubicBezTo>
                  <a:cubicBezTo>
                    <a:pt x="898" y="47"/>
                    <a:pt x="721" y="0"/>
                    <a:pt x="5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7"/>
            <p:cNvSpPr/>
            <p:nvPr/>
          </p:nvSpPr>
          <p:spPr>
            <a:xfrm>
              <a:off x="1383450" y="412300"/>
              <a:ext cx="30525" cy="14900"/>
            </a:xfrm>
            <a:custGeom>
              <a:avLst/>
              <a:gdLst/>
              <a:ahLst/>
              <a:cxnLst/>
              <a:rect l="l" t="t" r="r" b="b"/>
              <a:pathLst>
                <a:path w="1221" h="596" extrusionOk="0">
                  <a:moveTo>
                    <a:pt x="452" y="1"/>
                  </a:moveTo>
                  <a:cubicBezTo>
                    <a:pt x="315" y="1"/>
                    <a:pt x="185" y="47"/>
                    <a:pt x="108" y="163"/>
                  </a:cubicBezTo>
                  <a:cubicBezTo>
                    <a:pt x="79" y="191"/>
                    <a:pt x="51" y="248"/>
                    <a:pt x="51" y="305"/>
                  </a:cubicBezTo>
                  <a:cubicBezTo>
                    <a:pt x="1" y="505"/>
                    <a:pt x="324" y="596"/>
                    <a:pt x="500" y="596"/>
                  </a:cubicBezTo>
                  <a:cubicBezTo>
                    <a:pt x="525" y="596"/>
                    <a:pt x="547" y="594"/>
                    <a:pt x="564" y="591"/>
                  </a:cubicBezTo>
                  <a:lnTo>
                    <a:pt x="507" y="562"/>
                  </a:lnTo>
                  <a:lnTo>
                    <a:pt x="507" y="562"/>
                  </a:lnTo>
                  <a:cubicBezTo>
                    <a:pt x="527" y="564"/>
                    <a:pt x="548" y="566"/>
                    <a:pt x="570" y="566"/>
                  </a:cubicBezTo>
                  <a:cubicBezTo>
                    <a:pt x="816" y="566"/>
                    <a:pt x="1220" y="424"/>
                    <a:pt x="907" y="163"/>
                  </a:cubicBezTo>
                  <a:cubicBezTo>
                    <a:pt x="797" y="69"/>
                    <a:pt x="619" y="1"/>
                    <a:pt x="45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1479850" y="410725"/>
              <a:ext cx="24000" cy="14175"/>
            </a:xfrm>
            <a:custGeom>
              <a:avLst/>
              <a:gdLst/>
              <a:ahLst/>
              <a:cxnLst/>
              <a:rect l="l" t="t" r="r" b="b"/>
              <a:pathLst>
                <a:path w="960" h="567" extrusionOk="0">
                  <a:moveTo>
                    <a:pt x="253" y="0"/>
                  </a:moveTo>
                  <a:cubicBezTo>
                    <a:pt x="130" y="0"/>
                    <a:pt x="1" y="48"/>
                    <a:pt x="18" y="169"/>
                  </a:cubicBezTo>
                  <a:cubicBezTo>
                    <a:pt x="47" y="340"/>
                    <a:pt x="132" y="397"/>
                    <a:pt x="275" y="482"/>
                  </a:cubicBezTo>
                  <a:cubicBezTo>
                    <a:pt x="338" y="533"/>
                    <a:pt x="461" y="566"/>
                    <a:pt x="583" y="566"/>
                  </a:cubicBezTo>
                  <a:cubicBezTo>
                    <a:pt x="737" y="566"/>
                    <a:pt x="887" y="512"/>
                    <a:pt x="903" y="368"/>
                  </a:cubicBezTo>
                  <a:cubicBezTo>
                    <a:pt x="960" y="169"/>
                    <a:pt x="703" y="83"/>
                    <a:pt x="503" y="83"/>
                  </a:cubicBezTo>
                  <a:cubicBezTo>
                    <a:pt x="475" y="83"/>
                    <a:pt x="475" y="54"/>
                    <a:pt x="446" y="54"/>
                  </a:cubicBezTo>
                  <a:cubicBezTo>
                    <a:pt x="412" y="21"/>
                    <a:pt x="334" y="0"/>
                    <a:pt x="2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1331200" y="522475"/>
              <a:ext cx="47125" cy="26450"/>
            </a:xfrm>
            <a:custGeom>
              <a:avLst/>
              <a:gdLst/>
              <a:ahLst/>
              <a:cxnLst/>
              <a:rect l="l" t="t" r="r" b="b"/>
              <a:pathLst>
                <a:path w="1885" h="1058" extrusionOk="0">
                  <a:moveTo>
                    <a:pt x="688" y="0"/>
                  </a:moveTo>
                  <a:cubicBezTo>
                    <a:pt x="637" y="0"/>
                    <a:pt x="588" y="2"/>
                    <a:pt x="543" y="7"/>
                  </a:cubicBezTo>
                  <a:cubicBezTo>
                    <a:pt x="372" y="35"/>
                    <a:pt x="1" y="207"/>
                    <a:pt x="115" y="463"/>
                  </a:cubicBezTo>
                  <a:lnTo>
                    <a:pt x="144" y="578"/>
                  </a:lnTo>
                  <a:cubicBezTo>
                    <a:pt x="306" y="903"/>
                    <a:pt x="677" y="1058"/>
                    <a:pt x="1041" y="1058"/>
                  </a:cubicBezTo>
                  <a:cubicBezTo>
                    <a:pt x="1123" y="1058"/>
                    <a:pt x="1206" y="1050"/>
                    <a:pt x="1285" y="1034"/>
                  </a:cubicBezTo>
                  <a:cubicBezTo>
                    <a:pt x="1684" y="977"/>
                    <a:pt x="1884" y="635"/>
                    <a:pt x="1542" y="321"/>
                  </a:cubicBezTo>
                  <a:lnTo>
                    <a:pt x="1456" y="235"/>
                  </a:lnTo>
                  <a:cubicBezTo>
                    <a:pt x="1288" y="67"/>
                    <a:pt x="958" y="0"/>
                    <a:pt x="68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1277700" y="468250"/>
              <a:ext cx="35000" cy="20100"/>
            </a:xfrm>
            <a:custGeom>
              <a:avLst/>
              <a:gdLst/>
              <a:ahLst/>
              <a:cxnLst/>
              <a:rect l="l" t="t" r="r" b="b"/>
              <a:pathLst>
                <a:path w="1400" h="804" extrusionOk="0">
                  <a:moveTo>
                    <a:pt x="654" y="0"/>
                  </a:moveTo>
                  <a:cubicBezTo>
                    <a:pt x="550" y="0"/>
                    <a:pt x="443" y="22"/>
                    <a:pt x="343" y="65"/>
                  </a:cubicBezTo>
                  <a:cubicBezTo>
                    <a:pt x="201" y="122"/>
                    <a:pt x="144" y="179"/>
                    <a:pt x="87" y="321"/>
                  </a:cubicBezTo>
                  <a:cubicBezTo>
                    <a:pt x="1" y="607"/>
                    <a:pt x="458" y="749"/>
                    <a:pt x="629" y="778"/>
                  </a:cubicBezTo>
                  <a:cubicBezTo>
                    <a:pt x="687" y="794"/>
                    <a:pt x="752" y="804"/>
                    <a:pt x="819" y="804"/>
                  </a:cubicBezTo>
                  <a:cubicBezTo>
                    <a:pt x="982" y="804"/>
                    <a:pt x="1155" y="748"/>
                    <a:pt x="1256" y="607"/>
                  </a:cubicBezTo>
                  <a:cubicBezTo>
                    <a:pt x="1285" y="578"/>
                    <a:pt x="1313" y="521"/>
                    <a:pt x="1313" y="464"/>
                  </a:cubicBezTo>
                  <a:cubicBezTo>
                    <a:pt x="1399" y="264"/>
                    <a:pt x="1085" y="93"/>
                    <a:pt x="943" y="65"/>
                  </a:cubicBezTo>
                  <a:cubicBezTo>
                    <a:pt x="857" y="22"/>
                    <a:pt x="757" y="0"/>
                    <a:pt x="654"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1285550" y="352025"/>
              <a:ext cx="24275" cy="18300"/>
            </a:xfrm>
            <a:custGeom>
              <a:avLst/>
              <a:gdLst/>
              <a:ahLst/>
              <a:cxnLst/>
              <a:rect l="l" t="t" r="r" b="b"/>
              <a:pathLst>
                <a:path w="971" h="732" extrusionOk="0">
                  <a:moveTo>
                    <a:pt x="452" y="1"/>
                  </a:moveTo>
                  <a:cubicBezTo>
                    <a:pt x="423" y="1"/>
                    <a:pt x="396" y="2"/>
                    <a:pt x="372" y="6"/>
                  </a:cubicBezTo>
                  <a:lnTo>
                    <a:pt x="286" y="34"/>
                  </a:lnTo>
                  <a:cubicBezTo>
                    <a:pt x="172" y="34"/>
                    <a:pt x="1" y="91"/>
                    <a:pt x="1" y="234"/>
                  </a:cubicBezTo>
                  <a:cubicBezTo>
                    <a:pt x="1" y="405"/>
                    <a:pt x="86" y="462"/>
                    <a:pt x="144" y="605"/>
                  </a:cubicBezTo>
                  <a:cubicBezTo>
                    <a:pt x="163" y="681"/>
                    <a:pt x="258" y="732"/>
                    <a:pt x="344" y="732"/>
                  </a:cubicBezTo>
                  <a:cubicBezTo>
                    <a:pt x="388" y="732"/>
                    <a:pt x="429" y="719"/>
                    <a:pt x="457" y="691"/>
                  </a:cubicBezTo>
                  <a:cubicBezTo>
                    <a:pt x="543" y="605"/>
                    <a:pt x="657" y="605"/>
                    <a:pt x="771" y="576"/>
                  </a:cubicBezTo>
                  <a:cubicBezTo>
                    <a:pt x="857" y="548"/>
                    <a:pt x="942" y="462"/>
                    <a:pt x="971" y="377"/>
                  </a:cubicBezTo>
                  <a:cubicBezTo>
                    <a:pt x="971" y="377"/>
                    <a:pt x="971" y="348"/>
                    <a:pt x="971" y="320"/>
                  </a:cubicBezTo>
                  <a:cubicBezTo>
                    <a:pt x="971" y="94"/>
                    <a:pt x="663" y="1"/>
                    <a:pt x="45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1427500" y="307250"/>
              <a:ext cx="34875" cy="15525"/>
            </a:xfrm>
            <a:custGeom>
              <a:avLst/>
              <a:gdLst/>
              <a:ahLst/>
              <a:cxnLst/>
              <a:rect l="l" t="t" r="r" b="b"/>
              <a:pathLst>
                <a:path w="1395" h="621" extrusionOk="0">
                  <a:moveTo>
                    <a:pt x="581" y="0"/>
                  </a:moveTo>
                  <a:cubicBezTo>
                    <a:pt x="520" y="0"/>
                    <a:pt x="467" y="9"/>
                    <a:pt x="429" y="28"/>
                  </a:cubicBezTo>
                  <a:cubicBezTo>
                    <a:pt x="286" y="85"/>
                    <a:pt x="200" y="170"/>
                    <a:pt x="86" y="256"/>
                  </a:cubicBezTo>
                  <a:cubicBezTo>
                    <a:pt x="1" y="313"/>
                    <a:pt x="29" y="399"/>
                    <a:pt x="86" y="456"/>
                  </a:cubicBezTo>
                  <a:cubicBezTo>
                    <a:pt x="224" y="563"/>
                    <a:pt x="427" y="621"/>
                    <a:pt x="625" y="621"/>
                  </a:cubicBezTo>
                  <a:cubicBezTo>
                    <a:pt x="797" y="621"/>
                    <a:pt x="966" y="577"/>
                    <a:pt x="1085" y="484"/>
                  </a:cubicBezTo>
                  <a:cubicBezTo>
                    <a:pt x="1395" y="222"/>
                    <a:pt x="889" y="0"/>
                    <a:pt x="58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1626525" y="348125"/>
              <a:ext cx="20000" cy="12075"/>
            </a:xfrm>
            <a:custGeom>
              <a:avLst/>
              <a:gdLst/>
              <a:ahLst/>
              <a:cxnLst/>
              <a:rect l="l" t="t" r="r" b="b"/>
              <a:pathLst>
                <a:path w="800" h="483" extrusionOk="0">
                  <a:moveTo>
                    <a:pt x="226" y="1"/>
                  </a:moveTo>
                  <a:cubicBezTo>
                    <a:pt x="133" y="1"/>
                    <a:pt x="44" y="28"/>
                    <a:pt x="29" y="105"/>
                  </a:cubicBezTo>
                  <a:lnTo>
                    <a:pt x="29" y="133"/>
                  </a:lnTo>
                  <a:cubicBezTo>
                    <a:pt x="0" y="190"/>
                    <a:pt x="0" y="276"/>
                    <a:pt x="29" y="304"/>
                  </a:cubicBezTo>
                  <a:cubicBezTo>
                    <a:pt x="124" y="423"/>
                    <a:pt x="298" y="483"/>
                    <a:pt x="436" y="483"/>
                  </a:cubicBezTo>
                  <a:cubicBezTo>
                    <a:pt x="464" y="483"/>
                    <a:pt x="490" y="480"/>
                    <a:pt x="514" y="476"/>
                  </a:cubicBezTo>
                  <a:cubicBezTo>
                    <a:pt x="656" y="447"/>
                    <a:pt x="799" y="333"/>
                    <a:pt x="685" y="190"/>
                  </a:cubicBezTo>
                  <a:cubicBezTo>
                    <a:pt x="656" y="133"/>
                    <a:pt x="571" y="76"/>
                    <a:pt x="485" y="76"/>
                  </a:cubicBezTo>
                  <a:cubicBezTo>
                    <a:pt x="457" y="48"/>
                    <a:pt x="457" y="48"/>
                    <a:pt x="428" y="48"/>
                  </a:cubicBezTo>
                  <a:cubicBezTo>
                    <a:pt x="389" y="21"/>
                    <a:pt x="306" y="1"/>
                    <a:pt x="22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1533075" y="362925"/>
              <a:ext cx="36400" cy="24550"/>
            </a:xfrm>
            <a:custGeom>
              <a:avLst/>
              <a:gdLst/>
              <a:ahLst/>
              <a:cxnLst/>
              <a:rect l="l" t="t" r="r" b="b"/>
              <a:pathLst>
                <a:path w="1456" h="982" extrusionOk="0">
                  <a:moveTo>
                    <a:pt x="661" y="0"/>
                  </a:moveTo>
                  <a:cubicBezTo>
                    <a:pt x="553" y="0"/>
                    <a:pt x="452" y="18"/>
                    <a:pt x="371" y="55"/>
                  </a:cubicBezTo>
                  <a:cubicBezTo>
                    <a:pt x="200" y="169"/>
                    <a:pt x="115" y="226"/>
                    <a:pt x="58" y="397"/>
                  </a:cubicBezTo>
                  <a:cubicBezTo>
                    <a:pt x="1" y="568"/>
                    <a:pt x="229" y="768"/>
                    <a:pt x="343" y="825"/>
                  </a:cubicBezTo>
                  <a:cubicBezTo>
                    <a:pt x="314" y="797"/>
                    <a:pt x="286" y="768"/>
                    <a:pt x="257" y="740"/>
                  </a:cubicBezTo>
                  <a:lnTo>
                    <a:pt x="257" y="740"/>
                  </a:lnTo>
                  <a:cubicBezTo>
                    <a:pt x="378" y="861"/>
                    <a:pt x="614" y="982"/>
                    <a:pt x="832" y="982"/>
                  </a:cubicBezTo>
                  <a:cubicBezTo>
                    <a:pt x="922" y="982"/>
                    <a:pt x="1010" y="961"/>
                    <a:pt x="1085" y="911"/>
                  </a:cubicBezTo>
                  <a:cubicBezTo>
                    <a:pt x="1256" y="882"/>
                    <a:pt x="1370" y="797"/>
                    <a:pt x="1427" y="625"/>
                  </a:cubicBezTo>
                  <a:cubicBezTo>
                    <a:pt x="1456" y="568"/>
                    <a:pt x="1456" y="483"/>
                    <a:pt x="1427" y="426"/>
                  </a:cubicBezTo>
                  <a:cubicBezTo>
                    <a:pt x="1342" y="150"/>
                    <a:pt x="974" y="0"/>
                    <a:pt x="66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1505250" y="251500"/>
              <a:ext cx="46400" cy="28575"/>
            </a:xfrm>
            <a:custGeom>
              <a:avLst/>
              <a:gdLst/>
              <a:ahLst/>
              <a:cxnLst/>
              <a:rect l="l" t="t" r="r" b="b"/>
              <a:pathLst>
                <a:path w="1856" h="1143" extrusionOk="0">
                  <a:moveTo>
                    <a:pt x="631" y="1"/>
                  </a:moveTo>
                  <a:cubicBezTo>
                    <a:pt x="361" y="1"/>
                    <a:pt x="101" y="79"/>
                    <a:pt x="29" y="346"/>
                  </a:cubicBezTo>
                  <a:cubicBezTo>
                    <a:pt x="1" y="432"/>
                    <a:pt x="29" y="546"/>
                    <a:pt x="29" y="631"/>
                  </a:cubicBezTo>
                  <a:cubicBezTo>
                    <a:pt x="75" y="997"/>
                    <a:pt x="614" y="1143"/>
                    <a:pt x="988" y="1143"/>
                  </a:cubicBezTo>
                  <a:cubicBezTo>
                    <a:pt x="1082" y="1143"/>
                    <a:pt x="1165" y="1134"/>
                    <a:pt x="1228" y="1116"/>
                  </a:cubicBezTo>
                  <a:cubicBezTo>
                    <a:pt x="1570" y="1059"/>
                    <a:pt x="1855" y="831"/>
                    <a:pt x="1656" y="489"/>
                  </a:cubicBezTo>
                  <a:cubicBezTo>
                    <a:pt x="1542" y="261"/>
                    <a:pt x="1313" y="146"/>
                    <a:pt x="1085" y="61"/>
                  </a:cubicBezTo>
                  <a:cubicBezTo>
                    <a:pt x="957" y="29"/>
                    <a:pt x="792" y="1"/>
                    <a:pt x="63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1711400" y="379975"/>
              <a:ext cx="36300" cy="18500"/>
            </a:xfrm>
            <a:custGeom>
              <a:avLst/>
              <a:gdLst/>
              <a:ahLst/>
              <a:cxnLst/>
              <a:rect l="l" t="t" r="r" b="b"/>
              <a:pathLst>
                <a:path w="1452" h="740" extrusionOk="0">
                  <a:moveTo>
                    <a:pt x="685" y="1"/>
                  </a:moveTo>
                  <a:cubicBezTo>
                    <a:pt x="257" y="1"/>
                    <a:pt x="1" y="400"/>
                    <a:pt x="429" y="628"/>
                  </a:cubicBezTo>
                  <a:cubicBezTo>
                    <a:pt x="526" y="689"/>
                    <a:pt x="738" y="740"/>
                    <a:pt x="938" y="740"/>
                  </a:cubicBezTo>
                  <a:cubicBezTo>
                    <a:pt x="1206" y="740"/>
                    <a:pt x="1452" y="649"/>
                    <a:pt x="1370" y="371"/>
                  </a:cubicBezTo>
                  <a:cubicBezTo>
                    <a:pt x="1370" y="371"/>
                    <a:pt x="1370" y="343"/>
                    <a:pt x="1370" y="343"/>
                  </a:cubicBezTo>
                  <a:cubicBezTo>
                    <a:pt x="1285" y="86"/>
                    <a:pt x="999" y="29"/>
                    <a:pt x="771" y="29"/>
                  </a:cubicBezTo>
                  <a:cubicBezTo>
                    <a:pt x="742" y="1"/>
                    <a:pt x="714" y="1"/>
                    <a:pt x="68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1682875" y="299200"/>
              <a:ext cx="21450" cy="12950"/>
            </a:xfrm>
            <a:custGeom>
              <a:avLst/>
              <a:gdLst/>
              <a:ahLst/>
              <a:cxnLst/>
              <a:rect l="l" t="t" r="r" b="b"/>
              <a:pathLst>
                <a:path w="858" h="518" extrusionOk="0">
                  <a:moveTo>
                    <a:pt x="375" y="1"/>
                  </a:moveTo>
                  <a:cubicBezTo>
                    <a:pt x="342" y="1"/>
                    <a:pt x="312" y="3"/>
                    <a:pt x="286" y="7"/>
                  </a:cubicBezTo>
                  <a:cubicBezTo>
                    <a:pt x="29" y="36"/>
                    <a:pt x="0" y="264"/>
                    <a:pt x="229" y="378"/>
                  </a:cubicBezTo>
                  <a:cubicBezTo>
                    <a:pt x="229" y="407"/>
                    <a:pt x="257" y="407"/>
                    <a:pt x="257" y="435"/>
                  </a:cubicBezTo>
                  <a:cubicBezTo>
                    <a:pt x="312" y="476"/>
                    <a:pt x="459" y="518"/>
                    <a:pt x="591" y="518"/>
                  </a:cubicBezTo>
                  <a:cubicBezTo>
                    <a:pt x="733" y="518"/>
                    <a:pt x="857" y="469"/>
                    <a:pt x="828" y="321"/>
                  </a:cubicBezTo>
                  <a:lnTo>
                    <a:pt x="799" y="293"/>
                  </a:lnTo>
                  <a:cubicBezTo>
                    <a:pt x="823" y="75"/>
                    <a:pt x="560" y="1"/>
                    <a:pt x="37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766975" y="1684125"/>
              <a:ext cx="65650" cy="38825"/>
            </a:xfrm>
            <a:custGeom>
              <a:avLst/>
              <a:gdLst/>
              <a:ahLst/>
              <a:cxnLst/>
              <a:rect l="l" t="t" r="r" b="b"/>
              <a:pathLst>
                <a:path w="2626" h="1553" extrusionOk="0">
                  <a:moveTo>
                    <a:pt x="1112" y="0"/>
                  </a:moveTo>
                  <a:cubicBezTo>
                    <a:pt x="825" y="0"/>
                    <a:pt x="535" y="62"/>
                    <a:pt x="315" y="219"/>
                  </a:cubicBezTo>
                  <a:cubicBezTo>
                    <a:pt x="58" y="419"/>
                    <a:pt x="1" y="733"/>
                    <a:pt x="201" y="990"/>
                  </a:cubicBezTo>
                  <a:cubicBezTo>
                    <a:pt x="478" y="1372"/>
                    <a:pt x="978" y="1553"/>
                    <a:pt x="1467" y="1553"/>
                  </a:cubicBezTo>
                  <a:cubicBezTo>
                    <a:pt x="1783" y="1553"/>
                    <a:pt x="2095" y="1478"/>
                    <a:pt x="2341" y="1332"/>
                  </a:cubicBezTo>
                  <a:cubicBezTo>
                    <a:pt x="2626" y="1161"/>
                    <a:pt x="2626" y="819"/>
                    <a:pt x="2455" y="590"/>
                  </a:cubicBezTo>
                  <a:cubicBezTo>
                    <a:pt x="2312" y="334"/>
                    <a:pt x="2055" y="219"/>
                    <a:pt x="1798" y="105"/>
                  </a:cubicBezTo>
                  <a:lnTo>
                    <a:pt x="1770" y="105"/>
                  </a:lnTo>
                  <a:cubicBezTo>
                    <a:pt x="1578" y="41"/>
                    <a:pt x="1346" y="0"/>
                    <a:pt x="111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872550" y="1709350"/>
              <a:ext cx="47475" cy="21850"/>
            </a:xfrm>
            <a:custGeom>
              <a:avLst/>
              <a:gdLst/>
              <a:ahLst/>
              <a:cxnLst/>
              <a:rect l="l" t="t" r="r" b="b"/>
              <a:pathLst>
                <a:path w="1899" h="874" extrusionOk="0">
                  <a:moveTo>
                    <a:pt x="773" y="0"/>
                  </a:moveTo>
                  <a:cubicBezTo>
                    <a:pt x="560" y="0"/>
                    <a:pt x="361" y="69"/>
                    <a:pt x="257" y="238"/>
                  </a:cubicBezTo>
                  <a:cubicBezTo>
                    <a:pt x="1" y="580"/>
                    <a:pt x="600" y="808"/>
                    <a:pt x="828" y="865"/>
                  </a:cubicBezTo>
                  <a:lnTo>
                    <a:pt x="885" y="865"/>
                  </a:lnTo>
                  <a:cubicBezTo>
                    <a:pt x="917" y="871"/>
                    <a:pt x="952" y="873"/>
                    <a:pt x="989" y="873"/>
                  </a:cubicBezTo>
                  <a:cubicBezTo>
                    <a:pt x="1350" y="873"/>
                    <a:pt x="1898" y="628"/>
                    <a:pt x="1484" y="266"/>
                  </a:cubicBezTo>
                  <a:lnTo>
                    <a:pt x="1456" y="238"/>
                  </a:lnTo>
                  <a:cubicBezTo>
                    <a:pt x="1301" y="98"/>
                    <a:pt x="1027" y="0"/>
                    <a:pt x="77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864800" y="1781325"/>
              <a:ext cx="22750" cy="12275"/>
            </a:xfrm>
            <a:custGeom>
              <a:avLst/>
              <a:gdLst/>
              <a:ahLst/>
              <a:cxnLst/>
              <a:rect l="l" t="t" r="r" b="b"/>
              <a:pathLst>
                <a:path w="910" h="491" extrusionOk="0">
                  <a:moveTo>
                    <a:pt x="440" y="1"/>
                  </a:moveTo>
                  <a:cubicBezTo>
                    <a:pt x="216" y="1"/>
                    <a:pt x="1" y="130"/>
                    <a:pt x="197" y="326"/>
                  </a:cubicBezTo>
                  <a:cubicBezTo>
                    <a:pt x="302" y="432"/>
                    <a:pt x="440" y="490"/>
                    <a:pt x="597" y="490"/>
                  </a:cubicBezTo>
                  <a:cubicBezTo>
                    <a:pt x="651" y="490"/>
                    <a:pt x="708" y="483"/>
                    <a:pt x="767" y="469"/>
                  </a:cubicBezTo>
                  <a:cubicBezTo>
                    <a:pt x="824" y="469"/>
                    <a:pt x="853" y="412"/>
                    <a:pt x="881" y="354"/>
                  </a:cubicBezTo>
                  <a:cubicBezTo>
                    <a:pt x="881" y="354"/>
                    <a:pt x="881" y="354"/>
                    <a:pt x="881" y="326"/>
                  </a:cubicBezTo>
                  <a:cubicBezTo>
                    <a:pt x="910" y="240"/>
                    <a:pt x="824" y="212"/>
                    <a:pt x="767" y="155"/>
                  </a:cubicBezTo>
                  <a:cubicBezTo>
                    <a:pt x="714" y="48"/>
                    <a:pt x="575" y="1"/>
                    <a:pt x="44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920350" y="1649625"/>
              <a:ext cx="32125" cy="24650"/>
            </a:xfrm>
            <a:custGeom>
              <a:avLst/>
              <a:gdLst/>
              <a:ahLst/>
              <a:cxnLst/>
              <a:rect l="l" t="t" r="r" b="b"/>
              <a:pathLst>
                <a:path w="1285" h="986" extrusionOk="0">
                  <a:moveTo>
                    <a:pt x="570" y="1"/>
                  </a:moveTo>
                  <a:cubicBezTo>
                    <a:pt x="469" y="1"/>
                    <a:pt x="365" y="20"/>
                    <a:pt x="257" y="59"/>
                  </a:cubicBezTo>
                  <a:cubicBezTo>
                    <a:pt x="114" y="116"/>
                    <a:pt x="0" y="230"/>
                    <a:pt x="57" y="373"/>
                  </a:cubicBezTo>
                  <a:cubicBezTo>
                    <a:pt x="86" y="487"/>
                    <a:pt x="114" y="601"/>
                    <a:pt x="172" y="686"/>
                  </a:cubicBezTo>
                  <a:cubicBezTo>
                    <a:pt x="229" y="743"/>
                    <a:pt x="286" y="772"/>
                    <a:pt x="286" y="858"/>
                  </a:cubicBezTo>
                  <a:cubicBezTo>
                    <a:pt x="319" y="941"/>
                    <a:pt x="430" y="985"/>
                    <a:pt x="533" y="985"/>
                  </a:cubicBezTo>
                  <a:cubicBezTo>
                    <a:pt x="607" y="985"/>
                    <a:pt x="678" y="962"/>
                    <a:pt x="714" y="915"/>
                  </a:cubicBezTo>
                  <a:cubicBezTo>
                    <a:pt x="799" y="829"/>
                    <a:pt x="942" y="829"/>
                    <a:pt x="1028" y="772"/>
                  </a:cubicBezTo>
                  <a:cubicBezTo>
                    <a:pt x="1085" y="715"/>
                    <a:pt x="1142" y="629"/>
                    <a:pt x="1199" y="572"/>
                  </a:cubicBezTo>
                  <a:cubicBezTo>
                    <a:pt x="1284" y="458"/>
                    <a:pt x="1199" y="258"/>
                    <a:pt x="1113" y="201"/>
                  </a:cubicBezTo>
                  <a:cubicBezTo>
                    <a:pt x="944" y="70"/>
                    <a:pt x="763" y="1"/>
                    <a:pt x="57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796950" y="1526150"/>
              <a:ext cx="41400" cy="23025"/>
            </a:xfrm>
            <a:custGeom>
              <a:avLst/>
              <a:gdLst/>
              <a:ahLst/>
              <a:cxnLst/>
              <a:rect l="l" t="t" r="r" b="b"/>
              <a:pathLst>
                <a:path w="1656" h="921" extrusionOk="0">
                  <a:moveTo>
                    <a:pt x="532" y="0"/>
                  </a:moveTo>
                  <a:cubicBezTo>
                    <a:pt x="315" y="0"/>
                    <a:pt x="104" y="83"/>
                    <a:pt x="29" y="290"/>
                  </a:cubicBezTo>
                  <a:lnTo>
                    <a:pt x="0" y="376"/>
                  </a:lnTo>
                  <a:cubicBezTo>
                    <a:pt x="0" y="404"/>
                    <a:pt x="0" y="433"/>
                    <a:pt x="0" y="461"/>
                  </a:cubicBezTo>
                  <a:cubicBezTo>
                    <a:pt x="0" y="490"/>
                    <a:pt x="0" y="518"/>
                    <a:pt x="0" y="547"/>
                  </a:cubicBezTo>
                  <a:cubicBezTo>
                    <a:pt x="57" y="661"/>
                    <a:pt x="229" y="746"/>
                    <a:pt x="371" y="832"/>
                  </a:cubicBezTo>
                  <a:cubicBezTo>
                    <a:pt x="400" y="832"/>
                    <a:pt x="400" y="832"/>
                    <a:pt x="428" y="861"/>
                  </a:cubicBezTo>
                  <a:lnTo>
                    <a:pt x="457" y="861"/>
                  </a:lnTo>
                  <a:cubicBezTo>
                    <a:pt x="514" y="889"/>
                    <a:pt x="571" y="889"/>
                    <a:pt x="599" y="889"/>
                  </a:cubicBezTo>
                  <a:cubicBezTo>
                    <a:pt x="676" y="911"/>
                    <a:pt x="748" y="920"/>
                    <a:pt x="817" y="920"/>
                  </a:cubicBezTo>
                  <a:cubicBezTo>
                    <a:pt x="930" y="920"/>
                    <a:pt x="1036" y="896"/>
                    <a:pt x="1142" y="861"/>
                  </a:cubicBezTo>
                  <a:cubicBezTo>
                    <a:pt x="1655" y="661"/>
                    <a:pt x="1284" y="233"/>
                    <a:pt x="942" y="90"/>
                  </a:cubicBezTo>
                  <a:cubicBezTo>
                    <a:pt x="913" y="90"/>
                    <a:pt x="885" y="90"/>
                    <a:pt x="856" y="62"/>
                  </a:cubicBezTo>
                  <a:cubicBezTo>
                    <a:pt x="759" y="23"/>
                    <a:pt x="645" y="0"/>
                    <a:pt x="53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697075" y="1493350"/>
              <a:ext cx="33550" cy="17500"/>
            </a:xfrm>
            <a:custGeom>
              <a:avLst/>
              <a:gdLst/>
              <a:ahLst/>
              <a:cxnLst/>
              <a:rect l="l" t="t" r="r" b="b"/>
              <a:pathLst>
                <a:path w="1342" h="700" extrusionOk="0">
                  <a:moveTo>
                    <a:pt x="581" y="0"/>
                  </a:moveTo>
                  <a:cubicBezTo>
                    <a:pt x="444" y="0"/>
                    <a:pt x="309" y="37"/>
                    <a:pt x="201" y="118"/>
                  </a:cubicBezTo>
                  <a:cubicBezTo>
                    <a:pt x="1" y="261"/>
                    <a:pt x="172" y="489"/>
                    <a:pt x="343" y="603"/>
                  </a:cubicBezTo>
                  <a:cubicBezTo>
                    <a:pt x="464" y="664"/>
                    <a:pt x="608" y="700"/>
                    <a:pt x="751" y="700"/>
                  </a:cubicBezTo>
                  <a:cubicBezTo>
                    <a:pt x="879" y="700"/>
                    <a:pt x="1006" y="671"/>
                    <a:pt x="1114" y="603"/>
                  </a:cubicBezTo>
                  <a:cubicBezTo>
                    <a:pt x="1342" y="432"/>
                    <a:pt x="1171" y="204"/>
                    <a:pt x="999" y="118"/>
                  </a:cubicBezTo>
                  <a:cubicBezTo>
                    <a:pt x="880" y="44"/>
                    <a:pt x="730" y="0"/>
                    <a:pt x="58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687100" y="1571625"/>
              <a:ext cx="29275" cy="18850"/>
            </a:xfrm>
            <a:custGeom>
              <a:avLst/>
              <a:gdLst/>
              <a:ahLst/>
              <a:cxnLst/>
              <a:rect l="l" t="t" r="r" b="b"/>
              <a:pathLst>
                <a:path w="1171" h="754" extrusionOk="0">
                  <a:moveTo>
                    <a:pt x="502" y="0"/>
                  </a:moveTo>
                  <a:cubicBezTo>
                    <a:pt x="440" y="0"/>
                    <a:pt x="377" y="27"/>
                    <a:pt x="314" y="69"/>
                  </a:cubicBezTo>
                  <a:cubicBezTo>
                    <a:pt x="229" y="126"/>
                    <a:pt x="257" y="240"/>
                    <a:pt x="200" y="297"/>
                  </a:cubicBezTo>
                  <a:cubicBezTo>
                    <a:pt x="0" y="525"/>
                    <a:pt x="457" y="725"/>
                    <a:pt x="600" y="753"/>
                  </a:cubicBezTo>
                  <a:cubicBezTo>
                    <a:pt x="799" y="753"/>
                    <a:pt x="1170" y="725"/>
                    <a:pt x="1142" y="440"/>
                  </a:cubicBezTo>
                  <a:cubicBezTo>
                    <a:pt x="1085" y="183"/>
                    <a:pt x="828" y="40"/>
                    <a:pt x="571" y="12"/>
                  </a:cubicBezTo>
                  <a:cubicBezTo>
                    <a:pt x="548" y="4"/>
                    <a:pt x="525" y="0"/>
                    <a:pt x="5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611475" y="1628825"/>
              <a:ext cx="30925" cy="23225"/>
            </a:xfrm>
            <a:custGeom>
              <a:avLst/>
              <a:gdLst/>
              <a:ahLst/>
              <a:cxnLst/>
              <a:rect l="l" t="t" r="r" b="b"/>
              <a:pathLst>
                <a:path w="1237" h="929" extrusionOk="0">
                  <a:moveTo>
                    <a:pt x="531" y="0"/>
                  </a:moveTo>
                  <a:cubicBezTo>
                    <a:pt x="424" y="0"/>
                    <a:pt x="319" y="30"/>
                    <a:pt x="258" y="92"/>
                  </a:cubicBezTo>
                  <a:cubicBezTo>
                    <a:pt x="144" y="234"/>
                    <a:pt x="1" y="263"/>
                    <a:pt x="1" y="463"/>
                  </a:cubicBezTo>
                  <a:cubicBezTo>
                    <a:pt x="16" y="771"/>
                    <a:pt x="397" y="929"/>
                    <a:pt x="722" y="929"/>
                  </a:cubicBezTo>
                  <a:cubicBezTo>
                    <a:pt x="999" y="929"/>
                    <a:pt x="1236" y="813"/>
                    <a:pt x="1171" y="577"/>
                  </a:cubicBezTo>
                  <a:cubicBezTo>
                    <a:pt x="1114" y="377"/>
                    <a:pt x="971" y="320"/>
                    <a:pt x="885" y="149"/>
                  </a:cubicBezTo>
                  <a:cubicBezTo>
                    <a:pt x="821" y="52"/>
                    <a:pt x="673" y="0"/>
                    <a:pt x="53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639300" y="1723975"/>
              <a:ext cx="17850" cy="11975"/>
            </a:xfrm>
            <a:custGeom>
              <a:avLst/>
              <a:gdLst/>
              <a:ahLst/>
              <a:cxnLst/>
              <a:rect l="l" t="t" r="r" b="b"/>
              <a:pathLst>
                <a:path w="714" h="479" extrusionOk="0">
                  <a:moveTo>
                    <a:pt x="239" y="0"/>
                  </a:moveTo>
                  <a:cubicBezTo>
                    <a:pt x="148" y="0"/>
                    <a:pt x="58" y="25"/>
                    <a:pt x="58" y="109"/>
                  </a:cubicBezTo>
                  <a:cubicBezTo>
                    <a:pt x="58" y="109"/>
                    <a:pt x="58" y="138"/>
                    <a:pt x="58" y="138"/>
                  </a:cubicBezTo>
                  <a:cubicBezTo>
                    <a:pt x="1" y="252"/>
                    <a:pt x="58" y="337"/>
                    <a:pt x="172" y="394"/>
                  </a:cubicBezTo>
                  <a:cubicBezTo>
                    <a:pt x="238" y="427"/>
                    <a:pt x="388" y="479"/>
                    <a:pt x="515" y="479"/>
                  </a:cubicBezTo>
                  <a:cubicBezTo>
                    <a:pt x="609" y="479"/>
                    <a:pt x="690" y="451"/>
                    <a:pt x="714" y="366"/>
                  </a:cubicBezTo>
                  <a:lnTo>
                    <a:pt x="714" y="337"/>
                  </a:lnTo>
                  <a:cubicBezTo>
                    <a:pt x="714" y="337"/>
                    <a:pt x="714" y="337"/>
                    <a:pt x="714" y="309"/>
                  </a:cubicBezTo>
                  <a:cubicBezTo>
                    <a:pt x="714" y="309"/>
                    <a:pt x="714" y="309"/>
                    <a:pt x="714" y="280"/>
                  </a:cubicBezTo>
                  <a:cubicBezTo>
                    <a:pt x="685" y="166"/>
                    <a:pt x="486" y="81"/>
                    <a:pt x="400" y="24"/>
                  </a:cubicBezTo>
                  <a:cubicBezTo>
                    <a:pt x="365" y="12"/>
                    <a:pt x="302" y="0"/>
                    <a:pt x="23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814225" y="1601900"/>
              <a:ext cx="75275" cy="29550"/>
            </a:xfrm>
            <a:custGeom>
              <a:avLst/>
              <a:gdLst/>
              <a:ahLst/>
              <a:cxnLst/>
              <a:rect l="l" t="t" r="r" b="b"/>
              <a:pathLst>
                <a:path w="3011" h="1182" extrusionOk="0">
                  <a:moveTo>
                    <a:pt x="1221" y="0"/>
                  </a:moveTo>
                  <a:cubicBezTo>
                    <a:pt x="1009" y="0"/>
                    <a:pt x="814" y="43"/>
                    <a:pt x="679" y="142"/>
                  </a:cubicBezTo>
                  <a:cubicBezTo>
                    <a:pt x="0" y="617"/>
                    <a:pt x="1062" y="1182"/>
                    <a:pt x="1843" y="1182"/>
                  </a:cubicBezTo>
                  <a:cubicBezTo>
                    <a:pt x="2047" y="1182"/>
                    <a:pt x="2232" y="1143"/>
                    <a:pt x="2362" y="1055"/>
                  </a:cubicBezTo>
                  <a:cubicBezTo>
                    <a:pt x="3011" y="563"/>
                    <a:pt x="1994" y="0"/>
                    <a:pt x="122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744150" y="1783750"/>
              <a:ext cx="30000" cy="17850"/>
            </a:xfrm>
            <a:custGeom>
              <a:avLst/>
              <a:gdLst/>
              <a:ahLst/>
              <a:cxnLst/>
              <a:rect l="l" t="t" r="r" b="b"/>
              <a:pathLst>
                <a:path w="1200" h="714" extrusionOk="0">
                  <a:moveTo>
                    <a:pt x="315" y="1"/>
                  </a:moveTo>
                  <a:cubicBezTo>
                    <a:pt x="229" y="1"/>
                    <a:pt x="115" y="1"/>
                    <a:pt x="1" y="58"/>
                  </a:cubicBezTo>
                  <a:cubicBezTo>
                    <a:pt x="258" y="115"/>
                    <a:pt x="543" y="200"/>
                    <a:pt x="800" y="257"/>
                  </a:cubicBezTo>
                  <a:cubicBezTo>
                    <a:pt x="828" y="372"/>
                    <a:pt x="885" y="514"/>
                    <a:pt x="1000" y="714"/>
                  </a:cubicBezTo>
                  <a:cubicBezTo>
                    <a:pt x="1199" y="543"/>
                    <a:pt x="1114" y="343"/>
                    <a:pt x="942" y="200"/>
                  </a:cubicBezTo>
                  <a:cubicBezTo>
                    <a:pt x="942" y="200"/>
                    <a:pt x="942" y="172"/>
                    <a:pt x="942" y="172"/>
                  </a:cubicBezTo>
                  <a:cubicBezTo>
                    <a:pt x="885" y="143"/>
                    <a:pt x="885" y="143"/>
                    <a:pt x="857" y="115"/>
                  </a:cubicBezTo>
                  <a:lnTo>
                    <a:pt x="828" y="115"/>
                  </a:lnTo>
                  <a:cubicBezTo>
                    <a:pt x="686" y="29"/>
                    <a:pt x="514" y="1"/>
                    <a:pt x="31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531600" y="1662300"/>
              <a:ext cx="38550" cy="23050"/>
            </a:xfrm>
            <a:custGeom>
              <a:avLst/>
              <a:gdLst/>
              <a:ahLst/>
              <a:cxnLst/>
              <a:rect l="l" t="t" r="r" b="b"/>
              <a:pathLst>
                <a:path w="1542" h="922" extrusionOk="0">
                  <a:moveTo>
                    <a:pt x="662" y="0"/>
                  </a:moveTo>
                  <a:cubicBezTo>
                    <a:pt x="471" y="0"/>
                    <a:pt x="293" y="43"/>
                    <a:pt x="200" y="122"/>
                  </a:cubicBezTo>
                  <a:cubicBezTo>
                    <a:pt x="86" y="236"/>
                    <a:pt x="0" y="294"/>
                    <a:pt x="29" y="493"/>
                  </a:cubicBezTo>
                  <a:cubicBezTo>
                    <a:pt x="57" y="807"/>
                    <a:pt x="599" y="921"/>
                    <a:pt x="828" y="921"/>
                  </a:cubicBezTo>
                  <a:lnTo>
                    <a:pt x="856" y="921"/>
                  </a:lnTo>
                  <a:cubicBezTo>
                    <a:pt x="1085" y="921"/>
                    <a:pt x="1541" y="807"/>
                    <a:pt x="1455" y="493"/>
                  </a:cubicBezTo>
                  <a:cubicBezTo>
                    <a:pt x="1427" y="465"/>
                    <a:pt x="1427" y="436"/>
                    <a:pt x="1427" y="408"/>
                  </a:cubicBezTo>
                  <a:cubicBezTo>
                    <a:pt x="1427" y="322"/>
                    <a:pt x="1370" y="236"/>
                    <a:pt x="1256" y="179"/>
                  </a:cubicBezTo>
                  <a:cubicBezTo>
                    <a:pt x="1118" y="57"/>
                    <a:pt x="882" y="0"/>
                    <a:pt x="66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491650" y="1555150"/>
              <a:ext cx="35700" cy="24650"/>
            </a:xfrm>
            <a:custGeom>
              <a:avLst/>
              <a:gdLst/>
              <a:ahLst/>
              <a:cxnLst/>
              <a:rect l="l" t="t" r="r" b="b"/>
              <a:pathLst>
                <a:path w="1428" h="986" extrusionOk="0">
                  <a:moveTo>
                    <a:pt x="646" y="0"/>
                  </a:moveTo>
                  <a:cubicBezTo>
                    <a:pt x="591" y="0"/>
                    <a:pt x="537" y="5"/>
                    <a:pt x="486" y="14"/>
                  </a:cubicBezTo>
                  <a:cubicBezTo>
                    <a:pt x="286" y="71"/>
                    <a:pt x="1" y="243"/>
                    <a:pt x="200" y="471"/>
                  </a:cubicBezTo>
                  <a:cubicBezTo>
                    <a:pt x="286" y="585"/>
                    <a:pt x="343" y="642"/>
                    <a:pt x="457" y="699"/>
                  </a:cubicBezTo>
                  <a:cubicBezTo>
                    <a:pt x="486" y="756"/>
                    <a:pt x="543" y="813"/>
                    <a:pt x="600" y="870"/>
                  </a:cubicBezTo>
                  <a:cubicBezTo>
                    <a:pt x="664" y="951"/>
                    <a:pt x="774" y="986"/>
                    <a:pt x="883" y="986"/>
                  </a:cubicBezTo>
                  <a:cubicBezTo>
                    <a:pt x="967" y="986"/>
                    <a:pt x="1051" y="965"/>
                    <a:pt x="1113" y="927"/>
                  </a:cubicBezTo>
                  <a:cubicBezTo>
                    <a:pt x="1199" y="870"/>
                    <a:pt x="1256" y="785"/>
                    <a:pt x="1284" y="699"/>
                  </a:cubicBezTo>
                  <a:cubicBezTo>
                    <a:pt x="1342" y="671"/>
                    <a:pt x="1427" y="528"/>
                    <a:pt x="1370" y="442"/>
                  </a:cubicBezTo>
                  <a:cubicBezTo>
                    <a:pt x="1370" y="442"/>
                    <a:pt x="1370" y="414"/>
                    <a:pt x="1342" y="385"/>
                  </a:cubicBezTo>
                  <a:cubicBezTo>
                    <a:pt x="1222" y="123"/>
                    <a:pt x="924" y="0"/>
                    <a:pt x="64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437450" y="1729275"/>
              <a:ext cx="40225" cy="23950"/>
            </a:xfrm>
            <a:custGeom>
              <a:avLst/>
              <a:gdLst/>
              <a:ahLst/>
              <a:cxnLst/>
              <a:rect l="l" t="t" r="r" b="b"/>
              <a:pathLst>
                <a:path w="1609" h="958" extrusionOk="0">
                  <a:moveTo>
                    <a:pt x="710" y="0"/>
                  </a:moveTo>
                  <a:cubicBezTo>
                    <a:pt x="605" y="0"/>
                    <a:pt x="502" y="14"/>
                    <a:pt x="400" y="40"/>
                  </a:cubicBezTo>
                  <a:lnTo>
                    <a:pt x="314" y="68"/>
                  </a:lnTo>
                  <a:cubicBezTo>
                    <a:pt x="143" y="125"/>
                    <a:pt x="0" y="297"/>
                    <a:pt x="57" y="496"/>
                  </a:cubicBezTo>
                  <a:cubicBezTo>
                    <a:pt x="114" y="696"/>
                    <a:pt x="342" y="839"/>
                    <a:pt x="542" y="896"/>
                  </a:cubicBezTo>
                  <a:cubicBezTo>
                    <a:pt x="652" y="932"/>
                    <a:pt x="803" y="957"/>
                    <a:pt x="955" y="957"/>
                  </a:cubicBezTo>
                  <a:cubicBezTo>
                    <a:pt x="1278" y="957"/>
                    <a:pt x="1608" y="845"/>
                    <a:pt x="1569" y="496"/>
                  </a:cubicBezTo>
                  <a:cubicBezTo>
                    <a:pt x="1569" y="468"/>
                    <a:pt x="1569" y="468"/>
                    <a:pt x="1569" y="439"/>
                  </a:cubicBezTo>
                  <a:cubicBezTo>
                    <a:pt x="1541" y="240"/>
                    <a:pt x="1255" y="97"/>
                    <a:pt x="1113" y="68"/>
                  </a:cubicBezTo>
                  <a:cubicBezTo>
                    <a:pt x="971" y="21"/>
                    <a:pt x="839" y="0"/>
                    <a:pt x="71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1677175" y="1318675"/>
              <a:ext cx="27825" cy="16175"/>
            </a:xfrm>
            <a:custGeom>
              <a:avLst/>
              <a:gdLst/>
              <a:ahLst/>
              <a:cxnLst/>
              <a:rect l="l" t="t" r="r" b="b"/>
              <a:pathLst>
                <a:path w="1113" h="647" extrusionOk="0">
                  <a:moveTo>
                    <a:pt x="399" y="1"/>
                  </a:moveTo>
                  <a:cubicBezTo>
                    <a:pt x="0" y="86"/>
                    <a:pt x="114" y="457"/>
                    <a:pt x="457" y="571"/>
                  </a:cubicBezTo>
                  <a:cubicBezTo>
                    <a:pt x="485" y="571"/>
                    <a:pt x="542" y="600"/>
                    <a:pt x="571" y="600"/>
                  </a:cubicBezTo>
                  <a:cubicBezTo>
                    <a:pt x="637" y="626"/>
                    <a:pt x="727" y="647"/>
                    <a:pt x="811" y="647"/>
                  </a:cubicBezTo>
                  <a:cubicBezTo>
                    <a:pt x="908" y="647"/>
                    <a:pt x="997" y="619"/>
                    <a:pt x="1027" y="543"/>
                  </a:cubicBezTo>
                  <a:cubicBezTo>
                    <a:pt x="1056" y="514"/>
                    <a:pt x="1056" y="486"/>
                    <a:pt x="1084" y="457"/>
                  </a:cubicBezTo>
                  <a:cubicBezTo>
                    <a:pt x="1113" y="400"/>
                    <a:pt x="1113" y="372"/>
                    <a:pt x="1113" y="343"/>
                  </a:cubicBezTo>
                  <a:cubicBezTo>
                    <a:pt x="1113" y="315"/>
                    <a:pt x="1113" y="315"/>
                    <a:pt x="1113" y="286"/>
                  </a:cubicBezTo>
                  <a:cubicBezTo>
                    <a:pt x="1113" y="286"/>
                    <a:pt x="1113" y="258"/>
                    <a:pt x="1084" y="258"/>
                  </a:cubicBezTo>
                  <a:cubicBezTo>
                    <a:pt x="1084" y="229"/>
                    <a:pt x="1056" y="200"/>
                    <a:pt x="1056" y="172"/>
                  </a:cubicBezTo>
                  <a:lnTo>
                    <a:pt x="1027" y="172"/>
                  </a:lnTo>
                  <a:cubicBezTo>
                    <a:pt x="970" y="115"/>
                    <a:pt x="856" y="58"/>
                    <a:pt x="742" y="29"/>
                  </a:cubicBezTo>
                  <a:cubicBezTo>
                    <a:pt x="656" y="1"/>
                    <a:pt x="599" y="1"/>
                    <a:pt x="54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7"/>
            <p:cNvSpPr/>
            <p:nvPr/>
          </p:nvSpPr>
          <p:spPr>
            <a:xfrm>
              <a:off x="1605025" y="1235350"/>
              <a:ext cx="35250" cy="20550"/>
            </a:xfrm>
            <a:custGeom>
              <a:avLst/>
              <a:gdLst/>
              <a:ahLst/>
              <a:cxnLst/>
              <a:rect l="l" t="t" r="r" b="b"/>
              <a:pathLst>
                <a:path w="1410" h="822" extrusionOk="0">
                  <a:moveTo>
                    <a:pt x="419" y="0"/>
                  </a:moveTo>
                  <a:cubicBezTo>
                    <a:pt x="201" y="0"/>
                    <a:pt x="1" y="70"/>
                    <a:pt x="33" y="309"/>
                  </a:cubicBezTo>
                  <a:cubicBezTo>
                    <a:pt x="61" y="338"/>
                    <a:pt x="61" y="366"/>
                    <a:pt x="61" y="366"/>
                  </a:cubicBezTo>
                  <a:cubicBezTo>
                    <a:pt x="90" y="509"/>
                    <a:pt x="290" y="623"/>
                    <a:pt x="404" y="680"/>
                  </a:cubicBezTo>
                  <a:cubicBezTo>
                    <a:pt x="518" y="709"/>
                    <a:pt x="632" y="709"/>
                    <a:pt x="718" y="766"/>
                  </a:cubicBezTo>
                  <a:cubicBezTo>
                    <a:pt x="768" y="791"/>
                    <a:pt x="916" y="821"/>
                    <a:pt x="1057" y="821"/>
                  </a:cubicBezTo>
                  <a:cubicBezTo>
                    <a:pt x="1239" y="821"/>
                    <a:pt x="1409" y="771"/>
                    <a:pt x="1345" y="595"/>
                  </a:cubicBezTo>
                  <a:cubicBezTo>
                    <a:pt x="1260" y="395"/>
                    <a:pt x="1060" y="195"/>
                    <a:pt x="860" y="81"/>
                  </a:cubicBezTo>
                  <a:cubicBezTo>
                    <a:pt x="772" y="43"/>
                    <a:pt x="590" y="0"/>
                    <a:pt x="41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7"/>
            <p:cNvSpPr/>
            <p:nvPr/>
          </p:nvSpPr>
          <p:spPr>
            <a:xfrm>
              <a:off x="1538775" y="1304550"/>
              <a:ext cx="28075" cy="15950"/>
            </a:xfrm>
            <a:custGeom>
              <a:avLst/>
              <a:gdLst/>
              <a:ahLst/>
              <a:cxnLst/>
              <a:rect l="l" t="t" r="r" b="b"/>
              <a:pathLst>
                <a:path w="1123" h="638" extrusionOk="0">
                  <a:moveTo>
                    <a:pt x="544" y="1"/>
                  </a:moveTo>
                  <a:cubicBezTo>
                    <a:pt x="473" y="1"/>
                    <a:pt x="403" y="16"/>
                    <a:pt x="343" y="52"/>
                  </a:cubicBezTo>
                  <a:cubicBezTo>
                    <a:pt x="258" y="81"/>
                    <a:pt x="172" y="109"/>
                    <a:pt x="115" y="195"/>
                  </a:cubicBezTo>
                  <a:cubicBezTo>
                    <a:pt x="1" y="338"/>
                    <a:pt x="143" y="509"/>
                    <a:pt x="286" y="566"/>
                  </a:cubicBezTo>
                  <a:cubicBezTo>
                    <a:pt x="346" y="602"/>
                    <a:pt x="512" y="638"/>
                    <a:pt x="675" y="638"/>
                  </a:cubicBezTo>
                  <a:cubicBezTo>
                    <a:pt x="901" y="638"/>
                    <a:pt x="1123" y="569"/>
                    <a:pt x="1056" y="338"/>
                  </a:cubicBezTo>
                  <a:cubicBezTo>
                    <a:pt x="999" y="223"/>
                    <a:pt x="914" y="166"/>
                    <a:pt x="828" y="81"/>
                  </a:cubicBezTo>
                  <a:cubicBezTo>
                    <a:pt x="745" y="31"/>
                    <a:pt x="643" y="1"/>
                    <a:pt x="54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7"/>
            <p:cNvSpPr/>
            <p:nvPr/>
          </p:nvSpPr>
          <p:spPr>
            <a:xfrm>
              <a:off x="1454850" y="1211250"/>
              <a:ext cx="31875" cy="17975"/>
            </a:xfrm>
            <a:custGeom>
              <a:avLst/>
              <a:gdLst/>
              <a:ahLst/>
              <a:cxnLst/>
              <a:rect l="l" t="t" r="r" b="b"/>
              <a:pathLst>
                <a:path w="1275" h="719" extrusionOk="0">
                  <a:moveTo>
                    <a:pt x="466" y="1"/>
                  </a:moveTo>
                  <a:cubicBezTo>
                    <a:pt x="234" y="1"/>
                    <a:pt x="0" y="87"/>
                    <a:pt x="20" y="360"/>
                  </a:cubicBezTo>
                  <a:cubicBezTo>
                    <a:pt x="20" y="360"/>
                    <a:pt x="20" y="389"/>
                    <a:pt x="48" y="417"/>
                  </a:cubicBezTo>
                  <a:cubicBezTo>
                    <a:pt x="111" y="607"/>
                    <a:pt x="376" y="718"/>
                    <a:pt x="613" y="718"/>
                  </a:cubicBezTo>
                  <a:cubicBezTo>
                    <a:pt x="698" y="718"/>
                    <a:pt x="779" y="704"/>
                    <a:pt x="847" y="674"/>
                  </a:cubicBezTo>
                  <a:lnTo>
                    <a:pt x="790" y="674"/>
                  </a:lnTo>
                  <a:cubicBezTo>
                    <a:pt x="1275" y="589"/>
                    <a:pt x="1132" y="189"/>
                    <a:pt x="761" y="46"/>
                  </a:cubicBezTo>
                  <a:cubicBezTo>
                    <a:pt x="680" y="19"/>
                    <a:pt x="573" y="1"/>
                    <a:pt x="46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041600" y="1084000"/>
              <a:ext cx="45675" cy="27025"/>
            </a:xfrm>
            <a:custGeom>
              <a:avLst/>
              <a:gdLst/>
              <a:ahLst/>
              <a:cxnLst/>
              <a:rect l="l" t="t" r="r" b="b"/>
              <a:pathLst>
                <a:path w="1827" h="1081" extrusionOk="0">
                  <a:moveTo>
                    <a:pt x="914" y="1"/>
                  </a:moveTo>
                  <a:cubicBezTo>
                    <a:pt x="629" y="29"/>
                    <a:pt x="372" y="86"/>
                    <a:pt x="172" y="315"/>
                  </a:cubicBezTo>
                  <a:cubicBezTo>
                    <a:pt x="1" y="543"/>
                    <a:pt x="286" y="828"/>
                    <a:pt x="457" y="914"/>
                  </a:cubicBezTo>
                  <a:cubicBezTo>
                    <a:pt x="631" y="1018"/>
                    <a:pt x="848" y="1080"/>
                    <a:pt x="1062" y="1080"/>
                  </a:cubicBezTo>
                  <a:cubicBezTo>
                    <a:pt x="1198" y="1080"/>
                    <a:pt x="1334" y="1055"/>
                    <a:pt x="1456" y="999"/>
                  </a:cubicBezTo>
                  <a:cubicBezTo>
                    <a:pt x="1542" y="971"/>
                    <a:pt x="1599" y="942"/>
                    <a:pt x="1656" y="885"/>
                  </a:cubicBezTo>
                  <a:cubicBezTo>
                    <a:pt x="1741" y="828"/>
                    <a:pt x="1798" y="743"/>
                    <a:pt x="1827" y="657"/>
                  </a:cubicBezTo>
                  <a:cubicBezTo>
                    <a:pt x="1827" y="657"/>
                    <a:pt x="1827" y="628"/>
                    <a:pt x="1827" y="628"/>
                  </a:cubicBezTo>
                  <a:cubicBezTo>
                    <a:pt x="1798" y="200"/>
                    <a:pt x="1285" y="1"/>
                    <a:pt x="9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140525" y="1042475"/>
              <a:ext cx="18975" cy="9000"/>
            </a:xfrm>
            <a:custGeom>
              <a:avLst/>
              <a:gdLst/>
              <a:ahLst/>
              <a:cxnLst/>
              <a:rect l="l" t="t" r="r" b="b"/>
              <a:pathLst>
                <a:path w="759" h="360" extrusionOk="0">
                  <a:moveTo>
                    <a:pt x="257" y="0"/>
                  </a:moveTo>
                  <a:cubicBezTo>
                    <a:pt x="225" y="0"/>
                    <a:pt x="199" y="2"/>
                    <a:pt x="181" y="7"/>
                  </a:cubicBezTo>
                  <a:lnTo>
                    <a:pt x="152" y="7"/>
                  </a:lnTo>
                  <a:cubicBezTo>
                    <a:pt x="67" y="35"/>
                    <a:pt x="38" y="92"/>
                    <a:pt x="38" y="178"/>
                  </a:cubicBezTo>
                  <a:cubicBezTo>
                    <a:pt x="67" y="178"/>
                    <a:pt x="67" y="207"/>
                    <a:pt x="67" y="207"/>
                  </a:cubicBezTo>
                  <a:cubicBezTo>
                    <a:pt x="1" y="317"/>
                    <a:pt x="157" y="359"/>
                    <a:pt x="271" y="359"/>
                  </a:cubicBezTo>
                  <a:cubicBezTo>
                    <a:pt x="304" y="359"/>
                    <a:pt x="333" y="356"/>
                    <a:pt x="352" y="349"/>
                  </a:cubicBezTo>
                  <a:cubicBezTo>
                    <a:pt x="390" y="340"/>
                    <a:pt x="425" y="340"/>
                    <a:pt x="458" y="340"/>
                  </a:cubicBezTo>
                  <a:lnTo>
                    <a:pt x="458" y="340"/>
                  </a:lnTo>
                  <a:cubicBezTo>
                    <a:pt x="523" y="340"/>
                    <a:pt x="580" y="340"/>
                    <a:pt x="638" y="264"/>
                  </a:cubicBezTo>
                  <a:cubicBezTo>
                    <a:pt x="758" y="71"/>
                    <a:pt x="430" y="0"/>
                    <a:pt x="2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083700" y="973225"/>
              <a:ext cx="31400" cy="19125"/>
            </a:xfrm>
            <a:custGeom>
              <a:avLst/>
              <a:gdLst/>
              <a:ahLst/>
              <a:cxnLst/>
              <a:rect l="l" t="t" r="r" b="b"/>
              <a:pathLst>
                <a:path w="1256" h="765" extrusionOk="0">
                  <a:moveTo>
                    <a:pt x="464" y="1"/>
                  </a:moveTo>
                  <a:cubicBezTo>
                    <a:pt x="265" y="1"/>
                    <a:pt x="47" y="54"/>
                    <a:pt x="29" y="237"/>
                  </a:cubicBezTo>
                  <a:cubicBezTo>
                    <a:pt x="29" y="266"/>
                    <a:pt x="29" y="266"/>
                    <a:pt x="29" y="266"/>
                  </a:cubicBezTo>
                  <a:cubicBezTo>
                    <a:pt x="0" y="494"/>
                    <a:pt x="257" y="580"/>
                    <a:pt x="428" y="637"/>
                  </a:cubicBezTo>
                  <a:cubicBezTo>
                    <a:pt x="445" y="720"/>
                    <a:pt x="539" y="764"/>
                    <a:pt x="632" y="764"/>
                  </a:cubicBezTo>
                  <a:cubicBezTo>
                    <a:pt x="698" y="764"/>
                    <a:pt x="763" y="742"/>
                    <a:pt x="799" y="694"/>
                  </a:cubicBezTo>
                  <a:cubicBezTo>
                    <a:pt x="828" y="665"/>
                    <a:pt x="885" y="637"/>
                    <a:pt x="913" y="608"/>
                  </a:cubicBezTo>
                  <a:cubicBezTo>
                    <a:pt x="1256" y="437"/>
                    <a:pt x="1056" y="123"/>
                    <a:pt x="742" y="38"/>
                  </a:cubicBezTo>
                  <a:cubicBezTo>
                    <a:pt x="681" y="17"/>
                    <a:pt x="575" y="1"/>
                    <a:pt x="46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049450" y="1031750"/>
              <a:ext cx="24275" cy="15475"/>
            </a:xfrm>
            <a:custGeom>
              <a:avLst/>
              <a:gdLst/>
              <a:ahLst/>
              <a:cxnLst/>
              <a:rect l="l" t="t" r="r" b="b"/>
              <a:pathLst>
                <a:path w="971" h="619" extrusionOk="0">
                  <a:moveTo>
                    <a:pt x="243" y="1"/>
                  </a:moveTo>
                  <a:cubicBezTo>
                    <a:pt x="115" y="1"/>
                    <a:pt x="1" y="36"/>
                    <a:pt x="1" y="151"/>
                  </a:cubicBezTo>
                  <a:lnTo>
                    <a:pt x="1" y="208"/>
                  </a:lnTo>
                  <a:cubicBezTo>
                    <a:pt x="1" y="236"/>
                    <a:pt x="1" y="236"/>
                    <a:pt x="1" y="265"/>
                  </a:cubicBezTo>
                  <a:cubicBezTo>
                    <a:pt x="1" y="350"/>
                    <a:pt x="58" y="407"/>
                    <a:pt x="115" y="464"/>
                  </a:cubicBezTo>
                  <a:cubicBezTo>
                    <a:pt x="231" y="561"/>
                    <a:pt x="400" y="619"/>
                    <a:pt x="559" y="619"/>
                  </a:cubicBezTo>
                  <a:cubicBezTo>
                    <a:pt x="634" y="619"/>
                    <a:pt x="707" y="606"/>
                    <a:pt x="771" y="578"/>
                  </a:cubicBezTo>
                  <a:cubicBezTo>
                    <a:pt x="942" y="493"/>
                    <a:pt x="971" y="322"/>
                    <a:pt x="828" y="179"/>
                  </a:cubicBezTo>
                  <a:cubicBezTo>
                    <a:pt x="743" y="122"/>
                    <a:pt x="657" y="93"/>
                    <a:pt x="571" y="65"/>
                  </a:cubicBezTo>
                  <a:cubicBezTo>
                    <a:pt x="514" y="36"/>
                    <a:pt x="372" y="1"/>
                    <a:pt x="24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1837100" y="898500"/>
              <a:ext cx="59625" cy="23650"/>
            </a:xfrm>
            <a:custGeom>
              <a:avLst/>
              <a:gdLst/>
              <a:ahLst/>
              <a:cxnLst/>
              <a:rect l="l" t="t" r="r" b="b"/>
              <a:pathLst>
                <a:path w="2385" h="946" extrusionOk="0">
                  <a:moveTo>
                    <a:pt x="966" y="1"/>
                  </a:moveTo>
                  <a:cubicBezTo>
                    <a:pt x="796" y="1"/>
                    <a:pt x="642" y="36"/>
                    <a:pt x="536" y="116"/>
                  </a:cubicBezTo>
                  <a:cubicBezTo>
                    <a:pt x="1" y="496"/>
                    <a:pt x="810" y="945"/>
                    <a:pt x="1419" y="945"/>
                  </a:cubicBezTo>
                  <a:cubicBezTo>
                    <a:pt x="1589" y="945"/>
                    <a:pt x="1743" y="911"/>
                    <a:pt x="1849" y="830"/>
                  </a:cubicBezTo>
                  <a:cubicBezTo>
                    <a:pt x="2385" y="450"/>
                    <a:pt x="1576" y="1"/>
                    <a:pt x="96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764175" y="871350"/>
              <a:ext cx="49250" cy="25600"/>
            </a:xfrm>
            <a:custGeom>
              <a:avLst/>
              <a:gdLst/>
              <a:ahLst/>
              <a:cxnLst/>
              <a:rect l="l" t="t" r="r" b="b"/>
              <a:pathLst>
                <a:path w="1970" h="1024" extrusionOk="0">
                  <a:moveTo>
                    <a:pt x="869" y="0"/>
                  </a:moveTo>
                  <a:cubicBezTo>
                    <a:pt x="627" y="0"/>
                    <a:pt x="390" y="71"/>
                    <a:pt x="258" y="261"/>
                  </a:cubicBezTo>
                  <a:cubicBezTo>
                    <a:pt x="1" y="660"/>
                    <a:pt x="657" y="946"/>
                    <a:pt x="943" y="1003"/>
                  </a:cubicBezTo>
                  <a:lnTo>
                    <a:pt x="971" y="1003"/>
                  </a:lnTo>
                  <a:cubicBezTo>
                    <a:pt x="1032" y="1016"/>
                    <a:pt x="1100" y="1023"/>
                    <a:pt x="1172" y="1023"/>
                  </a:cubicBezTo>
                  <a:cubicBezTo>
                    <a:pt x="1404" y="1023"/>
                    <a:pt x="1668" y="949"/>
                    <a:pt x="1798" y="774"/>
                  </a:cubicBezTo>
                  <a:cubicBezTo>
                    <a:pt x="1970" y="518"/>
                    <a:pt x="1713" y="289"/>
                    <a:pt x="1513" y="175"/>
                  </a:cubicBezTo>
                  <a:cubicBezTo>
                    <a:pt x="1513" y="175"/>
                    <a:pt x="1513" y="175"/>
                    <a:pt x="1485" y="147"/>
                  </a:cubicBezTo>
                  <a:cubicBezTo>
                    <a:pt x="1332" y="63"/>
                    <a:pt x="1098" y="0"/>
                    <a:pt x="86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773450" y="931300"/>
              <a:ext cx="38625" cy="25175"/>
            </a:xfrm>
            <a:custGeom>
              <a:avLst/>
              <a:gdLst/>
              <a:ahLst/>
              <a:cxnLst/>
              <a:rect l="l" t="t" r="r" b="b"/>
              <a:pathLst>
                <a:path w="1545" h="1007" extrusionOk="0">
                  <a:moveTo>
                    <a:pt x="519" y="1"/>
                  </a:moveTo>
                  <a:cubicBezTo>
                    <a:pt x="389" y="1"/>
                    <a:pt x="268" y="44"/>
                    <a:pt x="201" y="145"/>
                  </a:cubicBezTo>
                  <a:cubicBezTo>
                    <a:pt x="86" y="317"/>
                    <a:pt x="1" y="402"/>
                    <a:pt x="58" y="602"/>
                  </a:cubicBezTo>
                  <a:cubicBezTo>
                    <a:pt x="115" y="830"/>
                    <a:pt x="429" y="973"/>
                    <a:pt x="629" y="1001"/>
                  </a:cubicBezTo>
                  <a:lnTo>
                    <a:pt x="714" y="1001"/>
                  </a:lnTo>
                  <a:cubicBezTo>
                    <a:pt x="747" y="1005"/>
                    <a:pt x="783" y="1006"/>
                    <a:pt x="821" y="1006"/>
                  </a:cubicBezTo>
                  <a:cubicBezTo>
                    <a:pt x="1119" y="1006"/>
                    <a:pt x="1544" y="899"/>
                    <a:pt x="1342" y="545"/>
                  </a:cubicBezTo>
                  <a:cubicBezTo>
                    <a:pt x="1256" y="402"/>
                    <a:pt x="1142" y="345"/>
                    <a:pt x="1028" y="260"/>
                  </a:cubicBezTo>
                  <a:cubicBezTo>
                    <a:pt x="942" y="104"/>
                    <a:pt x="719" y="1"/>
                    <a:pt x="51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1891575" y="1051675"/>
              <a:ext cx="17725" cy="6900"/>
            </a:xfrm>
            <a:custGeom>
              <a:avLst/>
              <a:gdLst/>
              <a:ahLst/>
              <a:cxnLst/>
              <a:rect l="l" t="t" r="r" b="b"/>
              <a:pathLst>
                <a:path w="709" h="276" extrusionOk="0">
                  <a:moveTo>
                    <a:pt x="290" y="1"/>
                  </a:moveTo>
                  <a:cubicBezTo>
                    <a:pt x="237" y="1"/>
                    <a:pt x="188" y="12"/>
                    <a:pt x="155" y="38"/>
                  </a:cubicBezTo>
                  <a:cubicBezTo>
                    <a:pt x="1" y="148"/>
                    <a:pt x="237" y="275"/>
                    <a:pt x="419" y="275"/>
                  </a:cubicBezTo>
                  <a:cubicBezTo>
                    <a:pt x="473" y="275"/>
                    <a:pt x="522" y="264"/>
                    <a:pt x="554" y="238"/>
                  </a:cubicBezTo>
                  <a:cubicBezTo>
                    <a:pt x="708" y="128"/>
                    <a:pt x="472" y="1"/>
                    <a:pt x="29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1299100" y="1706275"/>
              <a:ext cx="42125" cy="25950"/>
            </a:xfrm>
            <a:custGeom>
              <a:avLst/>
              <a:gdLst/>
              <a:ahLst/>
              <a:cxnLst/>
              <a:rect l="l" t="t" r="r" b="b"/>
              <a:pathLst>
                <a:path w="1685" h="1038" extrusionOk="0">
                  <a:moveTo>
                    <a:pt x="663" y="1"/>
                  </a:moveTo>
                  <a:cubicBezTo>
                    <a:pt x="596" y="1"/>
                    <a:pt x="527" y="7"/>
                    <a:pt x="457" y="18"/>
                  </a:cubicBezTo>
                  <a:cubicBezTo>
                    <a:pt x="315" y="47"/>
                    <a:pt x="58" y="161"/>
                    <a:pt x="29" y="361"/>
                  </a:cubicBezTo>
                  <a:cubicBezTo>
                    <a:pt x="1" y="560"/>
                    <a:pt x="115" y="674"/>
                    <a:pt x="258" y="789"/>
                  </a:cubicBezTo>
                  <a:cubicBezTo>
                    <a:pt x="432" y="963"/>
                    <a:pt x="706" y="1037"/>
                    <a:pt x="953" y="1037"/>
                  </a:cubicBezTo>
                  <a:cubicBezTo>
                    <a:pt x="1030" y="1037"/>
                    <a:pt x="1103" y="1030"/>
                    <a:pt x="1171" y="1017"/>
                  </a:cubicBezTo>
                  <a:cubicBezTo>
                    <a:pt x="1371" y="988"/>
                    <a:pt x="1684" y="817"/>
                    <a:pt x="1599" y="560"/>
                  </a:cubicBezTo>
                  <a:cubicBezTo>
                    <a:pt x="1542" y="418"/>
                    <a:pt x="1485" y="332"/>
                    <a:pt x="1371" y="246"/>
                  </a:cubicBezTo>
                  <a:cubicBezTo>
                    <a:pt x="1166" y="88"/>
                    <a:pt x="926" y="1"/>
                    <a:pt x="66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1437500" y="1678900"/>
              <a:ext cx="25700" cy="17700"/>
            </a:xfrm>
            <a:custGeom>
              <a:avLst/>
              <a:gdLst/>
              <a:ahLst/>
              <a:cxnLst/>
              <a:rect l="l" t="t" r="r" b="b"/>
              <a:pathLst>
                <a:path w="1028" h="708" extrusionOk="0">
                  <a:moveTo>
                    <a:pt x="257" y="0"/>
                  </a:moveTo>
                  <a:cubicBezTo>
                    <a:pt x="171" y="0"/>
                    <a:pt x="86" y="29"/>
                    <a:pt x="0" y="58"/>
                  </a:cubicBezTo>
                  <a:cubicBezTo>
                    <a:pt x="0" y="229"/>
                    <a:pt x="29" y="428"/>
                    <a:pt x="29" y="600"/>
                  </a:cubicBezTo>
                  <a:cubicBezTo>
                    <a:pt x="154" y="662"/>
                    <a:pt x="305" y="708"/>
                    <a:pt x="453" y="708"/>
                  </a:cubicBezTo>
                  <a:cubicBezTo>
                    <a:pt x="576" y="708"/>
                    <a:pt x="696" y="677"/>
                    <a:pt x="799" y="600"/>
                  </a:cubicBezTo>
                  <a:cubicBezTo>
                    <a:pt x="1027" y="428"/>
                    <a:pt x="856" y="200"/>
                    <a:pt x="685" y="115"/>
                  </a:cubicBezTo>
                  <a:cubicBezTo>
                    <a:pt x="542" y="29"/>
                    <a:pt x="400" y="0"/>
                    <a:pt x="2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348325" y="1578325"/>
              <a:ext cx="1450" cy="25"/>
            </a:xfrm>
            <a:custGeom>
              <a:avLst/>
              <a:gdLst/>
              <a:ahLst/>
              <a:cxnLst/>
              <a:rect l="l" t="t" r="r" b="b"/>
              <a:pathLst>
                <a:path w="58" h="1" extrusionOk="0">
                  <a:moveTo>
                    <a:pt x="1" y="0"/>
                  </a:moveTo>
                  <a:lnTo>
                    <a:pt x="1" y="0"/>
                  </a:lnTo>
                  <a:cubicBezTo>
                    <a:pt x="29" y="0"/>
                    <a:pt x="58" y="0"/>
                    <a:pt x="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1333350" y="1563925"/>
              <a:ext cx="28225" cy="14425"/>
            </a:xfrm>
            <a:custGeom>
              <a:avLst/>
              <a:gdLst/>
              <a:ahLst/>
              <a:cxnLst/>
              <a:rect l="l" t="t" r="r" b="b"/>
              <a:pathLst>
                <a:path w="1129" h="577" extrusionOk="0">
                  <a:moveTo>
                    <a:pt x="428" y="1"/>
                  </a:moveTo>
                  <a:cubicBezTo>
                    <a:pt x="396" y="1"/>
                    <a:pt x="366" y="2"/>
                    <a:pt x="343" y="6"/>
                  </a:cubicBezTo>
                  <a:lnTo>
                    <a:pt x="314" y="6"/>
                  </a:lnTo>
                  <a:cubicBezTo>
                    <a:pt x="172" y="6"/>
                    <a:pt x="1" y="120"/>
                    <a:pt x="29" y="291"/>
                  </a:cubicBezTo>
                  <a:cubicBezTo>
                    <a:pt x="86" y="462"/>
                    <a:pt x="286" y="548"/>
                    <a:pt x="457" y="548"/>
                  </a:cubicBezTo>
                  <a:cubicBezTo>
                    <a:pt x="514" y="576"/>
                    <a:pt x="543" y="576"/>
                    <a:pt x="600" y="576"/>
                  </a:cubicBezTo>
                  <a:lnTo>
                    <a:pt x="657" y="576"/>
                  </a:lnTo>
                  <a:cubicBezTo>
                    <a:pt x="799" y="576"/>
                    <a:pt x="1028" y="576"/>
                    <a:pt x="1028" y="405"/>
                  </a:cubicBezTo>
                  <a:cubicBezTo>
                    <a:pt x="1028" y="405"/>
                    <a:pt x="1028" y="377"/>
                    <a:pt x="1028" y="377"/>
                  </a:cubicBezTo>
                  <a:cubicBezTo>
                    <a:pt x="1128" y="100"/>
                    <a:pt x="674" y="1"/>
                    <a:pt x="428"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1317175" y="1648575"/>
              <a:ext cx="30650" cy="16225"/>
            </a:xfrm>
            <a:custGeom>
              <a:avLst/>
              <a:gdLst/>
              <a:ahLst/>
              <a:cxnLst/>
              <a:rect l="l" t="t" r="r" b="b"/>
              <a:pathLst>
                <a:path w="1226" h="649" extrusionOk="0">
                  <a:moveTo>
                    <a:pt x="378" y="0"/>
                  </a:moveTo>
                  <a:cubicBezTo>
                    <a:pt x="190" y="0"/>
                    <a:pt x="29" y="70"/>
                    <a:pt x="20" y="243"/>
                  </a:cubicBezTo>
                  <a:lnTo>
                    <a:pt x="20" y="272"/>
                  </a:lnTo>
                  <a:cubicBezTo>
                    <a:pt x="0" y="508"/>
                    <a:pt x="318" y="649"/>
                    <a:pt x="593" y="649"/>
                  </a:cubicBezTo>
                  <a:cubicBezTo>
                    <a:pt x="717" y="649"/>
                    <a:pt x="833" y="620"/>
                    <a:pt x="904" y="557"/>
                  </a:cubicBezTo>
                  <a:cubicBezTo>
                    <a:pt x="904" y="557"/>
                    <a:pt x="904" y="557"/>
                    <a:pt x="904" y="529"/>
                  </a:cubicBezTo>
                  <a:cubicBezTo>
                    <a:pt x="1225" y="264"/>
                    <a:pt x="747" y="0"/>
                    <a:pt x="37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1217075" y="1660875"/>
              <a:ext cx="37125" cy="23150"/>
            </a:xfrm>
            <a:custGeom>
              <a:avLst/>
              <a:gdLst/>
              <a:ahLst/>
              <a:cxnLst/>
              <a:rect l="l" t="t" r="r" b="b"/>
              <a:pathLst>
                <a:path w="1485" h="926" extrusionOk="0">
                  <a:moveTo>
                    <a:pt x="671" y="0"/>
                  </a:moveTo>
                  <a:cubicBezTo>
                    <a:pt x="479" y="0"/>
                    <a:pt x="301" y="42"/>
                    <a:pt x="200" y="122"/>
                  </a:cubicBezTo>
                  <a:cubicBezTo>
                    <a:pt x="86" y="236"/>
                    <a:pt x="1" y="351"/>
                    <a:pt x="58" y="493"/>
                  </a:cubicBezTo>
                  <a:cubicBezTo>
                    <a:pt x="124" y="790"/>
                    <a:pt x="448" y="925"/>
                    <a:pt x="770" y="925"/>
                  </a:cubicBezTo>
                  <a:cubicBezTo>
                    <a:pt x="1005" y="925"/>
                    <a:pt x="1238" y="854"/>
                    <a:pt x="1370" y="721"/>
                  </a:cubicBezTo>
                  <a:cubicBezTo>
                    <a:pt x="1456" y="664"/>
                    <a:pt x="1484" y="579"/>
                    <a:pt x="1456" y="465"/>
                  </a:cubicBezTo>
                  <a:cubicBezTo>
                    <a:pt x="1456" y="465"/>
                    <a:pt x="1456" y="436"/>
                    <a:pt x="1456" y="436"/>
                  </a:cubicBezTo>
                  <a:cubicBezTo>
                    <a:pt x="1419" y="140"/>
                    <a:pt x="1023" y="0"/>
                    <a:pt x="6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250600" y="1678900"/>
              <a:ext cx="750" cy="1450"/>
            </a:xfrm>
            <a:custGeom>
              <a:avLst/>
              <a:gdLst/>
              <a:ahLst/>
              <a:cxnLst/>
              <a:rect l="l" t="t" r="r" b="b"/>
              <a:pathLst>
                <a:path w="30" h="58" extrusionOk="0">
                  <a:moveTo>
                    <a:pt x="1" y="58"/>
                  </a:moveTo>
                  <a:cubicBezTo>
                    <a:pt x="1" y="29"/>
                    <a:pt x="29" y="29"/>
                    <a:pt x="29" y="0"/>
                  </a:cubicBezTo>
                  <a:cubicBezTo>
                    <a:pt x="29" y="0"/>
                    <a:pt x="29" y="0"/>
                    <a:pt x="29" y="0"/>
                  </a:cubicBezTo>
                  <a:cubicBezTo>
                    <a:pt x="29" y="29"/>
                    <a:pt x="1" y="29"/>
                    <a:pt x="1" y="58"/>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510200" y="1088000"/>
              <a:ext cx="32825" cy="17275"/>
            </a:xfrm>
            <a:custGeom>
              <a:avLst/>
              <a:gdLst/>
              <a:ahLst/>
              <a:cxnLst/>
              <a:rect l="l" t="t" r="r" b="b"/>
              <a:pathLst>
                <a:path w="1313" h="691" extrusionOk="0">
                  <a:moveTo>
                    <a:pt x="577" y="1"/>
                  </a:moveTo>
                  <a:cubicBezTo>
                    <a:pt x="449" y="1"/>
                    <a:pt x="323" y="30"/>
                    <a:pt x="229" y="97"/>
                  </a:cubicBezTo>
                  <a:cubicBezTo>
                    <a:pt x="0" y="269"/>
                    <a:pt x="172" y="497"/>
                    <a:pt x="343" y="583"/>
                  </a:cubicBezTo>
                  <a:cubicBezTo>
                    <a:pt x="452" y="645"/>
                    <a:pt x="605" y="691"/>
                    <a:pt x="753" y="691"/>
                  </a:cubicBezTo>
                  <a:cubicBezTo>
                    <a:pt x="875" y="691"/>
                    <a:pt x="994" y="660"/>
                    <a:pt x="1085" y="583"/>
                  </a:cubicBezTo>
                  <a:cubicBezTo>
                    <a:pt x="1313" y="440"/>
                    <a:pt x="1142" y="212"/>
                    <a:pt x="970" y="97"/>
                  </a:cubicBezTo>
                  <a:cubicBezTo>
                    <a:pt x="865" y="37"/>
                    <a:pt x="720" y="1"/>
                    <a:pt x="57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589375" y="1030500"/>
              <a:ext cx="32825" cy="18575"/>
            </a:xfrm>
            <a:custGeom>
              <a:avLst/>
              <a:gdLst/>
              <a:ahLst/>
              <a:cxnLst/>
              <a:rect l="l" t="t" r="r" b="b"/>
              <a:pathLst>
                <a:path w="1313" h="743" extrusionOk="0">
                  <a:moveTo>
                    <a:pt x="714" y="1"/>
                  </a:moveTo>
                  <a:cubicBezTo>
                    <a:pt x="457" y="143"/>
                    <a:pt x="229" y="286"/>
                    <a:pt x="0" y="400"/>
                  </a:cubicBezTo>
                  <a:cubicBezTo>
                    <a:pt x="86" y="686"/>
                    <a:pt x="514" y="743"/>
                    <a:pt x="742" y="743"/>
                  </a:cubicBezTo>
                  <a:cubicBezTo>
                    <a:pt x="942" y="743"/>
                    <a:pt x="1313" y="657"/>
                    <a:pt x="1227" y="372"/>
                  </a:cubicBezTo>
                  <a:cubicBezTo>
                    <a:pt x="1170" y="143"/>
                    <a:pt x="885" y="29"/>
                    <a:pt x="7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477375" y="920525"/>
              <a:ext cx="44425" cy="24325"/>
            </a:xfrm>
            <a:custGeom>
              <a:avLst/>
              <a:gdLst/>
              <a:ahLst/>
              <a:cxnLst/>
              <a:rect l="l" t="t" r="r" b="b"/>
              <a:pathLst>
                <a:path w="1777" h="973" extrusionOk="0">
                  <a:moveTo>
                    <a:pt x="813" y="1"/>
                  </a:moveTo>
                  <a:cubicBezTo>
                    <a:pt x="663" y="1"/>
                    <a:pt x="526" y="23"/>
                    <a:pt x="429" y="63"/>
                  </a:cubicBezTo>
                  <a:cubicBezTo>
                    <a:pt x="1" y="206"/>
                    <a:pt x="86" y="662"/>
                    <a:pt x="457" y="833"/>
                  </a:cubicBezTo>
                  <a:cubicBezTo>
                    <a:pt x="486" y="833"/>
                    <a:pt x="486" y="833"/>
                    <a:pt x="514" y="862"/>
                  </a:cubicBezTo>
                  <a:cubicBezTo>
                    <a:pt x="652" y="912"/>
                    <a:pt x="921" y="973"/>
                    <a:pt x="1170" y="973"/>
                  </a:cubicBezTo>
                  <a:cubicBezTo>
                    <a:pt x="1489" y="973"/>
                    <a:pt x="1777" y="872"/>
                    <a:pt x="1713" y="519"/>
                  </a:cubicBezTo>
                  <a:lnTo>
                    <a:pt x="1713" y="491"/>
                  </a:lnTo>
                  <a:cubicBezTo>
                    <a:pt x="1651" y="143"/>
                    <a:pt x="1193" y="1"/>
                    <a:pt x="81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495225" y="1011325"/>
              <a:ext cx="25700" cy="16875"/>
            </a:xfrm>
            <a:custGeom>
              <a:avLst/>
              <a:gdLst/>
              <a:ahLst/>
              <a:cxnLst/>
              <a:rect l="l" t="t" r="r" b="b"/>
              <a:pathLst>
                <a:path w="1028" h="675" extrusionOk="0">
                  <a:moveTo>
                    <a:pt x="313" y="1"/>
                  </a:moveTo>
                  <a:cubicBezTo>
                    <a:pt x="167" y="1"/>
                    <a:pt x="30" y="49"/>
                    <a:pt x="0" y="197"/>
                  </a:cubicBezTo>
                  <a:cubicBezTo>
                    <a:pt x="0" y="226"/>
                    <a:pt x="0" y="283"/>
                    <a:pt x="0" y="368"/>
                  </a:cubicBezTo>
                  <a:cubicBezTo>
                    <a:pt x="17" y="558"/>
                    <a:pt x="294" y="674"/>
                    <a:pt x="549" y="674"/>
                  </a:cubicBezTo>
                  <a:cubicBezTo>
                    <a:pt x="716" y="674"/>
                    <a:pt x="874" y="624"/>
                    <a:pt x="942" y="511"/>
                  </a:cubicBezTo>
                  <a:cubicBezTo>
                    <a:pt x="942" y="511"/>
                    <a:pt x="942" y="511"/>
                    <a:pt x="942" y="482"/>
                  </a:cubicBezTo>
                  <a:cubicBezTo>
                    <a:pt x="1027" y="340"/>
                    <a:pt x="913" y="197"/>
                    <a:pt x="771" y="112"/>
                  </a:cubicBezTo>
                  <a:cubicBezTo>
                    <a:pt x="742" y="112"/>
                    <a:pt x="713" y="83"/>
                    <a:pt x="656" y="83"/>
                  </a:cubicBezTo>
                  <a:cubicBezTo>
                    <a:pt x="588" y="42"/>
                    <a:pt x="447" y="1"/>
                    <a:pt x="31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373950" y="1071325"/>
              <a:ext cx="35700" cy="18975"/>
            </a:xfrm>
            <a:custGeom>
              <a:avLst/>
              <a:gdLst/>
              <a:ahLst/>
              <a:cxnLst/>
              <a:rect l="l" t="t" r="r" b="b"/>
              <a:pathLst>
                <a:path w="1428" h="759" extrusionOk="0">
                  <a:moveTo>
                    <a:pt x="602" y="0"/>
                  </a:moveTo>
                  <a:cubicBezTo>
                    <a:pt x="464" y="0"/>
                    <a:pt x="332" y="31"/>
                    <a:pt x="229" y="108"/>
                  </a:cubicBezTo>
                  <a:cubicBezTo>
                    <a:pt x="1" y="279"/>
                    <a:pt x="172" y="536"/>
                    <a:pt x="372" y="650"/>
                  </a:cubicBezTo>
                  <a:cubicBezTo>
                    <a:pt x="497" y="713"/>
                    <a:pt x="665" y="758"/>
                    <a:pt x="829" y="758"/>
                  </a:cubicBezTo>
                  <a:cubicBezTo>
                    <a:pt x="964" y="758"/>
                    <a:pt x="1096" y="728"/>
                    <a:pt x="1199" y="650"/>
                  </a:cubicBezTo>
                  <a:cubicBezTo>
                    <a:pt x="1427" y="479"/>
                    <a:pt x="1256" y="222"/>
                    <a:pt x="1085" y="108"/>
                  </a:cubicBezTo>
                  <a:cubicBezTo>
                    <a:pt x="944" y="46"/>
                    <a:pt x="769" y="0"/>
                    <a:pt x="6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329725" y="926375"/>
              <a:ext cx="41400" cy="22400"/>
            </a:xfrm>
            <a:custGeom>
              <a:avLst/>
              <a:gdLst/>
              <a:ahLst/>
              <a:cxnLst/>
              <a:rect l="l" t="t" r="r" b="b"/>
              <a:pathLst>
                <a:path w="1656" h="896" extrusionOk="0">
                  <a:moveTo>
                    <a:pt x="771" y="0"/>
                  </a:moveTo>
                  <a:cubicBezTo>
                    <a:pt x="486" y="0"/>
                    <a:pt x="1" y="171"/>
                    <a:pt x="257" y="514"/>
                  </a:cubicBezTo>
                  <a:cubicBezTo>
                    <a:pt x="372" y="713"/>
                    <a:pt x="600" y="828"/>
                    <a:pt x="800" y="885"/>
                  </a:cubicBezTo>
                  <a:cubicBezTo>
                    <a:pt x="823" y="892"/>
                    <a:pt x="845" y="896"/>
                    <a:pt x="868" y="896"/>
                  </a:cubicBezTo>
                  <a:cubicBezTo>
                    <a:pt x="931" y="896"/>
                    <a:pt x="994" y="869"/>
                    <a:pt x="1056" y="828"/>
                  </a:cubicBezTo>
                  <a:cubicBezTo>
                    <a:pt x="1313" y="799"/>
                    <a:pt x="1656" y="713"/>
                    <a:pt x="1570" y="428"/>
                  </a:cubicBezTo>
                  <a:cubicBezTo>
                    <a:pt x="1484" y="114"/>
                    <a:pt x="1028" y="0"/>
                    <a:pt x="7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366150" y="826600"/>
              <a:ext cx="36400" cy="23900"/>
            </a:xfrm>
            <a:custGeom>
              <a:avLst/>
              <a:gdLst/>
              <a:ahLst/>
              <a:cxnLst/>
              <a:rect l="l" t="t" r="r" b="b"/>
              <a:pathLst>
                <a:path w="1456" h="956" extrusionOk="0">
                  <a:moveTo>
                    <a:pt x="619" y="0"/>
                  </a:moveTo>
                  <a:cubicBezTo>
                    <a:pt x="290" y="0"/>
                    <a:pt x="1" y="140"/>
                    <a:pt x="170" y="453"/>
                  </a:cubicBezTo>
                  <a:cubicBezTo>
                    <a:pt x="199" y="510"/>
                    <a:pt x="256" y="653"/>
                    <a:pt x="256" y="738"/>
                  </a:cubicBezTo>
                  <a:cubicBezTo>
                    <a:pt x="272" y="883"/>
                    <a:pt x="450" y="955"/>
                    <a:pt x="624" y="955"/>
                  </a:cubicBezTo>
                  <a:cubicBezTo>
                    <a:pt x="759" y="955"/>
                    <a:pt x="890" y="911"/>
                    <a:pt x="940" y="824"/>
                  </a:cubicBezTo>
                  <a:cubicBezTo>
                    <a:pt x="1026" y="710"/>
                    <a:pt x="1197" y="681"/>
                    <a:pt x="1254" y="539"/>
                  </a:cubicBezTo>
                  <a:cubicBezTo>
                    <a:pt x="1456" y="198"/>
                    <a:pt x="1009" y="0"/>
                    <a:pt x="61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270250" y="981375"/>
              <a:ext cx="36675" cy="17375"/>
            </a:xfrm>
            <a:custGeom>
              <a:avLst/>
              <a:gdLst/>
              <a:ahLst/>
              <a:cxnLst/>
              <a:rect l="l" t="t" r="r" b="b"/>
              <a:pathLst>
                <a:path w="1467" h="695" extrusionOk="0">
                  <a:moveTo>
                    <a:pt x="806" y="0"/>
                  </a:moveTo>
                  <a:cubicBezTo>
                    <a:pt x="675" y="0"/>
                    <a:pt x="545" y="30"/>
                    <a:pt x="440" y="83"/>
                  </a:cubicBezTo>
                  <a:cubicBezTo>
                    <a:pt x="0" y="314"/>
                    <a:pt x="478" y="695"/>
                    <a:pt x="873" y="695"/>
                  </a:cubicBezTo>
                  <a:cubicBezTo>
                    <a:pt x="966" y="695"/>
                    <a:pt x="1054" y="674"/>
                    <a:pt x="1124" y="625"/>
                  </a:cubicBezTo>
                  <a:cubicBezTo>
                    <a:pt x="1181" y="625"/>
                    <a:pt x="1210" y="625"/>
                    <a:pt x="1238" y="596"/>
                  </a:cubicBezTo>
                  <a:cubicBezTo>
                    <a:pt x="1410" y="539"/>
                    <a:pt x="1467" y="425"/>
                    <a:pt x="1381" y="282"/>
                  </a:cubicBezTo>
                  <a:cubicBezTo>
                    <a:pt x="1255" y="85"/>
                    <a:pt x="1028" y="0"/>
                    <a:pt x="80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377525" y="1146500"/>
              <a:ext cx="32125" cy="16550"/>
            </a:xfrm>
            <a:custGeom>
              <a:avLst/>
              <a:gdLst/>
              <a:ahLst/>
              <a:cxnLst/>
              <a:rect l="l" t="t" r="r" b="b"/>
              <a:pathLst>
                <a:path w="1285" h="662" extrusionOk="0">
                  <a:moveTo>
                    <a:pt x="549" y="1"/>
                  </a:moveTo>
                  <a:cubicBezTo>
                    <a:pt x="421" y="1"/>
                    <a:pt x="294" y="30"/>
                    <a:pt x="200" y="97"/>
                  </a:cubicBezTo>
                  <a:cubicBezTo>
                    <a:pt x="0" y="240"/>
                    <a:pt x="143" y="468"/>
                    <a:pt x="314" y="554"/>
                  </a:cubicBezTo>
                  <a:cubicBezTo>
                    <a:pt x="439" y="616"/>
                    <a:pt x="590" y="662"/>
                    <a:pt x="739" y="662"/>
                  </a:cubicBezTo>
                  <a:cubicBezTo>
                    <a:pt x="861" y="662"/>
                    <a:pt x="982" y="631"/>
                    <a:pt x="1085" y="554"/>
                  </a:cubicBezTo>
                  <a:cubicBezTo>
                    <a:pt x="1284" y="411"/>
                    <a:pt x="1113" y="183"/>
                    <a:pt x="942" y="97"/>
                  </a:cubicBezTo>
                  <a:cubicBezTo>
                    <a:pt x="837" y="37"/>
                    <a:pt x="692" y="1"/>
                    <a:pt x="54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262675" y="1136075"/>
              <a:ext cx="30000" cy="20350"/>
            </a:xfrm>
            <a:custGeom>
              <a:avLst/>
              <a:gdLst/>
              <a:ahLst/>
              <a:cxnLst/>
              <a:rect l="l" t="t" r="r" b="b"/>
              <a:pathLst>
                <a:path w="1200" h="814" extrusionOk="0">
                  <a:moveTo>
                    <a:pt x="315" y="1"/>
                  </a:moveTo>
                  <a:cubicBezTo>
                    <a:pt x="200" y="1"/>
                    <a:pt x="115" y="1"/>
                    <a:pt x="1" y="29"/>
                  </a:cubicBezTo>
                  <a:cubicBezTo>
                    <a:pt x="1" y="229"/>
                    <a:pt x="1" y="429"/>
                    <a:pt x="1" y="628"/>
                  </a:cubicBezTo>
                  <a:cubicBezTo>
                    <a:pt x="172" y="731"/>
                    <a:pt x="364" y="813"/>
                    <a:pt x="564" y="813"/>
                  </a:cubicBezTo>
                  <a:cubicBezTo>
                    <a:pt x="697" y="813"/>
                    <a:pt x="834" y="777"/>
                    <a:pt x="971" y="685"/>
                  </a:cubicBezTo>
                  <a:cubicBezTo>
                    <a:pt x="1199" y="514"/>
                    <a:pt x="1028" y="229"/>
                    <a:pt x="800" y="115"/>
                  </a:cubicBezTo>
                  <a:cubicBezTo>
                    <a:pt x="657" y="29"/>
                    <a:pt x="486" y="1"/>
                    <a:pt x="31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547300" y="882675"/>
              <a:ext cx="19275" cy="11625"/>
            </a:xfrm>
            <a:custGeom>
              <a:avLst/>
              <a:gdLst/>
              <a:ahLst/>
              <a:cxnLst/>
              <a:rect l="l" t="t" r="r" b="b"/>
              <a:pathLst>
                <a:path w="771" h="465" extrusionOk="0">
                  <a:moveTo>
                    <a:pt x="339" y="1"/>
                  </a:moveTo>
                  <a:cubicBezTo>
                    <a:pt x="308" y="1"/>
                    <a:pt x="279" y="3"/>
                    <a:pt x="257" y="8"/>
                  </a:cubicBezTo>
                  <a:cubicBezTo>
                    <a:pt x="57" y="36"/>
                    <a:pt x="0" y="236"/>
                    <a:pt x="200" y="350"/>
                  </a:cubicBezTo>
                  <a:cubicBezTo>
                    <a:pt x="228" y="350"/>
                    <a:pt x="257" y="350"/>
                    <a:pt x="285" y="379"/>
                  </a:cubicBezTo>
                  <a:cubicBezTo>
                    <a:pt x="328" y="421"/>
                    <a:pt x="457" y="464"/>
                    <a:pt x="567" y="464"/>
                  </a:cubicBezTo>
                  <a:cubicBezTo>
                    <a:pt x="678" y="464"/>
                    <a:pt x="770" y="421"/>
                    <a:pt x="742" y="293"/>
                  </a:cubicBezTo>
                  <a:cubicBezTo>
                    <a:pt x="742" y="293"/>
                    <a:pt x="742" y="264"/>
                    <a:pt x="742" y="236"/>
                  </a:cubicBezTo>
                  <a:cubicBezTo>
                    <a:pt x="766" y="68"/>
                    <a:pt x="507" y="1"/>
                    <a:pt x="33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498775" y="697125"/>
              <a:ext cx="27150" cy="15375"/>
            </a:xfrm>
            <a:custGeom>
              <a:avLst/>
              <a:gdLst/>
              <a:ahLst/>
              <a:cxnLst/>
              <a:rect l="l" t="t" r="r" b="b"/>
              <a:pathLst>
                <a:path w="1086" h="615" extrusionOk="0">
                  <a:moveTo>
                    <a:pt x="474" y="0"/>
                  </a:moveTo>
                  <a:cubicBezTo>
                    <a:pt x="375" y="0"/>
                    <a:pt x="279" y="21"/>
                    <a:pt x="201" y="68"/>
                  </a:cubicBezTo>
                  <a:cubicBezTo>
                    <a:pt x="115" y="125"/>
                    <a:pt x="86" y="182"/>
                    <a:pt x="58" y="240"/>
                  </a:cubicBezTo>
                  <a:cubicBezTo>
                    <a:pt x="1" y="439"/>
                    <a:pt x="343" y="553"/>
                    <a:pt x="457" y="582"/>
                  </a:cubicBezTo>
                  <a:cubicBezTo>
                    <a:pt x="486" y="582"/>
                    <a:pt x="514" y="582"/>
                    <a:pt x="543" y="610"/>
                  </a:cubicBezTo>
                  <a:cubicBezTo>
                    <a:pt x="561" y="613"/>
                    <a:pt x="579" y="615"/>
                    <a:pt x="596" y="615"/>
                  </a:cubicBezTo>
                  <a:cubicBezTo>
                    <a:pt x="744" y="615"/>
                    <a:pt x="866" y="513"/>
                    <a:pt x="942" y="411"/>
                  </a:cubicBezTo>
                  <a:cubicBezTo>
                    <a:pt x="1085" y="240"/>
                    <a:pt x="828" y="68"/>
                    <a:pt x="714" y="40"/>
                  </a:cubicBezTo>
                  <a:cubicBezTo>
                    <a:pt x="637" y="14"/>
                    <a:pt x="554" y="0"/>
                    <a:pt x="474"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438150" y="856450"/>
              <a:ext cx="48550" cy="19300"/>
            </a:xfrm>
            <a:custGeom>
              <a:avLst/>
              <a:gdLst/>
              <a:ahLst/>
              <a:cxnLst/>
              <a:rect l="l" t="t" r="r" b="b"/>
              <a:pathLst>
                <a:path w="1942" h="772" extrusionOk="0">
                  <a:moveTo>
                    <a:pt x="776" y="1"/>
                  </a:moveTo>
                  <a:cubicBezTo>
                    <a:pt x="642" y="1"/>
                    <a:pt x="518" y="27"/>
                    <a:pt x="429" y="87"/>
                  </a:cubicBezTo>
                  <a:cubicBezTo>
                    <a:pt x="0" y="402"/>
                    <a:pt x="677" y="771"/>
                    <a:pt x="1177" y="771"/>
                  </a:cubicBezTo>
                  <a:cubicBezTo>
                    <a:pt x="1309" y="771"/>
                    <a:pt x="1429" y="746"/>
                    <a:pt x="1513" y="686"/>
                  </a:cubicBezTo>
                  <a:cubicBezTo>
                    <a:pt x="1941" y="370"/>
                    <a:pt x="1282" y="1"/>
                    <a:pt x="77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436025" y="910550"/>
              <a:ext cx="20975" cy="10600"/>
            </a:xfrm>
            <a:custGeom>
              <a:avLst/>
              <a:gdLst/>
              <a:ahLst/>
              <a:cxnLst/>
              <a:rect l="l" t="t" r="r" b="b"/>
              <a:pathLst>
                <a:path w="839" h="424" extrusionOk="0">
                  <a:moveTo>
                    <a:pt x="341" y="0"/>
                  </a:moveTo>
                  <a:cubicBezTo>
                    <a:pt x="319" y="0"/>
                    <a:pt x="299" y="2"/>
                    <a:pt x="285" y="5"/>
                  </a:cubicBezTo>
                  <a:cubicBezTo>
                    <a:pt x="0" y="34"/>
                    <a:pt x="86" y="291"/>
                    <a:pt x="285" y="348"/>
                  </a:cubicBezTo>
                  <a:lnTo>
                    <a:pt x="371" y="376"/>
                  </a:lnTo>
                  <a:cubicBezTo>
                    <a:pt x="384" y="403"/>
                    <a:pt x="465" y="423"/>
                    <a:pt x="542" y="423"/>
                  </a:cubicBezTo>
                  <a:cubicBezTo>
                    <a:pt x="631" y="423"/>
                    <a:pt x="715" y="396"/>
                    <a:pt x="685" y="319"/>
                  </a:cubicBezTo>
                  <a:lnTo>
                    <a:pt x="713" y="291"/>
                  </a:lnTo>
                  <a:cubicBezTo>
                    <a:pt x="838" y="91"/>
                    <a:pt x="503" y="0"/>
                    <a:pt x="34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857575" y="562050"/>
              <a:ext cx="28550" cy="17100"/>
            </a:xfrm>
            <a:custGeom>
              <a:avLst/>
              <a:gdLst/>
              <a:ahLst/>
              <a:cxnLst/>
              <a:rect l="l" t="t" r="r" b="b"/>
              <a:pathLst>
                <a:path w="1142" h="684" extrusionOk="0">
                  <a:moveTo>
                    <a:pt x="561" y="1"/>
                  </a:moveTo>
                  <a:cubicBezTo>
                    <a:pt x="504" y="1"/>
                    <a:pt x="448" y="8"/>
                    <a:pt x="400" y="22"/>
                  </a:cubicBezTo>
                  <a:cubicBezTo>
                    <a:pt x="229" y="50"/>
                    <a:pt x="1" y="193"/>
                    <a:pt x="143" y="393"/>
                  </a:cubicBezTo>
                  <a:cubicBezTo>
                    <a:pt x="286" y="564"/>
                    <a:pt x="457" y="621"/>
                    <a:pt x="685" y="678"/>
                  </a:cubicBezTo>
                  <a:cubicBezTo>
                    <a:pt x="708" y="682"/>
                    <a:pt x="729" y="683"/>
                    <a:pt x="750" y="683"/>
                  </a:cubicBezTo>
                  <a:cubicBezTo>
                    <a:pt x="887" y="683"/>
                    <a:pt x="986" y="606"/>
                    <a:pt x="1085" y="507"/>
                  </a:cubicBezTo>
                  <a:cubicBezTo>
                    <a:pt x="1142" y="450"/>
                    <a:pt x="1113" y="336"/>
                    <a:pt x="1056" y="279"/>
                  </a:cubicBezTo>
                  <a:cubicBezTo>
                    <a:pt x="1056" y="250"/>
                    <a:pt x="1056" y="250"/>
                    <a:pt x="1028" y="221"/>
                  </a:cubicBezTo>
                  <a:cubicBezTo>
                    <a:pt x="941" y="70"/>
                    <a:pt x="740" y="1"/>
                    <a:pt x="56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819775" y="379975"/>
              <a:ext cx="28550" cy="17750"/>
            </a:xfrm>
            <a:custGeom>
              <a:avLst/>
              <a:gdLst/>
              <a:ahLst/>
              <a:cxnLst/>
              <a:rect l="l" t="t" r="r" b="b"/>
              <a:pathLst>
                <a:path w="1142" h="710" extrusionOk="0">
                  <a:moveTo>
                    <a:pt x="457" y="1"/>
                  </a:moveTo>
                  <a:cubicBezTo>
                    <a:pt x="314" y="1"/>
                    <a:pt x="29" y="58"/>
                    <a:pt x="0" y="257"/>
                  </a:cubicBezTo>
                  <a:cubicBezTo>
                    <a:pt x="0" y="286"/>
                    <a:pt x="0" y="343"/>
                    <a:pt x="29" y="400"/>
                  </a:cubicBezTo>
                  <a:cubicBezTo>
                    <a:pt x="65" y="618"/>
                    <a:pt x="322" y="709"/>
                    <a:pt x="570" y="709"/>
                  </a:cubicBezTo>
                  <a:cubicBezTo>
                    <a:pt x="711" y="709"/>
                    <a:pt x="849" y="680"/>
                    <a:pt x="942" y="628"/>
                  </a:cubicBezTo>
                  <a:lnTo>
                    <a:pt x="913" y="628"/>
                  </a:lnTo>
                  <a:cubicBezTo>
                    <a:pt x="1027" y="600"/>
                    <a:pt x="1142" y="457"/>
                    <a:pt x="1113" y="343"/>
                  </a:cubicBezTo>
                  <a:cubicBezTo>
                    <a:pt x="1113" y="314"/>
                    <a:pt x="1085" y="314"/>
                    <a:pt x="1085" y="286"/>
                  </a:cubicBezTo>
                  <a:cubicBezTo>
                    <a:pt x="999" y="86"/>
                    <a:pt x="742" y="1"/>
                    <a:pt x="54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914650" y="359825"/>
              <a:ext cx="30150" cy="17075"/>
            </a:xfrm>
            <a:custGeom>
              <a:avLst/>
              <a:gdLst/>
              <a:ahLst/>
              <a:cxnLst/>
              <a:rect l="l" t="t" r="r" b="b"/>
              <a:pathLst>
                <a:path w="1206" h="683" extrusionOk="0">
                  <a:moveTo>
                    <a:pt x="455" y="1"/>
                  </a:moveTo>
                  <a:cubicBezTo>
                    <a:pt x="417" y="1"/>
                    <a:pt x="380" y="3"/>
                    <a:pt x="342" y="8"/>
                  </a:cubicBezTo>
                  <a:cubicBezTo>
                    <a:pt x="143" y="36"/>
                    <a:pt x="0" y="179"/>
                    <a:pt x="114" y="379"/>
                  </a:cubicBezTo>
                  <a:cubicBezTo>
                    <a:pt x="143" y="436"/>
                    <a:pt x="200" y="493"/>
                    <a:pt x="257" y="550"/>
                  </a:cubicBezTo>
                  <a:cubicBezTo>
                    <a:pt x="322" y="628"/>
                    <a:pt x="545" y="683"/>
                    <a:pt x="749" y="683"/>
                  </a:cubicBezTo>
                  <a:cubicBezTo>
                    <a:pt x="990" y="683"/>
                    <a:pt x="1205" y="608"/>
                    <a:pt x="1113" y="407"/>
                  </a:cubicBezTo>
                  <a:cubicBezTo>
                    <a:pt x="1056" y="321"/>
                    <a:pt x="1027" y="264"/>
                    <a:pt x="999" y="207"/>
                  </a:cubicBezTo>
                  <a:cubicBezTo>
                    <a:pt x="855" y="64"/>
                    <a:pt x="652" y="1"/>
                    <a:pt x="45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850625" y="408850"/>
              <a:ext cx="48725" cy="19325"/>
            </a:xfrm>
            <a:custGeom>
              <a:avLst/>
              <a:gdLst/>
              <a:ahLst/>
              <a:cxnLst/>
              <a:rect l="l" t="t" r="r" b="b"/>
              <a:pathLst>
                <a:path w="1949" h="773" extrusionOk="0">
                  <a:moveTo>
                    <a:pt x="800" y="0"/>
                  </a:moveTo>
                  <a:cubicBezTo>
                    <a:pt x="653" y="0"/>
                    <a:pt x="517" y="31"/>
                    <a:pt x="421" y="101"/>
                  </a:cubicBezTo>
                  <a:cubicBezTo>
                    <a:pt x="1" y="411"/>
                    <a:pt x="645" y="772"/>
                    <a:pt x="1141" y="772"/>
                  </a:cubicBezTo>
                  <a:cubicBezTo>
                    <a:pt x="1285" y="772"/>
                    <a:pt x="1416" y="742"/>
                    <a:pt x="1505" y="672"/>
                  </a:cubicBezTo>
                  <a:cubicBezTo>
                    <a:pt x="1948" y="362"/>
                    <a:pt x="1309" y="0"/>
                    <a:pt x="80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745575" y="419200"/>
              <a:ext cx="34275" cy="20125"/>
            </a:xfrm>
            <a:custGeom>
              <a:avLst/>
              <a:gdLst/>
              <a:ahLst/>
              <a:cxnLst/>
              <a:rect l="l" t="t" r="r" b="b"/>
              <a:pathLst>
                <a:path w="1371" h="805" extrusionOk="0">
                  <a:moveTo>
                    <a:pt x="714" y="1"/>
                  </a:moveTo>
                  <a:cubicBezTo>
                    <a:pt x="457" y="29"/>
                    <a:pt x="286" y="58"/>
                    <a:pt x="144" y="258"/>
                  </a:cubicBezTo>
                  <a:cubicBezTo>
                    <a:pt x="1" y="429"/>
                    <a:pt x="201" y="628"/>
                    <a:pt x="343" y="686"/>
                  </a:cubicBezTo>
                  <a:cubicBezTo>
                    <a:pt x="467" y="756"/>
                    <a:pt x="623" y="805"/>
                    <a:pt x="778" y="805"/>
                  </a:cubicBezTo>
                  <a:cubicBezTo>
                    <a:pt x="874" y="805"/>
                    <a:pt x="969" y="786"/>
                    <a:pt x="1057" y="743"/>
                  </a:cubicBezTo>
                  <a:cubicBezTo>
                    <a:pt x="1085" y="743"/>
                    <a:pt x="1114" y="714"/>
                    <a:pt x="1142" y="714"/>
                  </a:cubicBezTo>
                  <a:cubicBezTo>
                    <a:pt x="1313" y="628"/>
                    <a:pt x="1371" y="543"/>
                    <a:pt x="1342" y="372"/>
                  </a:cubicBezTo>
                  <a:cubicBezTo>
                    <a:pt x="1342" y="372"/>
                    <a:pt x="1342" y="372"/>
                    <a:pt x="1342" y="343"/>
                  </a:cubicBezTo>
                  <a:cubicBezTo>
                    <a:pt x="1342" y="115"/>
                    <a:pt x="885" y="1"/>
                    <a:pt x="7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811625" y="306900"/>
              <a:ext cx="28850" cy="16025"/>
            </a:xfrm>
            <a:custGeom>
              <a:avLst/>
              <a:gdLst/>
              <a:ahLst/>
              <a:cxnLst/>
              <a:rect l="l" t="t" r="r" b="b"/>
              <a:pathLst>
                <a:path w="1154" h="641" extrusionOk="0">
                  <a:moveTo>
                    <a:pt x="469" y="1"/>
                  </a:moveTo>
                  <a:cubicBezTo>
                    <a:pt x="242" y="1"/>
                    <a:pt x="1" y="87"/>
                    <a:pt x="41" y="327"/>
                  </a:cubicBezTo>
                  <a:cubicBezTo>
                    <a:pt x="41" y="356"/>
                    <a:pt x="41" y="384"/>
                    <a:pt x="41" y="413"/>
                  </a:cubicBezTo>
                  <a:cubicBezTo>
                    <a:pt x="70" y="584"/>
                    <a:pt x="355" y="641"/>
                    <a:pt x="469" y="641"/>
                  </a:cubicBezTo>
                  <a:cubicBezTo>
                    <a:pt x="954" y="641"/>
                    <a:pt x="1154" y="356"/>
                    <a:pt x="926" y="156"/>
                  </a:cubicBezTo>
                  <a:cubicBezTo>
                    <a:pt x="868" y="99"/>
                    <a:pt x="783" y="70"/>
                    <a:pt x="726" y="42"/>
                  </a:cubicBezTo>
                  <a:cubicBezTo>
                    <a:pt x="658" y="16"/>
                    <a:pt x="565" y="1"/>
                    <a:pt x="46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910350" y="273450"/>
              <a:ext cx="37850" cy="18625"/>
            </a:xfrm>
            <a:custGeom>
              <a:avLst/>
              <a:gdLst/>
              <a:ahLst/>
              <a:cxnLst/>
              <a:rect l="l" t="t" r="r" b="b"/>
              <a:pathLst>
                <a:path w="1514" h="745" extrusionOk="0">
                  <a:moveTo>
                    <a:pt x="774" y="1"/>
                  </a:moveTo>
                  <a:cubicBezTo>
                    <a:pt x="595" y="1"/>
                    <a:pt x="409" y="49"/>
                    <a:pt x="258" y="124"/>
                  </a:cubicBezTo>
                  <a:cubicBezTo>
                    <a:pt x="1" y="267"/>
                    <a:pt x="229" y="552"/>
                    <a:pt x="400" y="638"/>
                  </a:cubicBezTo>
                  <a:cubicBezTo>
                    <a:pt x="521" y="707"/>
                    <a:pt x="663" y="745"/>
                    <a:pt x="807" y="745"/>
                  </a:cubicBezTo>
                  <a:cubicBezTo>
                    <a:pt x="901" y="745"/>
                    <a:pt x="995" y="729"/>
                    <a:pt x="1085" y="695"/>
                  </a:cubicBezTo>
                  <a:cubicBezTo>
                    <a:pt x="1171" y="666"/>
                    <a:pt x="1171" y="666"/>
                    <a:pt x="1114" y="666"/>
                  </a:cubicBezTo>
                  <a:cubicBezTo>
                    <a:pt x="1285" y="638"/>
                    <a:pt x="1513" y="495"/>
                    <a:pt x="1342" y="267"/>
                  </a:cubicBezTo>
                  <a:cubicBezTo>
                    <a:pt x="1215" y="76"/>
                    <a:pt x="999" y="1"/>
                    <a:pt x="77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012375" y="238475"/>
              <a:ext cx="37000" cy="15800"/>
            </a:xfrm>
            <a:custGeom>
              <a:avLst/>
              <a:gdLst/>
              <a:ahLst/>
              <a:cxnLst/>
              <a:rect l="l" t="t" r="r" b="b"/>
              <a:pathLst>
                <a:path w="1480" h="632" extrusionOk="0">
                  <a:moveTo>
                    <a:pt x="609" y="0"/>
                  </a:moveTo>
                  <a:cubicBezTo>
                    <a:pt x="569" y="0"/>
                    <a:pt x="536" y="4"/>
                    <a:pt x="514" y="11"/>
                  </a:cubicBezTo>
                  <a:cubicBezTo>
                    <a:pt x="457" y="68"/>
                    <a:pt x="371" y="97"/>
                    <a:pt x="314" y="125"/>
                  </a:cubicBezTo>
                  <a:cubicBezTo>
                    <a:pt x="0" y="325"/>
                    <a:pt x="485" y="582"/>
                    <a:pt x="656" y="610"/>
                  </a:cubicBezTo>
                  <a:cubicBezTo>
                    <a:pt x="712" y="624"/>
                    <a:pt x="765" y="631"/>
                    <a:pt x="817" y="631"/>
                  </a:cubicBezTo>
                  <a:cubicBezTo>
                    <a:pt x="980" y="631"/>
                    <a:pt x="1126" y="562"/>
                    <a:pt x="1255" y="411"/>
                  </a:cubicBezTo>
                  <a:cubicBezTo>
                    <a:pt x="1479" y="162"/>
                    <a:pt x="880" y="0"/>
                    <a:pt x="60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799475" y="457150"/>
              <a:ext cx="29925" cy="11875"/>
            </a:xfrm>
            <a:custGeom>
              <a:avLst/>
              <a:gdLst/>
              <a:ahLst/>
              <a:cxnLst/>
              <a:rect l="l" t="t" r="r" b="b"/>
              <a:pathLst>
                <a:path w="1197" h="475" extrusionOk="0">
                  <a:moveTo>
                    <a:pt x="483" y="0"/>
                  </a:moveTo>
                  <a:cubicBezTo>
                    <a:pt x="400" y="0"/>
                    <a:pt x="324" y="16"/>
                    <a:pt x="270" y="52"/>
                  </a:cubicBezTo>
                  <a:cubicBezTo>
                    <a:pt x="0" y="255"/>
                    <a:pt x="405" y="475"/>
                    <a:pt x="714" y="475"/>
                  </a:cubicBezTo>
                  <a:cubicBezTo>
                    <a:pt x="796" y="475"/>
                    <a:pt x="872" y="459"/>
                    <a:pt x="926" y="423"/>
                  </a:cubicBezTo>
                  <a:cubicBezTo>
                    <a:pt x="1197" y="220"/>
                    <a:pt x="792" y="0"/>
                    <a:pt x="48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637175" y="440175"/>
              <a:ext cx="38525" cy="19725"/>
            </a:xfrm>
            <a:custGeom>
              <a:avLst/>
              <a:gdLst/>
              <a:ahLst/>
              <a:cxnLst/>
              <a:rect l="l" t="t" r="r" b="b"/>
              <a:pathLst>
                <a:path w="1541" h="789" extrusionOk="0">
                  <a:moveTo>
                    <a:pt x="645" y="1"/>
                  </a:moveTo>
                  <a:cubicBezTo>
                    <a:pt x="527" y="1"/>
                    <a:pt x="412" y="21"/>
                    <a:pt x="285" y="75"/>
                  </a:cubicBezTo>
                  <a:cubicBezTo>
                    <a:pt x="143" y="160"/>
                    <a:pt x="0" y="303"/>
                    <a:pt x="143" y="503"/>
                  </a:cubicBezTo>
                  <a:cubicBezTo>
                    <a:pt x="285" y="703"/>
                    <a:pt x="542" y="760"/>
                    <a:pt x="770" y="788"/>
                  </a:cubicBezTo>
                  <a:cubicBezTo>
                    <a:pt x="999" y="788"/>
                    <a:pt x="1198" y="731"/>
                    <a:pt x="1341" y="560"/>
                  </a:cubicBezTo>
                  <a:cubicBezTo>
                    <a:pt x="1541" y="275"/>
                    <a:pt x="1056" y="46"/>
                    <a:pt x="856" y="18"/>
                  </a:cubicBezTo>
                  <a:cubicBezTo>
                    <a:pt x="783" y="7"/>
                    <a:pt x="714" y="1"/>
                    <a:pt x="64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882075" y="492800"/>
              <a:ext cx="28075" cy="11200"/>
            </a:xfrm>
            <a:custGeom>
              <a:avLst/>
              <a:gdLst/>
              <a:ahLst/>
              <a:cxnLst/>
              <a:rect l="l" t="t" r="r" b="b"/>
              <a:pathLst>
                <a:path w="1123" h="448" extrusionOk="0">
                  <a:moveTo>
                    <a:pt x="445" y="0"/>
                  </a:moveTo>
                  <a:cubicBezTo>
                    <a:pt x="367" y="0"/>
                    <a:pt x="296" y="16"/>
                    <a:pt x="247" y="53"/>
                  </a:cubicBezTo>
                  <a:cubicBezTo>
                    <a:pt x="0" y="232"/>
                    <a:pt x="390" y="447"/>
                    <a:pt x="678" y="447"/>
                  </a:cubicBezTo>
                  <a:cubicBezTo>
                    <a:pt x="756" y="447"/>
                    <a:pt x="827" y="431"/>
                    <a:pt x="875" y="395"/>
                  </a:cubicBezTo>
                  <a:cubicBezTo>
                    <a:pt x="1122" y="215"/>
                    <a:pt x="733" y="0"/>
                    <a:pt x="445"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67250" y="1302875"/>
              <a:ext cx="27075" cy="15825"/>
            </a:xfrm>
            <a:custGeom>
              <a:avLst/>
              <a:gdLst/>
              <a:ahLst/>
              <a:cxnLst/>
              <a:rect l="l" t="t" r="r" b="b"/>
              <a:pathLst>
                <a:path w="1083" h="633" extrusionOk="0">
                  <a:moveTo>
                    <a:pt x="467" y="1"/>
                  </a:moveTo>
                  <a:cubicBezTo>
                    <a:pt x="442" y="1"/>
                    <a:pt x="420" y="2"/>
                    <a:pt x="400" y="5"/>
                  </a:cubicBezTo>
                  <a:cubicBezTo>
                    <a:pt x="486" y="5"/>
                    <a:pt x="572" y="34"/>
                    <a:pt x="657" y="62"/>
                  </a:cubicBezTo>
                  <a:lnTo>
                    <a:pt x="343" y="62"/>
                  </a:lnTo>
                  <a:cubicBezTo>
                    <a:pt x="305" y="43"/>
                    <a:pt x="267" y="34"/>
                    <a:pt x="231" y="34"/>
                  </a:cubicBezTo>
                  <a:cubicBezTo>
                    <a:pt x="159" y="34"/>
                    <a:pt x="96" y="72"/>
                    <a:pt x="58" y="148"/>
                  </a:cubicBezTo>
                  <a:cubicBezTo>
                    <a:pt x="1" y="233"/>
                    <a:pt x="1" y="319"/>
                    <a:pt x="58" y="376"/>
                  </a:cubicBezTo>
                  <a:cubicBezTo>
                    <a:pt x="115" y="433"/>
                    <a:pt x="172" y="490"/>
                    <a:pt x="229" y="519"/>
                  </a:cubicBezTo>
                  <a:cubicBezTo>
                    <a:pt x="315" y="576"/>
                    <a:pt x="457" y="604"/>
                    <a:pt x="600" y="633"/>
                  </a:cubicBezTo>
                  <a:lnTo>
                    <a:pt x="629" y="633"/>
                  </a:lnTo>
                  <a:cubicBezTo>
                    <a:pt x="828" y="633"/>
                    <a:pt x="1028" y="576"/>
                    <a:pt x="1057" y="405"/>
                  </a:cubicBezTo>
                  <a:cubicBezTo>
                    <a:pt x="1082" y="121"/>
                    <a:pt x="690" y="1"/>
                    <a:pt x="46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612275" y="1293800"/>
              <a:ext cx="33475" cy="14825"/>
            </a:xfrm>
            <a:custGeom>
              <a:avLst/>
              <a:gdLst/>
              <a:ahLst/>
              <a:cxnLst/>
              <a:rect l="l" t="t" r="r" b="b"/>
              <a:pathLst>
                <a:path w="1339" h="593" extrusionOk="0">
                  <a:moveTo>
                    <a:pt x="363" y="0"/>
                  </a:moveTo>
                  <a:cubicBezTo>
                    <a:pt x="270" y="0"/>
                    <a:pt x="184" y="20"/>
                    <a:pt x="169" y="83"/>
                  </a:cubicBezTo>
                  <a:cubicBezTo>
                    <a:pt x="140" y="111"/>
                    <a:pt x="140" y="140"/>
                    <a:pt x="112" y="197"/>
                  </a:cubicBezTo>
                  <a:cubicBezTo>
                    <a:pt x="1" y="485"/>
                    <a:pt x="222" y="592"/>
                    <a:pt x="473" y="592"/>
                  </a:cubicBezTo>
                  <a:cubicBezTo>
                    <a:pt x="868" y="592"/>
                    <a:pt x="1339" y="327"/>
                    <a:pt x="711" y="83"/>
                  </a:cubicBezTo>
                  <a:cubicBezTo>
                    <a:pt x="654" y="54"/>
                    <a:pt x="597" y="54"/>
                    <a:pt x="568" y="26"/>
                  </a:cubicBezTo>
                  <a:cubicBezTo>
                    <a:pt x="517" y="13"/>
                    <a:pt x="437" y="0"/>
                    <a:pt x="36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1228500" y="1386775"/>
              <a:ext cx="39250" cy="20950"/>
            </a:xfrm>
            <a:custGeom>
              <a:avLst/>
              <a:gdLst/>
              <a:ahLst/>
              <a:cxnLst/>
              <a:rect l="l" t="t" r="r" b="b"/>
              <a:pathLst>
                <a:path w="1570" h="838" extrusionOk="0">
                  <a:moveTo>
                    <a:pt x="706" y="1"/>
                  </a:moveTo>
                  <a:cubicBezTo>
                    <a:pt x="560" y="1"/>
                    <a:pt x="419" y="38"/>
                    <a:pt x="314" y="130"/>
                  </a:cubicBezTo>
                  <a:lnTo>
                    <a:pt x="257" y="159"/>
                  </a:lnTo>
                  <a:cubicBezTo>
                    <a:pt x="0" y="330"/>
                    <a:pt x="200" y="615"/>
                    <a:pt x="400" y="729"/>
                  </a:cubicBezTo>
                  <a:cubicBezTo>
                    <a:pt x="541" y="792"/>
                    <a:pt x="716" y="837"/>
                    <a:pt x="888" y="837"/>
                  </a:cubicBezTo>
                  <a:cubicBezTo>
                    <a:pt x="1029" y="837"/>
                    <a:pt x="1168" y="806"/>
                    <a:pt x="1284" y="729"/>
                  </a:cubicBezTo>
                  <a:lnTo>
                    <a:pt x="1341" y="701"/>
                  </a:lnTo>
                  <a:cubicBezTo>
                    <a:pt x="1570" y="501"/>
                    <a:pt x="1398" y="244"/>
                    <a:pt x="1199" y="130"/>
                  </a:cubicBezTo>
                  <a:cubicBezTo>
                    <a:pt x="1060" y="53"/>
                    <a:pt x="879" y="1"/>
                    <a:pt x="70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1234625" y="1331625"/>
              <a:ext cx="26700" cy="16750"/>
            </a:xfrm>
            <a:custGeom>
              <a:avLst/>
              <a:gdLst/>
              <a:ahLst/>
              <a:cxnLst/>
              <a:rect l="l" t="t" r="r" b="b"/>
              <a:pathLst>
                <a:path w="1068" h="670" extrusionOk="0">
                  <a:moveTo>
                    <a:pt x="448" y="0"/>
                  </a:moveTo>
                  <a:cubicBezTo>
                    <a:pt x="281" y="0"/>
                    <a:pt x="118" y="61"/>
                    <a:pt x="69" y="225"/>
                  </a:cubicBezTo>
                  <a:cubicBezTo>
                    <a:pt x="41" y="282"/>
                    <a:pt x="41" y="339"/>
                    <a:pt x="69" y="396"/>
                  </a:cubicBezTo>
                  <a:cubicBezTo>
                    <a:pt x="1" y="578"/>
                    <a:pt x="297" y="670"/>
                    <a:pt x="506" y="670"/>
                  </a:cubicBezTo>
                  <a:cubicBezTo>
                    <a:pt x="559" y="670"/>
                    <a:pt x="606" y="664"/>
                    <a:pt x="640" y="653"/>
                  </a:cubicBezTo>
                  <a:cubicBezTo>
                    <a:pt x="811" y="653"/>
                    <a:pt x="1068" y="567"/>
                    <a:pt x="1039" y="367"/>
                  </a:cubicBezTo>
                  <a:cubicBezTo>
                    <a:pt x="1011" y="225"/>
                    <a:pt x="897" y="168"/>
                    <a:pt x="782" y="82"/>
                  </a:cubicBezTo>
                  <a:cubicBezTo>
                    <a:pt x="697" y="33"/>
                    <a:pt x="571" y="0"/>
                    <a:pt x="44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1461025" y="829800"/>
              <a:ext cx="34275" cy="17700"/>
            </a:xfrm>
            <a:custGeom>
              <a:avLst/>
              <a:gdLst/>
              <a:ahLst/>
              <a:cxnLst/>
              <a:rect l="l" t="t" r="r" b="b"/>
              <a:pathLst>
                <a:path w="1371" h="708" extrusionOk="0">
                  <a:moveTo>
                    <a:pt x="602" y="0"/>
                  </a:moveTo>
                  <a:cubicBezTo>
                    <a:pt x="470" y="0"/>
                    <a:pt x="337" y="29"/>
                    <a:pt x="229" y="97"/>
                  </a:cubicBezTo>
                  <a:cubicBezTo>
                    <a:pt x="1" y="268"/>
                    <a:pt x="172" y="496"/>
                    <a:pt x="343" y="610"/>
                  </a:cubicBezTo>
                  <a:cubicBezTo>
                    <a:pt x="464" y="671"/>
                    <a:pt x="616" y="707"/>
                    <a:pt x="766" y="707"/>
                  </a:cubicBezTo>
                  <a:cubicBezTo>
                    <a:pt x="901" y="707"/>
                    <a:pt x="1034" y="678"/>
                    <a:pt x="1142" y="610"/>
                  </a:cubicBezTo>
                  <a:cubicBezTo>
                    <a:pt x="1370" y="439"/>
                    <a:pt x="1199" y="211"/>
                    <a:pt x="999" y="97"/>
                  </a:cubicBezTo>
                  <a:cubicBezTo>
                    <a:pt x="894" y="37"/>
                    <a:pt x="749" y="0"/>
                    <a:pt x="6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1500275" y="907275"/>
              <a:ext cx="31400" cy="15550"/>
            </a:xfrm>
            <a:custGeom>
              <a:avLst/>
              <a:gdLst/>
              <a:ahLst/>
              <a:cxnLst/>
              <a:rect l="l" t="t" r="r" b="b"/>
              <a:pathLst>
                <a:path w="1256" h="622" extrusionOk="0">
                  <a:moveTo>
                    <a:pt x="457" y="0"/>
                  </a:moveTo>
                  <a:cubicBezTo>
                    <a:pt x="335" y="0"/>
                    <a:pt x="220" y="31"/>
                    <a:pt x="143" y="108"/>
                  </a:cubicBezTo>
                  <a:cubicBezTo>
                    <a:pt x="57" y="136"/>
                    <a:pt x="0" y="193"/>
                    <a:pt x="0" y="308"/>
                  </a:cubicBezTo>
                  <a:cubicBezTo>
                    <a:pt x="57" y="564"/>
                    <a:pt x="428" y="621"/>
                    <a:pt x="656" y="621"/>
                  </a:cubicBezTo>
                  <a:cubicBezTo>
                    <a:pt x="913" y="621"/>
                    <a:pt x="1255" y="422"/>
                    <a:pt x="970" y="165"/>
                  </a:cubicBezTo>
                  <a:cubicBezTo>
                    <a:pt x="865" y="77"/>
                    <a:pt x="652" y="0"/>
                    <a:pt x="4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1413500" y="870350"/>
              <a:ext cx="31150" cy="16925"/>
            </a:xfrm>
            <a:custGeom>
              <a:avLst/>
              <a:gdLst/>
              <a:ahLst/>
              <a:cxnLst/>
              <a:rect l="l" t="t" r="r" b="b"/>
              <a:pathLst>
                <a:path w="1246" h="677" extrusionOk="0">
                  <a:moveTo>
                    <a:pt x="494" y="1"/>
                  </a:moveTo>
                  <a:cubicBezTo>
                    <a:pt x="310" y="1"/>
                    <a:pt x="136" y="62"/>
                    <a:pt x="76" y="244"/>
                  </a:cubicBezTo>
                  <a:lnTo>
                    <a:pt x="76" y="272"/>
                  </a:lnTo>
                  <a:cubicBezTo>
                    <a:pt x="0" y="575"/>
                    <a:pt x="459" y="677"/>
                    <a:pt x="705" y="677"/>
                  </a:cubicBezTo>
                  <a:cubicBezTo>
                    <a:pt x="737" y="677"/>
                    <a:pt x="766" y="675"/>
                    <a:pt x="789" y="672"/>
                  </a:cubicBezTo>
                  <a:lnTo>
                    <a:pt x="846" y="643"/>
                  </a:lnTo>
                  <a:cubicBezTo>
                    <a:pt x="1188" y="586"/>
                    <a:pt x="1246" y="272"/>
                    <a:pt x="932" y="101"/>
                  </a:cubicBezTo>
                  <a:cubicBezTo>
                    <a:pt x="825" y="48"/>
                    <a:pt x="656" y="1"/>
                    <a:pt x="49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1175000" y="730700"/>
              <a:ext cx="32825" cy="18850"/>
            </a:xfrm>
            <a:custGeom>
              <a:avLst/>
              <a:gdLst/>
              <a:ahLst/>
              <a:cxnLst/>
              <a:rect l="l" t="t" r="r" b="b"/>
              <a:pathLst>
                <a:path w="1313" h="754" extrusionOk="0">
                  <a:moveTo>
                    <a:pt x="571" y="1"/>
                  </a:moveTo>
                  <a:cubicBezTo>
                    <a:pt x="477" y="1"/>
                    <a:pt x="388" y="20"/>
                    <a:pt x="314" y="66"/>
                  </a:cubicBezTo>
                  <a:cubicBezTo>
                    <a:pt x="286" y="66"/>
                    <a:pt x="286" y="95"/>
                    <a:pt x="286" y="95"/>
                  </a:cubicBezTo>
                  <a:cubicBezTo>
                    <a:pt x="200" y="123"/>
                    <a:pt x="114" y="152"/>
                    <a:pt x="86" y="238"/>
                  </a:cubicBezTo>
                  <a:cubicBezTo>
                    <a:pt x="0" y="380"/>
                    <a:pt x="57" y="466"/>
                    <a:pt x="143" y="551"/>
                  </a:cubicBezTo>
                  <a:lnTo>
                    <a:pt x="172" y="580"/>
                  </a:lnTo>
                  <a:cubicBezTo>
                    <a:pt x="301" y="690"/>
                    <a:pt x="501" y="753"/>
                    <a:pt x="688" y="753"/>
                  </a:cubicBezTo>
                  <a:cubicBezTo>
                    <a:pt x="791" y="753"/>
                    <a:pt x="890" y="735"/>
                    <a:pt x="970" y="694"/>
                  </a:cubicBezTo>
                  <a:cubicBezTo>
                    <a:pt x="999" y="694"/>
                    <a:pt x="1028" y="694"/>
                    <a:pt x="1028" y="666"/>
                  </a:cubicBezTo>
                  <a:cubicBezTo>
                    <a:pt x="1284" y="580"/>
                    <a:pt x="1313" y="352"/>
                    <a:pt x="1113" y="180"/>
                  </a:cubicBezTo>
                  <a:cubicBezTo>
                    <a:pt x="978" y="84"/>
                    <a:pt x="765" y="1"/>
                    <a:pt x="57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1151575" y="684225"/>
              <a:ext cx="26150" cy="10025"/>
            </a:xfrm>
            <a:custGeom>
              <a:avLst/>
              <a:gdLst/>
              <a:ahLst/>
              <a:cxnLst/>
              <a:rect l="l" t="t" r="r" b="b"/>
              <a:pathLst>
                <a:path w="1046" h="401" extrusionOk="0">
                  <a:moveTo>
                    <a:pt x="403" y="1"/>
                  </a:moveTo>
                  <a:cubicBezTo>
                    <a:pt x="334" y="1"/>
                    <a:pt x="270" y="13"/>
                    <a:pt x="224" y="42"/>
                  </a:cubicBezTo>
                  <a:cubicBezTo>
                    <a:pt x="0" y="221"/>
                    <a:pt x="356" y="400"/>
                    <a:pt x="616" y="400"/>
                  </a:cubicBezTo>
                  <a:cubicBezTo>
                    <a:pt x="687" y="400"/>
                    <a:pt x="752" y="387"/>
                    <a:pt x="795" y="356"/>
                  </a:cubicBezTo>
                  <a:cubicBezTo>
                    <a:pt x="1045" y="197"/>
                    <a:pt x="678" y="1"/>
                    <a:pt x="40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1113925" y="729875"/>
              <a:ext cx="26125" cy="10025"/>
            </a:xfrm>
            <a:custGeom>
              <a:avLst/>
              <a:gdLst/>
              <a:ahLst/>
              <a:cxnLst/>
              <a:rect l="l" t="t" r="r" b="b"/>
              <a:pathLst>
                <a:path w="1045" h="401" extrusionOk="0">
                  <a:moveTo>
                    <a:pt x="412" y="1"/>
                  </a:moveTo>
                  <a:cubicBezTo>
                    <a:pt x="346" y="1"/>
                    <a:pt x="287" y="14"/>
                    <a:pt x="246" y="42"/>
                  </a:cubicBezTo>
                  <a:cubicBezTo>
                    <a:pt x="0" y="221"/>
                    <a:pt x="351" y="400"/>
                    <a:pt x="624" y="400"/>
                  </a:cubicBezTo>
                  <a:cubicBezTo>
                    <a:pt x="699" y="400"/>
                    <a:pt x="768" y="387"/>
                    <a:pt x="817" y="356"/>
                  </a:cubicBezTo>
                  <a:cubicBezTo>
                    <a:pt x="1045" y="197"/>
                    <a:pt x="673" y="1"/>
                    <a:pt x="41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1032325" y="691775"/>
              <a:ext cx="30300" cy="14950"/>
            </a:xfrm>
            <a:custGeom>
              <a:avLst/>
              <a:gdLst/>
              <a:ahLst/>
              <a:cxnLst/>
              <a:rect l="l" t="t" r="r" b="b"/>
              <a:pathLst>
                <a:path w="1212" h="598" extrusionOk="0">
                  <a:moveTo>
                    <a:pt x="522" y="1"/>
                  </a:moveTo>
                  <a:cubicBezTo>
                    <a:pt x="459" y="1"/>
                    <a:pt x="405" y="9"/>
                    <a:pt x="372" y="26"/>
                  </a:cubicBezTo>
                  <a:cubicBezTo>
                    <a:pt x="286" y="54"/>
                    <a:pt x="229" y="83"/>
                    <a:pt x="172" y="140"/>
                  </a:cubicBezTo>
                  <a:cubicBezTo>
                    <a:pt x="1" y="254"/>
                    <a:pt x="144" y="425"/>
                    <a:pt x="258" y="511"/>
                  </a:cubicBezTo>
                  <a:cubicBezTo>
                    <a:pt x="370" y="559"/>
                    <a:pt x="499" y="598"/>
                    <a:pt x="622" y="598"/>
                  </a:cubicBezTo>
                  <a:cubicBezTo>
                    <a:pt x="718" y="598"/>
                    <a:pt x="810" y="573"/>
                    <a:pt x="885" y="511"/>
                  </a:cubicBezTo>
                  <a:cubicBezTo>
                    <a:pt x="942" y="482"/>
                    <a:pt x="1000" y="425"/>
                    <a:pt x="1028" y="368"/>
                  </a:cubicBezTo>
                  <a:cubicBezTo>
                    <a:pt x="1212" y="138"/>
                    <a:pt x="785" y="1"/>
                    <a:pt x="52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833925" y="815125"/>
              <a:ext cx="24350" cy="9600"/>
            </a:xfrm>
            <a:custGeom>
              <a:avLst/>
              <a:gdLst/>
              <a:ahLst/>
              <a:cxnLst/>
              <a:rect l="l" t="t" r="r" b="b"/>
              <a:pathLst>
                <a:path w="974" h="384" extrusionOk="0">
                  <a:moveTo>
                    <a:pt x="406" y="0"/>
                  </a:moveTo>
                  <a:cubicBezTo>
                    <a:pt x="329" y="0"/>
                    <a:pt x="257" y="17"/>
                    <a:pt x="205" y="56"/>
                  </a:cubicBezTo>
                  <a:cubicBezTo>
                    <a:pt x="0" y="192"/>
                    <a:pt x="338" y="383"/>
                    <a:pt x="600" y="383"/>
                  </a:cubicBezTo>
                  <a:cubicBezTo>
                    <a:pt x="667" y="383"/>
                    <a:pt x="729" y="371"/>
                    <a:pt x="775" y="341"/>
                  </a:cubicBezTo>
                  <a:cubicBezTo>
                    <a:pt x="973" y="188"/>
                    <a:pt x="663" y="0"/>
                    <a:pt x="40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1929250" y="1180300"/>
              <a:ext cx="22550" cy="14575"/>
            </a:xfrm>
            <a:custGeom>
              <a:avLst/>
              <a:gdLst/>
              <a:ahLst/>
              <a:cxnLst/>
              <a:rect l="l" t="t" r="r" b="b"/>
              <a:pathLst>
                <a:path w="902" h="583" extrusionOk="0">
                  <a:moveTo>
                    <a:pt x="410" y="1"/>
                  </a:moveTo>
                  <a:cubicBezTo>
                    <a:pt x="281" y="1"/>
                    <a:pt x="174" y="43"/>
                    <a:pt x="217" y="172"/>
                  </a:cubicBezTo>
                  <a:cubicBezTo>
                    <a:pt x="0" y="329"/>
                    <a:pt x="383" y="583"/>
                    <a:pt x="659" y="583"/>
                  </a:cubicBezTo>
                  <a:cubicBezTo>
                    <a:pt x="782" y="583"/>
                    <a:pt x="884" y="532"/>
                    <a:pt x="902" y="400"/>
                  </a:cubicBezTo>
                  <a:cubicBezTo>
                    <a:pt x="902" y="257"/>
                    <a:pt x="845" y="172"/>
                    <a:pt x="731" y="86"/>
                  </a:cubicBezTo>
                  <a:cubicBezTo>
                    <a:pt x="688" y="43"/>
                    <a:pt x="538" y="1"/>
                    <a:pt x="41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1626525" y="1609000"/>
              <a:ext cx="43525" cy="21950"/>
            </a:xfrm>
            <a:custGeom>
              <a:avLst/>
              <a:gdLst/>
              <a:ahLst/>
              <a:cxnLst/>
              <a:rect l="l" t="t" r="r" b="b"/>
              <a:pathLst>
                <a:path w="1741" h="878" extrusionOk="0">
                  <a:moveTo>
                    <a:pt x="753" y="0"/>
                  </a:moveTo>
                  <a:cubicBezTo>
                    <a:pt x="557" y="0"/>
                    <a:pt x="371" y="57"/>
                    <a:pt x="257" y="200"/>
                  </a:cubicBezTo>
                  <a:lnTo>
                    <a:pt x="229" y="200"/>
                  </a:lnTo>
                  <a:lnTo>
                    <a:pt x="229" y="229"/>
                  </a:lnTo>
                  <a:cubicBezTo>
                    <a:pt x="0" y="485"/>
                    <a:pt x="428" y="828"/>
                    <a:pt x="771" y="856"/>
                  </a:cubicBezTo>
                  <a:cubicBezTo>
                    <a:pt x="842" y="871"/>
                    <a:pt x="913" y="878"/>
                    <a:pt x="985" y="878"/>
                  </a:cubicBezTo>
                  <a:cubicBezTo>
                    <a:pt x="1056" y="878"/>
                    <a:pt x="1127" y="871"/>
                    <a:pt x="1199" y="856"/>
                  </a:cubicBezTo>
                  <a:cubicBezTo>
                    <a:pt x="1627" y="742"/>
                    <a:pt x="1741" y="371"/>
                    <a:pt x="1313" y="143"/>
                  </a:cubicBezTo>
                  <a:cubicBezTo>
                    <a:pt x="1156" y="57"/>
                    <a:pt x="949" y="0"/>
                    <a:pt x="7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1630500" y="1545875"/>
              <a:ext cx="38675" cy="15275"/>
            </a:xfrm>
            <a:custGeom>
              <a:avLst/>
              <a:gdLst/>
              <a:ahLst/>
              <a:cxnLst/>
              <a:rect l="l" t="t" r="r" b="b"/>
              <a:pathLst>
                <a:path w="1547" h="611" extrusionOk="0">
                  <a:moveTo>
                    <a:pt x="629" y="1"/>
                  </a:moveTo>
                  <a:cubicBezTo>
                    <a:pt x="521" y="1"/>
                    <a:pt x="423" y="22"/>
                    <a:pt x="355" y="72"/>
                  </a:cubicBezTo>
                  <a:cubicBezTo>
                    <a:pt x="1" y="315"/>
                    <a:pt x="523" y="610"/>
                    <a:pt x="921" y="610"/>
                  </a:cubicBezTo>
                  <a:cubicBezTo>
                    <a:pt x="1036" y="610"/>
                    <a:pt x="1140" y="586"/>
                    <a:pt x="1211" y="528"/>
                  </a:cubicBezTo>
                  <a:cubicBezTo>
                    <a:pt x="1546" y="282"/>
                    <a:pt x="1023" y="1"/>
                    <a:pt x="62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1675925" y="1544925"/>
              <a:ext cx="15425" cy="6250"/>
            </a:xfrm>
            <a:custGeom>
              <a:avLst/>
              <a:gdLst/>
              <a:ahLst/>
              <a:cxnLst/>
              <a:rect l="l" t="t" r="r" b="b"/>
              <a:pathLst>
                <a:path w="617" h="250" extrusionOk="0">
                  <a:moveTo>
                    <a:pt x="235" y="1"/>
                  </a:moveTo>
                  <a:cubicBezTo>
                    <a:pt x="197" y="1"/>
                    <a:pt x="162" y="8"/>
                    <a:pt x="136" y="24"/>
                  </a:cubicBezTo>
                  <a:cubicBezTo>
                    <a:pt x="0" y="137"/>
                    <a:pt x="222" y="250"/>
                    <a:pt x="377" y="250"/>
                  </a:cubicBezTo>
                  <a:cubicBezTo>
                    <a:pt x="418" y="250"/>
                    <a:pt x="454" y="242"/>
                    <a:pt x="478" y="224"/>
                  </a:cubicBezTo>
                  <a:cubicBezTo>
                    <a:pt x="617" y="131"/>
                    <a:pt x="399" y="1"/>
                    <a:pt x="23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 name="Google Shape;364;p7"/>
          <p:cNvSpPr txBox="1">
            <a:spLocks noGrp="1"/>
          </p:cNvSpPr>
          <p:nvPr>
            <p:ph type="body" idx="1"/>
          </p:nvPr>
        </p:nvSpPr>
        <p:spPr>
          <a:xfrm>
            <a:off x="5850593" y="2806505"/>
            <a:ext cx="5025600" cy="2189600"/>
          </a:xfrm>
          <a:prstGeom prst="rect">
            <a:avLst/>
          </a:prstGeom>
        </p:spPr>
        <p:txBody>
          <a:bodyPr spcFirstLastPara="1" wrap="square" lIns="91425" tIns="91425" rIns="91425" bIns="91425" anchor="ctr" anchorCtr="0">
            <a:noAutofit/>
          </a:bodyPr>
          <a:lstStyle>
            <a:lvl1pPr marL="609585" lvl="0" indent="-406390" algn="ctr">
              <a:lnSpc>
                <a:spcPct val="95000"/>
              </a:lnSpc>
              <a:spcBef>
                <a:spcPts val="0"/>
              </a:spcBef>
              <a:spcAft>
                <a:spcPts val="0"/>
              </a:spcAft>
              <a:buSzPts val="1200"/>
              <a:buChar char="●"/>
              <a:defRPr sz="298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5" name="Google Shape;365;p7"/>
          <p:cNvSpPr txBox="1">
            <a:spLocks noGrp="1"/>
          </p:cNvSpPr>
          <p:nvPr>
            <p:ph type="title"/>
          </p:nvPr>
        </p:nvSpPr>
        <p:spPr>
          <a:xfrm>
            <a:off x="6826193" y="1882672"/>
            <a:ext cx="3074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66" name="Google Shape;366;p7"/>
          <p:cNvGrpSpPr/>
          <p:nvPr/>
        </p:nvGrpSpPr>
        <p:grpSpPr>
          <a:xfrm>
            <a:off x="-903381" y="-1449533"/>
            <a:ext cx="13095525" cy="8947600"/>
            <a:chOff x="-677536" y="-1087150"/>
            <a:chExt cx="9821644" cy="6710700"/>
          </a:xfrm>
        </p:grpSpPr>
        <p:sp>
          <p:nvSpPr>
            <p:cNvPr id="367" name="Google Shape;367;p7"/>
            <p:cNvSpPr/>
            <p:nvPr/>
          </p:nvSpPr>
          <p:spPr>
            <a:xfrm>
              <a:off x="5375025" y="4782050"/>
              <a:ext cx="3769082" cy="361450"/>
            </a:xfrm>
            <a:custGeom>
              <a:avLst/>
              <a:gdLst/>
              <a:ahLst/>
              <a:cxnLst/>
              <a:rect l="l" t="t" r="r" b="b"/>
              <a:pathLst>
                <a:path w="95251" h="14458" extrusionOk="0">
                  <a:moveTo>
                    <a:pt x="28548" y="1"/>
                  </a:moveTo>
                  <a:cubicBezTo>
                    <a:pt x="14547" y="1"/>
                    <a:pt x="1" y="14457"/>
                    <a:pt x="1" y="14457"/>
                  </a:cubicBezTo>
                  <a:lnTo>
                    <a:pt x="95251" y="14457"/>
                  </a:lnTo>
                  <a:lnTo>
                    <a:pt x="95251" y="11066"/>
                  </a:lnTo>
                  <a:cubicBezTo>
                    <a:pt x="94536" y="11019"/>
                    <a:pt x="93831" y="10943"/>
                    <a:pt x="93127" y="10828"/>
                  </a:cubicBezTo>
                  <a:cubicBezTo>
                    <a:pt x="87583" y="9943"/>
                    <a:pt x="82830" y="7066"/>
                    <a:pt x="77696" y="5085"/>
                  </a:cubicBezTo>
                  <a:cubicBezTo>
                    <a:pt x="72205" y="2964"/>
                    <a:pt x="66167" y="1861"/>
                    <a:pt x="60130" y="1861"/>
                  </a:cubicBezTo>
                  <a:cubicBezTo>
                    <a:pt x="59308" y="1861"/>
                    <a:pt x="58486" y="1881"/>
                    <a:pt x="57665" y="1923"/>
                  </a:cubicBezTo>
                  <a:cubicBezTo>
                    <a:pt x="53226" y="2151"/>
                    <a:pt x="50817" y="2866"/>
                    <a:pt x="46368" y="2999"/>
                  </a:cubicBezTo>
                  <a:cubicBezTo>
                    <a:pt x="46235" y="3003"/>
                    <a:pt x="46099" y="3005"/>
                    <a:pt x="45963" y="3005"/>
                  </a:cubicBezTo>
                  <a:cubicBezTo>
                    <a:pt x="41568" y="3005"/>
                    <a:pt x="35786" y="977"/>
                    <a:pt x="31786" y="275"/>
                  </a:cubicBezTo>
                  <a:cubicBezTo>
                    <a:pt x="30714" y="88"/>
                    <a:pt x="29633" y="1"/>
                    <a:pt x="28548" y="1"/>
                  </a:cubicBezTo>
                  <a:close/>
                </a:path>
              </a:pathLst>
            </a:custGeom>
            <a:solidFill>
              <a:srgbClr val="E9A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8" name="Google Shape;368;p7"/>
            <p:cNvGrpSpPr/>
            <p:nvPr/>
          </p:nvGrpSpPr>
          <p:grpSpPr>
            <a:xfrm>
              <a:off x="7454875" y="4060425"/>
              <a:ext cx="1689125" cy="1563125"/>
              <a:chOff x="262675" y="238475"/>
              <a:chExt cx="1689125" cy="1563125"/>
            </a:xfrm>
          </p:grpSpPr>
          <p:sp>
            <p:nvSpPr>
              <p:cNvPr id="369" name="Google Shape;369;p7"/>
              <p:cNvSpPr/>
              <p:nvPr/>
            </p:nvSpPr>
            <p:spPr>
              <a:xfrm>
                <a:off x="1551800" y="464875"/>
                <a:ext cx="37675" cy="14625"/>
              </a:xfrm>
              <a:custGeom>
                <a:avLst/>
                <a:gdLst/>
                <a:ahLst/>
                <a:cxnLst/>
                <a:rect l="l" t="t" r="r" b="b"/>
                <a:pathLst>
                  <a:path w="1507" h="585" extrusionOk="0">
                    <a:moveTo>
                      <a:pt x="580" y="0"/>
                    </a:moveTo>
                    <a:cubicBezTo>
                      <a:pt x="484" y="0"/>
                      <a:pt x="398" y="17"/>
                      <a:pt x="336" y="57"/>
                    </a:cubicBezTo>
                    <a:cubicBezTo>
                      <a:pt x="0" y="303"/>
                      <a:pt x="506" y="584"/>
                      <a:pt x="892" y="584"/>
                    </a:cubicBezTo>
                    <a:cubicBezTo>
                      <a:pt x="998" y="584"/>
                      <a:pt x="1095" y="563"/>
                      <a:pt x="1163" y="513"/>
                    </a:cubicBezTo>
                    <a:cubicBezTo>
                      <a:pt x="1507" y="284"/>
                      <a:pt x="968" y="0"/>
                      <a:pt x="58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1619375" y="455600"/>
                <a:ext cx="30700" cy="15975"/>
              </a:xfrm>
              <a:custGeom>
                <a:avLst/>
                <a:gdLst/>
                <a:ahLst/>
                <a:cxnLst/>
                <a:rect l="l" t="t" r="r" b="b"/>
                <a:pathLst>
                  <a:path w="1228" h="639" extrusionOk="0">
                    <a:moveTo>
                      <a:pt x="496" y="1"/>
                    </a:moveTo>
                    <a:cubicBezTo>
                      <a:pt x="389" y="1"/>
                      <a:pt x="285" y="26"/>
                      <a:pt x="201" y="86"/>
                    </a:cubicBezTo>
                    <a:cubicBezTo>
                      <a:pt x="1" y="228"/>
                      <a:pt x="144" y="456"/>
                      <a:pt x="315" y="542"/>
                    </a:cubicBezTo>
                    <a:cubicBezTo>
                      <a:pt x="420" y="602"/>
                      <a:pt x="557" y="639"/>
                      <a:pt x="693" y="639"/>
                    </a:cubicBezTo>
                    <a:cubicBezTo>
                      <a:pt x="814" y="639"/>
                      <a:pt x="934" y="609"/>
                      <a:pt x="1028" y="542"/>
                    </a:cubicBezTo>
                    <a:cubicBezTo>
                      <a:pt x="1228" y="399"/>
                      <a:pt x="1085" y="200"/>
                      <a:pt x="914" y="114"/>
                    </a:cubicBezTo>
                    <a:cubicBezTo>
                      <a:pt x="798" y="48"/>
                      <a:pt x="644" y="1"/>
                      <a:pt x="49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1625250" y="528025"/>
                <a:ext cx="34100" cy="17675"/>
              </a:xfrm>
              <a:custGeom>
                <a:avLst/>
                <a:gdLst/>
                <a:ahLst/>
                <a:cxnLst/>
                <a:rect l="l" t="t" r="r" b="b"/>
                <a:pathLst>
                  <a:path w="1364" h="707" extrusionOk="0">
                    <a:moveTo>
                      <a:pt x="397" y="0"/>
                    </a:moveTo>
                    <a:cubicBezTo>
                      <a:pt x="183" y="0"/>
                      <a:pt x="0" y="80"/>
                      <a:pt x="80" y="299"/>
                    </a:cubicBezTo>
                    <a:cubicBezTo>
                      <a:pt x="171" y="573"/>
                      <a:pt x="440" y="707"/>
                      <a:pt x="710" y="707"/>
                    </a:cubicBezTo>
                    <a:cubicBezTo>
                      <a:pt x="861" y="707"/>
                      <a:pt x="1013" y="666"/>
                      <a:pt x="1135" y="584"/>
                    </a:cubicBezTo>
                    <a:cubicBezTo>
                      <a:pt x="1364" y="470"/>
                      <a:pt x="1193" y="213"/>
                      <a:pt x="1021" y="127"/>
                    </a:cubicBezTo>
                    <a:cubicBezTo>
                      <a:pt x="936" y="70"/>
                      <a:pt x="822" y="42"/>
                      <a:pt x="679" y="42"/>
                    </a:cubicBezTo>
                    <a:cubicBezTo>
                      <a:pt x="592" y="16"/>
                      <a:pt x="492" y="0"/>
                      <a:pt x="39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1672175" y="615375"/>
                <a:ext cx="34250" cy="20375"/>
              </a:xfrm>
              <a:custGeom>
                <a:avLst/>
                <a:gdLst/>
                <a:ahLst/>
                <a:cxnLst/>
                <a:rect l="l" t="t" r="r" b="b"/>
                <a:pathLst>
                  <a:path w="1370" h="815" extrusionOk="0">
                    <a:moveTo>
                      <a:pt x="599" y="0"/>
                    </a:moveTo>
                    <a:cubicBezTo>
                      <a:pt x="343" y="0"/>
                      <a:pt x="286" y="86"/>
                      <a:pt x="86" y="200"/>
                    </a:cubicBezTo>
                    <a:cubicBezTo>
                      <a:pt x="0" y="257"/>
                      <a:pt x="57" y="457"/>
                      <a:pt x="114" y="514"/>
                    </a:cubicBezTo>
                    <a:cubicBezTo>
                      <a:pt x="200" y="628"/>
                      <a:pt x="343" y="713"/>
                      <a:pt x="485" y="770"/>
                    </a:cubicBezTo>
                    <a:cubicBezTo>
                      <a:pt x="584" y="795"/>
                      <a:pt x="700" y="815"/>
                      <a:pt x="817" y="815"/>
                    </a:cubicBezTo>
                    <a:cubicBezTo>
                      <a:pt x="970" y="815"/>
                      <a:pt x="1127" y="782"/>
                      <a:pt x="1256" y="685"/>
                    </a:cubicBezTo>
                    <a:cubicBezTo>
                      <a:pt x="1313" y="656"/>
                      <a:pt x="1341" y="599"/>
                      <a:pt x="1341" y="571"/>
                    </a:cubicBezTo>
                    <a:cubicBezTo>
                      <a:pt x="1370" y="542"/>
                      <a:pt x="1370" y="514"/>
                      <a:pt x="1370" y="485"/>
                    </a:cubicBezTo>
                    <a:cubicBezTo>
                      <a:pt x="1370" y="457"/>
                      <a:pt x="1370" y="428"/>
                      <a:pt x="1341" y="400"/>
                    </a:cubicBezTo>
                    <a:cubicBezTo>
                      <a:pt x="1341" y="371"/>
                      <a:pt x="1341" y="371"/>
                      <a:pt x="1341" y="371"/>
                    </a:cubicBezTo>
                    <a:cubicBezTo>
                      <a:pt x="1313" y="285"/>
                      <a:pt x="1284" y="228"/>
                      <a:pt x="1227" y="200"/>
                    </a:cubicBezTo>
                    <a:cubicBezTo>
                      <a:pt x="1199" y="200"/>
                      <a:pt x="1170" y="171"/>
                      <a:pt x="1170" y="171"/>
                    </a:cubicBezTo>
                    <a:cubicBezTo>
                      <a:pt x="1142" y="143"/>
                      <a:pt x="1113" y="143"/>
                      <a:pt x="1113" y="114"/>
                    </a:cubicBezTo>
                    <a:lnTo>
                      <a:pt x="1056" y="114"/>
                    </a:lnTo>
                    <a:cubicBezTo>
                      <a:pt x="999" y="86"/>
                      <a:pt x="970" y="57"/>
                      <a:pt x="913" y="57"/>
                    </a:cubicBezTo>
                    <a:cubicBezTo>
                      <a:pt x="885" y="29"/>
                      <a:pt x="856" y="29"/>
                      <a:pt x="828" y="29"/>
                    </a:cubicBezTo>
                    <a:cubicBezTo>
                      <a:pt x="799" y="29"/>
                      <a:pt x="799" y="29"/>
                      <a:pt x="7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1703100" y="559050"/>
                <a:ext cx="26525" cy="10575"/>
              </a:xfrm>
              <a:custGeom>
                <a:avLst/>
                <a:gdLst/>
                <a:ahLst/>
                <a:cxnLst/>
                <a:rect l="l" t="t" r="r" b="b"/>
                <a:pathLst>
                  <a:path w="1061" h="423" extrusionOk="0">
                    <a:moveTo>
                      <a:pt x="441" y="0"/>
                    </a:moveTo>
                    <a:cubicBezTo>
                      <a:pt x="363" y="0"/>
                      <a:pt x="292" y="17"/>
                      <a:pt x="247" y="56"/>
                    </a:cubicBezTo>
                    <a:cubicBezTo>
                      <a:pt x="1" y="213"/>
                      <a:pt x="352" y="422"/>
                      <a:pt x="625" y="422"/>
                    </a:cubicBezTo>
                    <a:cubicBezTo>
                      <a:pt x="700" y="422"/>
                      <a:pt x="769" y="407"/>
                      <a:pt x="818" y="370"/>
                    </a:cubicBezTo>
                    <a:cubicBezTo>
                      <a:pt x="1060" y="194"/>
                      <a:pt x="707" y="0"/>
                      <a:pt x="44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1695625" y="505350"/>
                <a:ext cx="31575" cy="12475"/>
              </a:xfrm>
              <a:custGeom>
                <a:avLst/>
                <a:gdLst/>
                <a:ahLst/>
                <a:cxnLst/>
                <a:rect l="l" t="t" r="r" b="b"/>
                <a:pathLst>
                  <a:path w="1263" h="499" extrusionOk="0">
                    <a:moveTo>
                      <a:pt x="521" y="1"/>
                    </a:moveTo>
                    <a:cubicBezTo>
                      <a:pt x="430" y="1"/>
                      <a:pt x="346" y="20"/>
                      <a:pt x="289" y="64"/>
                    </a:cubicBezTo>
                    <a:cubicBezTo>
                      <a:pt x="1" y="264"/>
                      <a:pt x="420" y="498"/>
                      <a:pt x="742" y="498"/>
                    </a:cubicBezTo>
                    <a:cubicBezTo>
                      <a:pt x="833" y="498"/>
                      <a:pt x="917" y="479"/>
                      <a:pt x="974" y="435"/>
                    </a:cubicBezTo>
                    <a:cubicBezTo>
                      <a:pt x="1263" y="235"/>
                      <a:pt x="843" y="1"/>
                      <a:pt x="52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1539000" y="538775"/>
                <a:ext cx="38975" cy="15525"/>
              </a:xfrm>
              <a:custGeom>
                <a:avLst/>
                <a:gdLst/>
                <a:ahLst/>
                <a:cxnLst/>
                <a:rect l="l" t="t" r="r" b="b"/>
                <a:pathLst>
                  <a:path w="1559" h="621" extrusionOk="0">
                    <a:moveTo>
                      <a:pt x="622" y="1"/>
                    </a:moveTo>
                    <a:cubicBezTo>
                      <a:pt x="520" y="1"/>
                      <a:pt x="427" y="21"/>
                      <a:pt x="363" y="68"/>
                    </a:cubicBezTo>
                    <a:cubicBezTo>
                      <a:pt x="0" y="317"/>
                      <a:pt x="537" y="621"/>
                      <a:pt x="945" y="621"/>
                    </a:cubicBezTo>
                    <a:cubicBezTo>
                      <a:pt x="1051" y="621"/>
                      <a:pt x="1148" y="600"/>
                      <a:pt x="1219" y="553"/>
                    </a:cubicBezTo>
                    <a:cubicBezTo>
                      <a:pt x="1559" y="304"/>
                      <a:pt x="1017" y="1"/>
                      <a:pt x="62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1580150" y="599850"/>
                <a:ext cx="30000" cy="15800"/>
              </a:xfrm>
              <a:custGeom>
                <a:avLst/>
                <a:gdLst/>
                <a:ahLst/>
                <a:cxnLst/>
                <a:rect l="l" t="t" r="r" b="b"/>
                <a:pathLst>
                  <a:path w="1200" h="632" extrusionOk="0">
                    <a:moveTo>
                      <a:pt x="568" y="1"/>
                    </a:moveTo>
                    <a:cubicBezTo>
                      <a:pt x="514" y="1"/>
                      <a:pt x="457" y="8"/>
                      <a:pt x="400" y="22"/>
                    </a:cubicBezTo>
                    <a:cubicBezTo>
                      <a:pt x="372" y="36"/>
                      <a:pt x="357" y="43"/>
                      <a:pt x="364" y="43"/>
                    </a:cubicBezTo>
                    <a:cubicBezTo>
                      <a:pt x="372" y="43"/>
                      <a:pt x="400" y="36"/>
                      <a:pt x="457" y="22"/>
                    </a:cubicBezTo>
                    <a:lnTo>
                      <a:pt x="457" y="22"/>
                    </a:lnTo>
                    <a:cubicBezTo>
                      <a:pt x="372" y="50"/>
                      <a:pt x="315" y="79"/>
                      <a:pt x="257" y="108"/>
                    </a:cubicBezTo>
                    <a:cubicBezTo>
                      <a:pt x="1" y="279"/>
                      <a:pt x="286" y="536"/>
                      <a:pt x="486" y="593"/>
                    </a:cubicBezTo>
                    <a:cubicBezTo>
                      <a:pt x="550" y="614"/>
                      <a:pt x="653" y="631"/>
                      <a:pt x="760" y="631"/>
                    </a:cubicBezTo>
                    <a:cubicBezTo>
                      <a:pt x="938" y="631"/>
                      <a:pt x="1124" y="582"/>
                      <a:pt x="1142" y="421"/>
                    </a:cubicBezTo>
                    <a:cubicBezTo>
                      <a:pt x="1199" y="165"/>
                      <a:pt x="828" y="50"/>
                      <a:pt x="714" y="22"/>
                    </a:cubicBezTo>
                    <a:cubicBezTo>
                      <a:pt x="671" y="8"/>
                      <a:pt x="621" y="1"/>
                      <a:pt x="568"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1516675" y="641900"/>
                <a:ext cx="26575" cy="16050"/>
              </a:xfrm>
              <a:custGeom>
                <a:avLst/>
                <a:gdLst/>
                <a:ahLst/>
                <a:cxnLst/>
                <a:rect l="l" t="t" r="r" b="b"/>
                <a:pathLst>
                  <a:path w="1063" h="642" extrusionOk="0">
                    <a:moveTo>
                      <a:pt x="426" y="0"/>
                    </a:moveTo>
                    <a:cubicBezTo>
                      <a:pt x="348" y="0"/>
                      <a:pt x="272" y="16"/>
                      <a:pt x="200" y="52"/>
                    </a:cubicBezTo>
                    <a:cubicBezTo>
                      <a:pt x="29" y="109"/>
                      <a:pt x="0" y="223"/>
                      <a:pt x="57" y="366"/>
                    </a:cubicBezTo>
                    <a:cubicBezTo>
                      <a:pt x="114" y="451"/>
                      <a:pt x="200" y="508"/>
                      <a:pt x="257" y="565"/>
                    </a:cubicBezTo>
                    <a:cubicBezTo>
                      <a:pt x="346" y="610"/>
                      <a:pt x="491" y="641"/>
                      <a:pt x="631" y="641"/>
                    </a:cubicBezTo>
                    <a:cubicBezTo>
                      <a:pt x="852" y="641"/>
                      <a:pt x="1062" y="564"/>
                      <a:pt x="1027" y="337"/>
                    </a:cubicBezTo>
                    <a:cubicBezTo>
                      <a:pt x="1055" y="198"/>
                      <a:pt x="921" y="114"/>
                      <a:pt x="783" y="83"/>
                    </a:cubicBezTo>
                    <a:lnTo>
                      <a:pt x="783" y="83"/>
                    </a:lnTo>
                    <a:cubicBezTo>
                      <a:pt x="790" y="86"/>
                      <a:pt x="799" y="93"/>
                      <a:pt x="799" y="109"/>
                    </a:cubicBezTo>
                    <a:cubicBezTo>
                      <a:pt x="799" y="109"/>
                      <a:pt x="771" y="80"/>
                      <a:pt x="771" y="80"/>
                    </a:cubicBezTo>
                    <a:lnTo>
                      <a:pt x="771" y="80"/>
                    </a:lnTo>
                    <a:cubicBezTo>
                      <a:pt x="775" y="81"/>
                      <a:pt x="779" y="82"/>
                      <a:pt x="783" y="83"/>
                    </a:cubicBezTo>
                    <a:lnTo>
                      <a:pt x="783" y="83"/>
                    </a:lnTo>
                    <a:cubicBezTo>
                      <a:pt x="776" y="80"/>
                      <a:pt x="771" y="80"/>
                      <a:pt x="771" y="80"/>
                    </a:cubicBezTo>
                    <a:lnTo>
                      <a:pt x="771" y="80"/>
                    </a:lnTo>
                    <a:cubicBezTo>
                      <a:pt x="771" y="80"/>
                      <a:pt x="771" y="80"/>
                      <a:pt x="771" y="80"/>
                    </a:cubicBezTo>
                    <a:lnTo>
                      <a:pt x="742" y="80"/>
                    </a:lnTo>
                    <a:cubicBezTo>
                      <a:pt x="643" y="31"/>
                      <a:pt x="534" y="0"/>
                      <a:pt x="42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1535225" y="643175"/>
                <a:ext cx="725" cy="750"/>
              </a:xfrm>
              <a:custGeom>
                <a:avLst/>
                <a:gdLst/>
                <a:ahLst/>
                <a:cxnLst/>
                <a:rect l="l" t="t" r="r" b="b"/>
                <a:pathLst>
                  <a:path w="29" h="30" extrusionOk="0">
                    <a:moveTo>
                      <a:pt x="29" y="29"/>
                    </a:moveTo>
                    <a:lnTo>
                      <a:pt x="29" y="29"/>
                    </a:lnTo>
                    <a:cubicBezTo>
                      <a:pt x="0" y="1"/>
                      <a:pt x="0" y="1"/>
                      <a:pt x="29" y="29"/>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1423225" y="549975"/>
                <a:ext cx="64225" cy="33800"/>
              </a:xfrm>
              <a:custGeom>
                <a:avLst/>
                <a:gdLst/>
                <a:ahLst/>
                <a:cxnLst/>
                <a:rect l="l" t="t" r="r" b="b"/>
                <a:pathLst>
                  <a:path w="2569" h="1352" extrusionOk="0">
                    <a:moveTo>
                      <a:pt x="1097" y="1"/>
                    </a:moveTo>
                    <a:cubicBezTo>
                      <a:pt x="851" y="1"/>
                      <a:pt x="613" y="59"/>
                      <a:pt x="429" y="191"/>
                    </a:cubicBezTo>
                    <a:cubicBezTo>
                      <a:pt x="1" y="505"/>
                      <a:pt x="314" y="961"/>
                      <a:pt x="657" y="1132"/>
                    </a:cubicBezTo>
                    <a:cubicBezTo>
                      <a:pt x="888" y="1271"/>
                      <a:pt x="1185" y="1351"/>
                      <a:pt x="1476" y="1351"/>
                    </a:cubicBezTo>
                    <a:cubicBezTo>
                      <a:pt x="1726" y="1351"/>
                      <a:pt x="1972" y="1292"/>
                      <a:pt x="2169" y="1161"/>
                    </a:cubicBezTo>
                    <a:cubicBezTo>
                      <a:pt x="2568" y="847"/>
                      <a:pt x="2255" y="391"/>
                      <a:pt x="1912" y="219"/>
                    </a:cubicBezTo>
                    <a:cubicBezTo>
                      <a:pt x="1682" y="81"/>
                      <a:pt x="1384" y="1"/>
                      <a:pt x="109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1391850" y="459925"/>
                <a:ext cx="37825" cy="20900"/>
              </a:xfrm>
              <a:custGeom>
                <a:avLst/>
                <a:gdLst/>
                <a:ahLst/>
                <a:cxnLst/>
                <a:rect l="l" t="t" r="r" b="b"/>
                <a:pathLst>
                  <a:path w="1513" h="836" extrusionOk="0">
                    <a:moveTo>
                      <a:pt x="553" y="0"/>
                    </a:moveTo>
                    <a:cubicBezTo>
                      <a:pt x="352" y="0"/>
                      <a:pt x="164" y="68"/>
                      <a:pt x="86" y="255"/>
                    </a:cubicBezTo>
                    <a:cubicBezTo>
                      <a:pt x="86" y="283"/>
                      <a:pt x="86" y="312"/>
                      <a:pt x="57" y="312"/>
                    </a:cubicBezTo>
                    <a:cubicBezTo>
                      <a:pt x="0" y="483"/>
                      <a:pt x="228" y="654"/>
                      <a:pt x="343" y="711"/>
                    </a:cubicBezTo>
                    <a:cubicBezTo>
                      <a:pt x="495" y="799"/>
                      <a:pt x="664" y="836"/>
                      <a:pt x="838" y="836"/>
                    </a:cubicBezTo>
                    <a:cubicBezTo>
                      <a:pt x="891" y="836"/>
                      <a:pt x="945" y="832"/>
                      <a:pt x="999" y="826"/>
                    </a:cubicBezTo>
                    <a:cubicBezTo>
                      <a:pt x="1427" y="740"/>
                      <a:pt x="1512" y="340"/>
                      <a:pt x="1113" y="141"/>
                    </a:cubicBezTo>
                    <a:cubicBezTo>
                      <a:pt x="1084" y="141"/>
                      <a:pt x="1056" y="112"/>
                      <a:pt x="1027" y="112"/>
                    </a:cubicBezTo>
                    <a:cubicBezTo>
                      <a:pt x="898" y="47"/>
                      <a:pt x="721" y="0"/>
                      <a:pt x="5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1383450" y="412300"/>
                <a:ext cx="30525" cy="14900"/>
              </a:xfrm>
              <a:custGeom>
                <a:avLst/>
                <a:gdLst/>
                <a:ahLst/>
                <a:cxnLst/>
                <a:rect l="l" t="t" r="r" b="b"/>
                <a:pathLst>
                  <a:path w="1221" h="596" extrusionOk="0">
                    <a:moveTo>
                      <a:pt x="452" y="1"/>
                    </a:moveTo>
                    <a:cubicBezTo>
                      <a:pt x="315" y="1"/>
                      <a:pt x="185" y="47"/>
                      <a:pt x="108" y="163"/>
                    </a:cubicBezTo>
                    <a:cubicBezTo>
                      <a:pt x="79" y="191"/>
                      <a:pt x="51" y="248"/>
                      <a:pt x="51" y="305"/>
                    </a:cubicBezTo>
                    <a:cubicBezTo>
                      <a:pt x="1" y="505"/>
                      <a:pt x="324" y="596"/>
                      <a:pt x="500" y="596"/>
                    </a:cubicBezTo>
                    <a:cubicBezTo>
                      <a:pt x="525" y="596"/>
                      <a:pt x="547" y="594"/>
                      <a:pt x="564" y="591"/>
                    </a:cubicBezTo>
                    <a:lnTo>
                      <a:pt x="507" y="562"/>
                    </a:lnTo>
                    <a:lnTo>
                      <a:pt x="507" y="562"/>
                    </a:lnTo>
                    <a:cubicBezTo>
                      <a:pt x="527" y="564"/>
                      <a:pt x="548" y="566"/>
                      <a:pt x="570" y="566"/>
                    </a:cubicBezTo>
                    <a:cubicBezTo>
                      <a:pt x="816" y="566"/>
                      <a:pt x="1220" y="424"/>
                      <a:pt x="907" y="163"/>
                    </a:cubicBezTo>
                    <a:cubicBezTo>
                      <a:pt x="797" y="69"/>
                      <a:pt x="619" y="1"/>
                      <a:pt x="45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1479850" y="410725"/>
                <a:ext cx="24000" cy="14175"/>
              </a:xfrm>
              <a:custGeom>
                <a:avLst/>
                <a:gdLst/>
                <a:ahLst/>
                <a:cxnLst/>
                <a:rect l="l" t="t" r="r" b="b"/>
                <a:pathLst>
                  <a:path w="960" h="567" extrusionOk="0">
                    <a:moveTo>
                      <a:pt x="253" y="0"/>
                    </a:moveTo>
                    <a:cubicBezTo>
                      <a:pt x="130" y="0"/>
                      <a:pt x="1" y="48"/>
                      <a:pt x="18" y="169"/>
                    </a:cubicBezTo>
                    <a:cubicBezTo>
                      <a:pt x="47" y="340"/>
                      <a:pt x="132" y="397"/>
                      <a:pt x="275" y="482"/>
                    </a:cubicBezTo>
                    <a:cubicBezTo>
                      <a:pt x="338" y="533"/>
                      <a:pt x="461" y="566"/>
                      <a:pt x="583" y="566"/>
                    </a:cubicBezTo>
                    <a:cubicBezTo>
                      <a:pt x="737" y="566"/>
                      <a:pt x="887" y="512"/>
                      <a:pt x="903" y="368"/>
                    </a:cubicBezTo>
                    <a:cubicBezTo>
                      <a:pt x="960" y="169"/>
                      <a:pt x="703" y="83"/>
                      <a:pt x="503" y="83"/>
                    </a:cubicBezTo>
                    <a:cubicBezTo>
                      <a:pt x="475" y="83"/>
                      <a:pt x="475" y="54"/>
                      <a:pt x="446" y="54"/>
                    </a:cubicBezTo>
                    <a:cubicBezTo>
                      <a:pt x="412" y="21"/>
                      <a:pt x="334" y="0"/>
                      <a:pt x="2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1331200" y="522475"/>
                <a:ext cx="47125" cy="26450"/>
              </a:xfrm>
              <a:custGeom>
                <a:avLst/>
                <a:gdLst/>
                <a:ahLst/>
                <a:cxnLst/>
                <a:rect l="l" t="t" r="r" b="b"/>
                <a:pathLst>
                  <a:path w="1885" h="1058" extrusionOk="0">
                    <a:moveTo>
                      <a:pt x="688" y="0"/>
                    </a:moveTo>
                    <a:cubicBezTo>
                      <a:pt x="637" y="0"/>
                      <a:pt x="588" y="2"/>
                      <a:pt x="543" y="7"/>
                    </a:cubicBezTo>
                    <a:cubicBezTo>
                      <a:pt x="372" y="35"/>
                      <a:pt x="1" y="207"/>
                      <a:pt x="115" y="463"/>
                    </a:cubicBezTo>
                    <a:lnTo>
                      <a:pt x="144" y="578"/>
                    </a:lnTo>
                    <a:cubicBezTo>
                      <a:pt x="306" y="903"/>
                      <a:pt x="677" y="1058"/>
                      <a:pt x="1041" y="1058"/>
                    </a:cubicBezTo>
                    <a:cubicBezTo>
                      <a:pt x="1123" y="1058"/>
                      <a:pt x="1206" y="1050"/>
                      <a:pt x="1285" y="1034"/>
                    </a:cubicBezTo>
                    <a:cubicBezTo>
                      <a:pt x="1684" y="977"/>
                      <a:pt x="1884" y="635"/>
                      <a:pt x="1542" y="321"/>
                    </a:cubicBezTo>
                    <a:lnTo>
                      <a:pt x="1456" y="235"/>
                    </a:lnTo>
                    <a:cubicBezTo>
                      <a:pt x="1288" y="67"/>
                      <a:pt x="958" y="0"/>
                      <a:pt x="68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1277700" y="468250"/>
                <a:ext cx="35000" cy="20100"/>
              </a:xfrm>
              <a:custGeom>
                <a:avLst/>
                <a:gdLst/>
                <a:ahLst/>
                <a:cxnLst/>
                <a:rect l="l" t="t" r="r" b="b"/>
                <a:pathLst>
                  <a:path w="1400" h="804" extrusionOk="0">
                    <a:moveTo>
                      <a:pt x="654" y="0"/>
                    </a:moveTo>
                    <a:cubicBezTo>
                      <a:pt x="550" y="0"/>
                      <a:pt x="443" y="22"/>
                      <a:pt x="343" y="65"/>
                    </a:cubicBezTo>
                    <a:cubicBezTo>
                      <a:pt x="201" y="122"/>
                      <a:pt x="144" y="179"/>
                      <a:pt x="87" y="321"/>
                    </a:cubicBezTo>
                    <a:cubicBezTo>
                      <a:pt x="1" y="607"/>
                      <a:pt x="458" y="749"/>
                      <a:pt x="629" y="778"/>
                    </a:cubicBezTo>
                    <a:cubicBezTo>
                      <a:pt x="687" y="794"/>
                      <a:pt x="752" y="804"/>
                      <a:pt x="819" y="804"/>
                    </a:cubicBezTo>
                    <a:cubicBezTo>
                      <a:pt x="982" y="804"/>
                      <a:pt x="1155" y="748"/>
                      <a:pt x="1256" y="607"/>
                    </a:cubicBezTo>
                    <a:cubicBezTo>
                      <a:pt x="1285" y="578"/>
                      <a:pt x="1313" y="521"/>
                      <a:pt x="1313" y="464"/>
                    </a:cubicBezTo>
                    <a:cubicBezTo>
                      <a:pt x="1399" y="264"/>
                      <a:pt x="1085" y="93"/>
                      <a:pt x="943" y="65"/>
                    </a:cubicBezTo>
                    <a:cubicBezTo>
                      <a:pt x="857" y="22"/>
                      <a:pt x="757" y="0"/>
                      <a:pt x="654"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7"/>
              <p:cNvSpPr/>
              <p:nvPr/>
            </p:nvSpPr>
            <p:spPr>
              <a:xfrm>
                <a:off x="1285550" y="352025"/>
                <a:ext cx="24275" cy="18300"/>
              </a:xfrm>
              <a:custGeom>
                <a:avLst/>
                <a:gdLst/>
                <a:ahLst/>
                <a:cxnLst/>
                <a:rect l="l" t="t" r="r" b="b"/>
                <a:pathLst>
                  <a:path w="971" h="732" extrusionOk="0">
                    <a:moveTo>
                      <a:pt x="452" y="1"/>
                    </a:moveTo>
                    <a:cubicBezTo>
                      <a:pt x="423" y="1"/>
                      <a:pt x="396" y="2"/>
                      <a:pt x="372" y="6"/>
                    </a:cubicBezTo>
                    <a:lnTo>
                      <a:pt x="286" y="34"/>
                    </a:lnTo>
                    <a:cubicBezTo>
                      <a:pt x="172" y="34"/>
                      <a:pt x="1" y="91"/>
                      <a:pt x="1" y="234"/>
                    </a:cubicBezTo>
                    <a:cubicBezTo>
                      <a:pt x="1" y="405"/>
                      <a:pt x="86" y="462"/>
                      <a:pt x="144" y="605"/>
                    </a:cubicBezTo>
                    <a:cubicBezTo>
                      <a:pt x="163" y="681"/>
                      <a:pt x="258" y="732"/>
                      <a:pt x="344" y="732"/>
                    </a:cubicBezTo>
                    <a:cubicBezTo>
                      <a:pt x="388" y="732"/>
                      <a:pt x="429" y="719"/>
                      <a:pt x="457" y="691"/>
                    </a:cubicBezTo>
                    <a:cubicBezTo>
                      <a:pt x="543" y="605"/>
                      <a:pt x="657" y="605"/>
                      <a:pt x="771" y="576"/>
                    </a:cubicBezTo>
                    <a:cubicBezTo>
                      <a:pt x="857" y="548"/>
                      <a:pt x="942" y="462"/>
                      <a:pt x="971" y="377"/>
                    </a:cubicBezTo>
                    <a:cubicBezTo>
                      <a:pt x="971" y="377"/>
                      <a:pt x="971" y="348"/>
                      <a:pt x="971" y="320"/>
                    </a:cubicBezTo>
                    <a:cubicBezTo>
                      <a:pt x="971" y="94"/>
                      <a:pt x="663" y="1"/>
                      <a:pt x="45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7"/>
              <p:cNvSpPr/>
              <p:nvPr/>
            </p:nvSpPr>
            <p:spPr>
              <a:xfrm>
                <a:off x="1427500" y="307250"/>
                <a:ext cx="34875" cy="15525"/>
              </a:xfrm>
              <a:custGeom>
                <a:avLst/>
                <a:gdLst/>
                <a:ahLst/>
                <a:cxnLst/>
                <a:rect l="l" t="t" r="r" b="b"/>
                <a:pathLst>
                  <a:path w="1395" h="621" extrusionOk="0">
                    <a:moveTo>
                      <a:pt x="581" y="0"/>
                    </a:moveTo>
                    <a:cubicBezTo>
                      <a:pt x="520" y="0"/>
                      <a:pt x="467" y="9"/>
                      <a:pt x="429" y="28"/>
                    </a:cubicBezTo>
                    <a:cubicBezTo>
                      <a:pt x="286" y="85"/>
                      <a:pt x="200" y="170"/>
                      <a:pt x="86" y="256"/>
                    </a:cubicBezTo>
                    <a:cubicBezTo>
                      <a:pt x="1" y="313"/>
                      <a:pt x="29" y="399"/>
                      <a:pt x="86" y="456"/>
                    </a:cubicBezTo>
                    <a:cubicBezTo>
                      <a:pt x="224" y="563"/>
                      <a:pt x="427" y="621"/>
                      <a:pt x="625" y="621"/>
                    </a:cubicBezTo>
                    <a:cubicBezTo>
                      <a:pt x="797" y="621"/>
                      <a:pt x="966" y="577"/>
                      <a:pt x="1085" y="484"/>
                    </a:cubicBezTo>
                    <a:cubicBezTo>
                      <a:pt x="1395" y="222"/>
                      <a:pt x="889" y="0"/>
                      <a:pt x="58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7"/>
              <p:cNvSpPr/>
              <p:nvPr/>
            </p:nvSpPr>
            <p:spPr>
              <a:xfrm>
                <a:off x="1626525" y="348125"/>
                <a:ext cx="20000" cy="12075"/>
              </a:xfrm>
              <a:custGeom>
                <a:avLst/>
                <a:gdLst/>
                <a:ahLst/>
                <a:cxnLst/>
                <a:rect l="l" t="t" r="r" b="b"/>
                <a:pathLst>
                  <a:path w="800" h="483" extrusionOk="0">
                    <a:moveTo>
                      <a:pt x="226" y="1"/>
                    </a:moveTo>
                    <a:cubicBezTo>
                      <a:pt x="133" y="1"/>
                      <a:pt x="44" y="28"/>
                      <a:pt x="29" y="105"/>
                    </a:cubicBezTo>
                    <a:lnTo>
                      <a:pt x="29" y="133"/>
                    </a:lnTo>
                    <a:cubicBezTo>
                      <a:pt x="0" y="190"/>
                      <a:pt x="0" y="276"/>
                      <a:pt x="29" y="304"/>
                    </a:cubicBezTo>
                    <a:cubicBezTo>
                      <a:pt x="124" y="423"/>
                      <a:pt x="298" y="483"/>
                      <a:pt x="436" y="483"/>
                    </a:cubicBezTo>
                    <a:cubicBezTo>
                      <a:pt x="464" y="483"/>
                      <a:pt x="490" y="480"/>
                      <a:pt x="514" y="476"/>
                    </a:cubicBezTo>
                    <a:cubicBezTo>
                      <a:pt x="656" y="447"/>
                      <a:pt x="799" y="333"/>
                      <a:pt x="685" y="190"/>
                    </a:cubicBezTo>
                    <a:cubicBezTo>
                      <a:pt x="656" y="133"/>
                      <a:pt x="571" y="76"/>
                      <a:pt x="485" y="76"/>
                    </a:cubicBezTo>
                    <a:cubicBezTo>
                      <a:pt x="457" y="48"/>
                      <a:pt x="457" y="48"/>
                      <a:pt x="428" y="48"/>
                    </a:cubicBezTo>
                    <a:cubicBezTo>
                      <a:pt x="389" y="21"/>
                      <a:pt x="306" y="1"/>
                      <a:pt x="22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a:off x="1533075" y="362925"/>
                <a:ext cx="36400" cy="24550"/>
              </a:xfrm>
              <a:custGeom>
                <a:avLst/>
                <a:gdLst/>
                <a:ahLst/>
                <a:cxnLst/>
                <a:rect l="l" t="t" r="r" b="b"/>
                <a:pathLst>
                  <a:path w="1456" h="982" extrusionOk="0">
                    <a:moveTo>
                      <a:pt x="661" y="0"/>
                    </a:moveTo>
                    <a:cubicBezTo>
                      <a:pt x="553" y="0"/>
                      <a:pt x="452" y="18"/>
                      <a:pt x="371" y="55"/>
                    </a:cubicBezTo>
                    <a:cubicBezTo>
                      <a:pt x="200" y="169"/>
                      <a:pt x="115" y="226"/>
                      <a:pt x="58" y="397"/>
                    </a:cubicBezTo>
                    <a:cubicBezTo>
                      <a:pt x="1" y="568"/>
                      <a:pt x="229" y="768"/>
                      <a:pt x="343" y="825"/>
                    </a:cubicBezTo>
                    <a:cubicBezTo>
                      <a:pt x="314" y="797"/>
                      <a:pt x="286" y="768"/>
                      <a:pt x="257" y="740"/>
                    </a:cubicBezTo>
                    <a:lnTo>
                      <a:pt x="257" y="740"/>
                    </a:lnTo>
                    <a:cubicBezTo>
                      <a:pt x="378" y="861"/>
                      <a:pt x="614" y="982"/>
                      <a:pt x="832" y="982"/>
                    </a:cubicBezTo>
                    <a:cubicBezTo>
                      <a:pt x="922" y="982"/>
                      <a:pt x="1010" y="961"/>
                      <a:pt x="1085" y="911"/>
                    </a:cubicBezTo>
                    <a:cubicBezTo>
                      <a:pt x="1256" y="882"/>
                      <a:pt x="1370" y="797"/>
                      <a:pt x="1427" y="625"/>
                    </a:cubicBezTo>
                    <a:cubicBezTo>
                      <a:pt x="1456" y="568"/>
                      <a:pt x="1456" y="483"/>
                      <a:pt x="1427" y="426"/>
                    </a:cubicBezTo>
                    <a:cubicBezTo>
                      <a:pt x="1342" y="150"/>
                      <a:pt x="974" y="0"/>
                      <a:pt x="66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a:off x="1505250" y="251500"/>
                <a:ext cx="46400" cy="28575"/>
              </a:xfrm>
              <a:custGeom>
                <a:avLst/>
                <a:gdLst/>
                <a:ahLst/>
                <a:cxnLst/>
                <a:rect l="l" t="t" r="r" b="b"/>
                <a:pathLst>
                  <a:path w="1856" h="1143" extrusionOk="0">
                    <a:moveTo>
                      <a:pt x="631" y="1"/>
                    </a:moveTo>
                    <a:cubicBezTo>
                      <a:pt x="361" y="1"/>
                      <a:pt x="101" y="79"/>
                      <a:pt x="29" y="346"/>
                    </a:cubicBezTo>
                    <a:cubicBezTo>
                      <a:pt x="1" y="432"/>
                      <a:pt x="29" y="546"/>
                      <a:pt x="29" y="631"/>
                    </a:cubicBezTo>
                    <a:cubicBezTo>
                      <a:pt x="75" y="997"/>
                      <a:pt x="614" y="1143"/>
                      <a:pt x="988" y="1143"/>
                    </a:cubicBezTo>
                    <a:cubicBezTo>
                      <a:pt x="1082" y="1143"/>
                      <a:pt x="1165" y="1134"/>
                      <a:pt x="1228" y="1116"/>
                    </a:cubicBezTo>
                    <a:cubicBezTo>
                      <a:pt x="1570" y="1059"/>
                      <a:pt x="1855" y="831"/>
                      <a:pt x="1656" y="489"/>
                    </a:cubicBezTo>
                    <a:cubicBezTo>
                      <a:pt x="1542" y="261"/>
                      <a:pt x="1313" y="146"/>
                      <a:pt x="1085" y="61"/>
                    </a:cubicBezTo>
                    <a:cubicBezTo>
                      <a:pt x="957" y="29"/>
                      <a:pt x="792" y="1"/>
                      <a:pt x="63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a:off x="1711400" y="379975"/>
                <a:ext cx="36300" cy="18500"/>
              </a:xfrm>
              <a:custGeom>
                <a:avLst/>
                <a:gdLst/>
                <a:ahLst/>
                <a:cxnLst/>
                <a:rect l="l" t="t" r="r" b="b"/>
                <a:pathLst>
                  <a:path w="1452" h="740" extrusionOk="0">
                    <a:moveTo>
                      <a:pt x="685" y="1"/>
                    </a:moveTo>
                    <a:cubicBezTo>
                      <a:pt x="257" y="1"/>
                      <a:pt x="1" y="400"/>
                      <a:pt x="429" y="628"/>
                    </a:cubicBezTo>
                    <a:cubicBezTo>
                      <a:pt x="526" y="689"/>
                      <a:pt x="738" y="740"/>
                      <a:pt x="938" y="740"/>
                    </a:cubicBezTo>
                    <a:cubicBezTo>
                      <a:pt x="1206" y="740"/>
                      <a:pt x="1452" y="649"/>
                      <a:pt x="1370" y="371"/>
                    </a:cubicBezTo>
                    <a:cubicBezTo>
                      <a:pt x="1370" y="371"/>
                      <a:pt x="1370" y="343"/>
                      <a:pt x="1370" y="343"/>
                    </a:cubicBezTo>
                    <a:cubicBezTo>
                      <a:pt x="1285" y="86"/>
                      <a:pt x="999" y="29"/>
                      <a:pt x="771" y="29"/>
                    </a:cubicBezTo>
                    <a:cubicBezTo>
                      <a:pt x="742" y="1"/>
                      <a:pt x="714" y="1"/>
                      <a:pt x="68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7"/>
              <p:cNvSpPr/>
              <p:nvPr/>
            </p:nvSpPr>
            <p:spPr>
              <a:xfrm>
                <a:off x="1682875" y="299200"/>
                <a:ext cx="21450" cy="12950"/>
              </a:xfrm>
              <a:custGeom>
                <a:avLst/>
                <a:gdLst/>
                <a:ahLst/>
                <a:cxnLst/>
                <a:rect l="l" t="t" r="r" b="b"/>
                <a:pathLst>
                  <a:path w="858" h="518" extrusionOk="0">
                    <a:moveTo>
                      <a:pt x="375" y="1"/>
                    </a:moveTo>
                    <a:cubicBezTo>
                      <a:pt x="342" y="1"/>
                      <a:pt x="312" y="3"/>
                      <a:pt x="286" y="7"/>
                    </a:cubicBezTo>
                    <a:cubicBezTo>
                      <a:pt x="29" y="36"/>
                      <a:pt x="0" y="264"/>
                      <a:pt x="229" y="378"/>
                    </a:cubicBezTo>
                    <a:cubicBezTo>
                      <a:pt x="229" y="407"/>
                      <a:pt x="257" y="407"/>
                      <a:pt x="257" y="435"/>
                    </a:cubicBezTo>
                    <a:cubicBezTo>
                      <a:pt x="312" y="476"/>
                      <a:pt x="459" y="518"/>
                      <a:pt x="591" y="518"/>
                    </a:cubicBezTo>
                    <a:cubicBezTo>
                      <a:pt x="733" y="518"/>
                      <a:pt x="857" y="469"/>
                      <a:pt x="828" y="321"/>
                    </a:cubicBezTo>
                    <a:lnTo>
                      <a:pt x="799" y="293"/>
                    </a:lnTo>
                    <a:cubicBezTo>
                      <a:pt x="823" y="75"/>
                      <a:pt x="560" y="1"/>
                      <a:pt x="37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a:off x="766975" y="1684125"/>
                <a:ext cx="65650" cy="38825"/>
              </a:xfrm>
              <a:custGeom>
                <a:avLst/>
                <a:gdLst/>
                <a:ahLst/>
                <a:cxnLst/>
                <a:rect l="l" t="t" r="r" b="b"/>
                <a:pathLst>
                  <a:path w="2626" h="1553" extrusionOk="0">
                    <a:moveTo>
                      <a:pt x="1112" y="0"/>
                    </a:moveTo>
                    <a:cubicBezTo>
                      <a:pt x="825" y="0"/>
                      <a:pt x="535" y="62"/>
                      <a:pt x="315" y="219"/>
                    </a:cubicBezTo>
                    <a:cubicBezTo>
                      <a:pt x="58" y="419"/>
                      <a:pt x="1" y="733"/>
                      <a:pt x="201" y="990"/>
                    </a:cubicBezTo>
                    <a:cubicBezTo>
                      <a:pt x="478" y="1372"/>
                      <a:pt x="978" y="1553"/>
                      <a:pt x="1467" y="1553"/>
                    </a:cubicBezTo>
                    <a:cubicBezTo>
                      <a:pt x="1783" y="1553"/>
                      <a:pt x="2095" y="1478"/>
                      <a:pt x="2341" y="1332"/>
                    </a:cubicBezTo>
                    <a:cubicBezTo>
                      <a:pt x="2626" y="1161"/>
                      <a:pt x="2626" y="819"/>
                      <a:pt x="2455" y="590"/>
                    </a:cubicBezTo>
                    <a:cubicBezTo>
                      <a:pt x="2312" y="334"/>
                      <a:pt x="2055" y="219"/>
                      <a:pt x="1798" y="105"/>
                    </a:cubicBezTo>
                    <a:lnTo>
                      <a:pt x="1770" y="105"/>
                    </a:lnTo>
                    <a:cubicBezTo>
                      <a:pt x="1578" y="41"/>
                      <a:pt x="1346" y="0"/>
                      <a:pt x="111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a:off x="872550" y="1709350"/>
                <a:ext cx="47475" cy="21850"/>
              </a:xfrm>
              <a:custGeom>
                <a:avLst/>
                <a:gdLst/>
                <a:ahLst/>
                <a:cxnLst/>
                <a:rect l="l" t="t" r="r" b="b"/>
                <a:pathLst>
                  <a:path w="1899" h="874" extrusionOk="0">
                    <a:moveTo>
                      <a:pt x="773" y="0"/>
                    </a:moveTo>
                    <a:cubicBezTo>
                      <a:pt x="560" y="0"/>
                      <a:pt x="361" y="69"/>
                      <a:pt x="257" y="238"/>
                    </a:cubicBezTo>
                    <a:cubicBezTo>
                      <a:pt x="1" y="580"/>
                      <a:pt x="600" y="808"/>
                      <a:pt x="828" y="865"/>
                    </a:cubicBezTo>
                    <a:lnTo>
                      <a:pt x="885" y="865"/>
                    </a:lnTo>
                    <a:cubicBezTo>
                      <a:pt x="917" y="871"/>
                      <a:pt x="952" y="873"/>
                      <a:pt x="989" y="873"/>
                    </a:cubicBezTo>
                    <a:cubicBezTo>
                      <a:pt x="1350" y="873"/>
                      <a:pt x="1898" y="628"/>
                      <a:pt x="1484" y="266"/>
                    </a:cubicBezTo>
                    <a:lnTo>
                      <a:pt x="1456" y="238"/>
                    </a:lnTo>
                    <a:cubicBezTo>
                      <a:pt x="1301" y="98"/>
                      <a:pt x="1027" y="0"/>
                      <a:pt x="77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a:off x="864800" y="1781325"/>
                <a:ext cx="22750" cy="12275"/>
              </a:xfrm>
              <a:custGeom>
                <a:avLst/>
                <a:gdLst/>
                <a:ahLst/>
                <a:cxnLst/>
                <a:rect l="l" t="t" r="r" b="b"/>
                <a:pathLst>
                  <a:path w="910" h="491" extrusionOk="0">
                    <a:moveTo>
                      <a:pt x="440" y="1"/>
                    </a:moveTo>
                    <a:cubicBezTo>
                      <a:pt x="216" y="1"/>
                      <a:pt x="1" y="130"/>
                      <a:pt x="197" y="326"/>
                    </a:cubicBezTo>
                    <a:cubicBezTo>
                      <a:pt x="302" y="432"/>
                      <a:pt x="440" y="490"/>
                      <a:pt x="597" y="490"/>
                    </a:cubicBezTo>
                    <a:cubicBezTo>
                      <a:pt x="651" y="490"/>
                      <a:pt x="708" y="483"/>
                      <a:pt x="767" y="469"/>
                    </a:cubicBezTo>
                    <a:cubicBezTo>
                      <a:pt x="824" y="469"/>
                      <a:pt x="853" y="412"/>
                      <a:pt x="881" y="354"/>
                    </a:cubicBezTo>
                    <a:cubicBezTo>
                      <a:pt x="881" y="354"/>
                      <a:pt x="881" y="354"/>
                      <a:pt x="881" y="326"/>
                    </a:cubicBezTo>
                    <a:cubicBezTo>
                      <a:pt x="910" y="240"/>
                      <a:pt x="824" y="212"/>
                      <a:pt x="767" y="155"/>
                    </a:cubicBezTo>
                    <a:cubicBezTo>
                      <a:pt x="714" y="48"/>
                      <a:pt x="575" y="1"/>
                      <a:pt x="44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7"/>
              <p:cNvSpPr/>
              <p:nvPr/>
            </p:nvSpPr>
            <p:spPr>
              <a:xfrm>
                <a:off x="920350" y="1649625"/>
                <a:ext cx="32125" cy="24650"/>
              </a:xfrm>
              <a:custGeom>
                <a:avLst/>
                <a:gdLst/>
                <a:ahLst/>
                <a:cxnLst/>
                <a:rect l="l" t="t" r="r" b="b"/>
                <a:pathLst>
                  <a:path w="1285" h="986" extrusionOk="0">
                    <a:moveTo>
                      <a:pt x="570" y="1"/>
                    </a:moveTo>
                    <a:cubicBezTo>
                      <a:pt x="469" y="1"/>
                      <a:pt x="365" y="20"/>
                      <a:pt x="257" y="59"/>
                    </a:cubicBezTo>
                    <a:cubicBezTo>
                      <a:pt x="114" y="116"/>
                      <a:pt x="0" y="230"/>
                      <a:pt x="57" y="373"/>
                    </a:cubicBezTo>
                    <a:cubicBezTo>
                      <a:pt x="86" y="487"/>
                      <a:pt x="114" y="601"/>
                      <a:pt x="172" y="686"/>
                    </a:cubicBezTo>
                    <a:cubicBezTo>
                      <a:pt x="229" y="743"/>
                      <a:pt x="286" y="772"/>
                      <a:pt x="286" y="858"/>
                    </a:cubicBezTo>
                    <a:cubicBezTo>
                      <a:pt x="319" y="941"/>
                      <a:pt x="430" y="985"/>
                      <a:pt x="533" y="985"/>
                    </a:cubicBezTo>
                    <a:cubicBezTo>
                      <a:pt x="607" y="985"/>
                      <a:pt x="678" y="962"/>
                      <a:pt x="714" y="915"/>
                    </a:cubicBezTo>
                    <a:cubicBezTo>
                      <a:pt x="799" y="829"/>
                      <a:pt x="942" y="829"/>
                      <a:pt x="1028" y="772"/>
                    </a:cubicBezTo>
                    <a:cubicBezTo>
                      <a:pt x="1085" y="715"/>
                      <a:pt x="1142" y="629"/>
                      <a:pt x="1199" y="572"/>
                    </a:cubicBezTo>
                    <a:cubicBezTo>
                      <a:pt x="1284" y="458"/>
                      <a:pt x="1199" y="258"/>
                      <a:pt x="1113" y="201"/>
                    </a:cubicBezTo>
                    <a:cubicBezTo>
                      <a:pt x="944" y="70"/>
                      <a:pt x="763" y="1"/>
                      <a:pt x="57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7"/>
              <p:cNvSpPr/>
              <p:nvPr/>
            </p:nvSpPr>
            <p:spPr>
              <a:xfrm>
                <a:off x="796950" y="1526150"/>
                <a:ext cx="41400" cy="23025"/>
              </a:xfrm>
              <a:custGeom>
                <a:avLst/>
                <a:gdLst/>
                <a:ahLst/>
                <a:cxnLst/>
                <a:rect l="l" t="t" r="r" b="b"/>
                <a:pathLst>
                  <a:path w="1656" h="921" extrusionOk="0">
                    <a:moveTo>
                      <a:pt x="532" y="0"/>
                    </a:moveTo>
                    <a:cubicBezTo>
                      <a:pt x="315" y="0"/>
                      <a:pt x="104" y="83"/>
                      <a:pt x="29" y="290"/>
                    </a:cubicBezTo>
                    <a:lnTo>
                      <a:pt x="0" y="376"/>
                    </a:lnTo>
                    <a:cubicBezTo>
                      <a:pt x="0" y="404"/>
                      <a:pt x="0" y="433"/>
                      <a:pt x="0" y="461"/>
                    </a:cubicBezTo>
                    <a:cubicBezTo>
                      <a:pt x="0" y="490"/>
                      <a:pt x="0" y="518"/>
                      <a:pt x="0" y="547"/>
                    </a:cubicBezTo>
                    <a:cubicBezTo>
                      <a:pt x="57" y="661"/>
                      <a:pt x="229" y="746"/>
                      <a:pt x="371" y="832"/>
                    </a:cubicBezTo>
                    <a:cubicBezTo>
                      <a:pt x="400" y="832"/>
                      <a:pt x="400" y="832"/>
                      <a:pt x="428" y="861"/>
                    </a:cubicBezTo>
                    <a:lnTo>
                      <a:pt x="457" y="861"/>
                    </a:lnTo>
                    <a:cubicBezTo>
                      <a:pt x="514" y="889"/>
                      <a:pt x="571" y="889"/>
                      <a:pt x="599" y="889"/>
                    </a:cubicBezTo>
                    <a:cubicBezTo>
                      <a:pt x="676" y="911"/>
                      <a:pt x="748" y="920"/>
                      <a:pt x="817" y="920"/>
                    </a:cubicBezTo>
                    <a:cubicBezTo>
                      <a:pt x="930" y="920"/>
                      <a:pt x="1036" y="896"/>
                      <a:pt x="1142" y="861"/>
                    </a:cubicBezTo>
                    <a:cubicBezTo>
                      <a:pt x="1655" y="661"/>
                      <a:pt x="1284" y="233"/>
                      <a:pt x="942" y="90"/>
                    </a:cubicBezTo>
                    <a:cubicBezTo>
                      <a:pt x="913" y="90"/>
                      <a:pt x="885" y="90"/>
                      <a:pt x="856" y="62"/>
                    </a:cubicBezTo>
                    <a:cubicBezTo>
                      <a:pt x="759" y="23"/>
                      <a:pt x="645" y="0"/>
                      <a:pt x="53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697075" y="1493350"/>
                <a:ext cx="33550" cy="17500"/>
              </a:xfrm>
              <a:custGeom>
                <a:avLst/>
                <a:gdLst/>
                <a:ahLst/>
                <a:cxnLst/>
                <a:rect l="l" t="t" r="r" b="b"/>
                <a:pathLst>
                  <a:path w="1342" h="700" extrusionOk="0">
                    <a:moveTo>
                      <a:pt x="581" y="0"/>
                    </a:moveTo>
                    <a:cubicBezTo>
                      <a:pt x="444" y="0"/>
                      <a:pt x="309" y="37"/>
                      <a:pt x="201" y="118"/>
                    </a:cubicBezTo>
                    <a:cubicBezTo>
                      <a:pt x="1" y="261"/>
                      <a:pt x="172" y="489"/>
                      <a:pt x="343" y="603"/>
                    </a:cubicBezTo>
                    <a:cubicBezTo>
                      <a:pt x="464" y="664"/>
                      <a:pt x="608" y="700"/>
                      <a:pt x="751" y="700"/>
                    </a:cubicBezTo>
                    <a:cubicBezTo>
                      <a:pt x="879" y="700"/>
                      <a:pt x="1006" y="671"/>
                      <a:pt x="1114" y="603"/>
                    </a:cubicBezTo>
                    <a:cubicBezTo>
                      <a:pt x="1342" y="432"/>
                      <a:pt x="1171" y="204"/>
                      <a:pt x="999" y="118"/>
                    </a:cubicBezTo>
                    <a:cubicBezTo>
                      <a:pt x="880" y="44"/>
                      <a:pt x="730" y="0"/>
                      <a:pt x="58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687100" y="1571625"/>
                <a:ext cx="29275" cy="18850"/>
              </a:xfrm>
              <a:custGeom>
                <a:avLst/>
                <a:gdLst/>
                <a:ahLst/>
                <a:cxnLst/>
                <a:rect l="l" t="t" r="r" b="b"/>
                <a:pathLst>
                  <a:path w="1171" h="754" extrusionOk="0">
                    <a:moveTo>
                      <a:pt x="502" y="0"/>
                    </a:moveTo>
                    <a:cubicBezTo>
                      <a:pt x="440" y="0"/>
                      <a:pt x="377" y="27"/>
                      <a:pt x="314" y="69"/>
                    </a:cubicBezTo>
                    <a:cubicBezTo>
                      <a:pt x="229" y="126"/>
                      <a:pt x="257" y="240"/>
                      <a:pt x="200" y="297"/>
                    </a:cubicBezTo>
                    <a:cubicBezTo>
                      <a:pt x="0" y="525"/>
                      <a:pt x="457" y="725"/>
                      <a:pt x="600" y="753"/>
                    </a:cubicBezTo>
                    <a:cubicBezTo>
                      <a:pt x="799" y="753"/>
                      <a:pt x="1170" y="725"/>
                      <a:pt x="1142" y="440"/>
                    </a:cubicBezTo>
                    <a:cubicBezTo>
                      <a:pt x="1085" y="183"/>
                      <a:pt x="828" y="40"/>
                      <a:pt x="571" y="12"/>
                    </a:cubicBezTo>
                    <a:cubicBezTo>
                      <a:pt x="548" y="4"/>
                      <a:pt x="525" y="0"/>
                      <a:pt x="5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611475" y="1628825"/>
                <a:ext cx="30925" cy="23225"/>
              </a:xfrm>
              <a:custGeom>
                <a:avLst/>
                <a:gdLst/>
                <a:ahLst/>
                <a:cxnLst/>
                <a:rect l="l" t="t" r="r" b="b"/>
                <a:pathLst>
                  <a:path w="1237" h="929" extrusionOk="0">
                    <a:moveTo>
                      <a:pt x="531" y="0"/>
                    </a:moveTo>
                    <a:cubicBezTo>
                      <a:pt x="424" y="0"/>
                      <a:pt x="319" y="30"/>
                      <a:pt x="258" y="92"/>
                    </a:cubicBezTo>
                    <a:cubicBezTo>
                      <a:pt x="144" y="234"/>
                      <a:pt x="1" y="263"/>
                      <a:pt x="1" y="463"/>
                    </a:cubicBezTo>
                    <a:cubicBezTo>
                      <a:pt x="16" y="771"/>
                      <a:pt x="397" y="929"/>
                      <a:pt x="722" y="929"/>
                    </a:cubicBezTo>
                    <a:cubicBezTo>
                      <a:pt x="999" y="929"/>
                      <a:pt x="1236" y="813"/>
                      <a:pt x="1171" y="577"/>
                    </a:cubicBezTo>
                    <a:cubicBezTo>
                      <a:pt x="1114" y="377"/>
                      <a:pt x="971" y="320"/>
                      <a:pt x="885" y="149"/>
                    </a:cubicBezTo>
                    <a:cubicBezTo>
                      <a:pt x="821" y="52"/>
                      <a:pt x="673" y="0"/>
                      <a:pt x="53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639300" y="1723975"/>
                <a:ext cx="17850" cy="11975"/>
              </a:xfrm>
              <a:custGeom>
                <a:avLst/>
                <a:gdLst/>
                <a:ahLst/>
                <a:cxnLst/>
                <a:rect l="l" t="t" r="r" b="b"/>
                <a:pathLst>
                  <a:path w="714" h="479" extrusionOk="0">
                    <a:moveTo>
                      <a:pt x="239" y="0"/>
                    </a:moveTo>
                    <a:cubicBezTo>
                      <a:pt x="148" y="0"/>
                      <a:pt x="58" y="25"/>
                      <a:pt x="58" y="109"/>
                    </a:cubicBezTo>
                    <a:cubicBezTo>
                      <a:pt x="58" y="109"/>
                      <a:pt x="58" y="138"/>
                      <a:pt x="58" y="138"/>
                    </a:cubicBezTo>
                    <a:cubicBezTo>
                      <a:pt x="1" y="252"/>
                      <a:pt x="58" y="337"/>
                      <a:pt x="172" y="394"/>
                    </a:cubicBezTo>
                    <a:cubicBezTo>
                      <a:pt x="238" y="427"/>
                      <a:pt x="388" y="479"/>
                      <a:pt x="515" y="479"/>
                    </a:cubicBezTo>
                    <a:cubicBezTo>
                      <a:pt x="609" y="479"/>
                      <a:pt x="690" y="451"/>
                      <a:pt x="714" y="366"/>
                    </a:cubicBezTo>
                    <a:lnTo>
                      <a:pt x="714" y="337"/>
                    </a:lnTo>
                    <a:cubicBezTo>
                      <a:pt x="714" y="337"/>
                      <a:pt x="714" y="337"/>
                      <a:pt x="714" y="309"/>
                    </a:cubicBezTo>
                    <a:cubicBezTo>
                      <a:pt x="714" y="309"/>
                      <a:pt x="714" y="309"/>
                      <a:pt x="714" y="280"/>
                    </a:cubicBezTo>
                    <a:cubicBezTo>
                      <a:pt x="685" y="166"/>
                      <a:pt x="486" y="81"/>
                      <a:pt x="400" y="24"/>
                    </a:cubicBezTo>
                    <a:cubicBezTo>
                      <a:pt x="365" y="12"/>
                      <a:pt x="302" y="0"/>
                      <a:pt x="23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814225" y="1601900"/>
                <a:ext cx="75275" cy="29550"/>
              </a:xfrm>
              <a:custGeom>
                <a:avLst/>
                <a:gdLst/>
                <a:ahLst/>
                <a:cxnLst/>
                <a:rect l="l" t="t" r="r" b="b"/>
                <a:pathLst>
                  <a:path w="3011" h="1182" extrusionOk="0">
                    <a:moveTo>
                      <a:pt x="1221" y="0"/>
                    </a:moveTo>
                    <a:cubicBezTo>
                      <a:pt x="1009" y="0"/>
                      <a:pt x="814" y="43"/>
                      <a:pt x="679" y="142"/>
                    </a:cubicBezTo>
                    <a:cubicBezTo>
                      <a:pt x="0" y="617"/>
                      <a:pt x="1062" y="1182"/>
                      <a:pt x="1843" y="1182"/>
                    </a:cubicBezTo>
                    <a:cubicBezTo>
                      <a:pt x="2047" y="1182"/>
                      <a:pt x="2232" y="1143"/>
                      <a:pt x="2362" y="1055"/>
                    </a:cubicBezTo>
                    <a:cubicBezTo>
                      <a:pt x="3011" y="563"/>
                      <a:pt x="1994" y="0"/>
                      <a:pt x="122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a:off x="744150" y="1783750"/>
                <a:ext cx="30000" cy="17850"/>
              </a:xfrm>
              <a:custGeom>
                <a:avLst/>
                <a:gdLst/>
                <a:ahLst/>
                <a:cxnLst/>
                <a:rect l="l" t="t" r="r" b="b"/>
                <a:pathLst>
                  <a:path w="1200" h="714" extrusionOk="0">
                    <a:moveTo>
                      <a:pt x="315" y="1"/>
                    </a:moveTo>
                    <a:cubicBezTo>
                      <a:pt x="229" y="1"/>
                      <a:pt x="115" y="1"/>
                      <a:pt x="1" y="58"/>
                    </a:cubicBezTo>
                    <a:cubicBezTo>
                      <a:pt x="258" y="115"/>
                      <a:pt x="543" y="200"/>
                      <a:pt x="800" y="257"/>
                    </a:cubicBezTo>
                    <a:cubicBezTo>
                      <a:pt x="828" y="372"/>
                      <a:pt x="885" y="514"/>
                      <a:pt x="1000" y="714"/>
                    </a:cubicBezTo>
                    <a:cubicBezTo>
                      <a:pt x="1199" y="543"/>
                      <a:pt x="1114" y="343"/>
                      <a:pt x="942" y="200"/>
                    </a:cubicBezTo>
                    <a:cubicBezTo>
                      <a:pt x="942" y="200"/>
                      <a:pt x="942" y="172"/>
                      <a:pt x="942" y="172"/>
                    </a:cubicBezTo>
                    <a:cubicBezTo>
                      <a:pt x="885" y="143"/>
                      <a:pt x="885" y="143"/>
                      <a:pt x="857" y="115"/>
                    </a:cubicBezTo>
                    <a:lnTo>
                      <a:pt x="828" y="115"/>
                    </a:lnTo>
                    <a:cubicBezTo>
                      <a:pt x="686" y="29"/>
                      <a:pt x="514" y="1"/>
                      <a:pt x="31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a:off x="531600" y="1662300"/>
                <a:ext cx="38550" cy="23050"/>
              </a:xfrm>
              <a:custGeom>
                <a:avLst/>
                <a:gdLst/>
                <a:ahLst/>
                <a:cxnLst/>
                <a:rect l="l" t="t" r="r" b="b"/>
                <a:pathLst>
                  <a:path w="1542" h="922" extrusionOk="0">
                    <a:moveTo>
                      <a:pt x="662" y="0"/>
                    </a:moveTo>
                    <a:cubicBezTo>
                      <a:pt x="471" y="0"/>
                      <a:pt x="293" y="43"/>
                      <a:pt x="200" y="122"/>
                    </a:cubicBezTo>
                    <a:cubicBezTo>
                      <a:pt x="86" y="236"/>
                      <a:pt x="0" y="294"/>
                      <a:pt x="29" y="493"/>
                    </a:cubicBezTo>
                    <a:cubicBezTo>
                      <a:pt x="57" y="807"/>
                      <a:pt x="599" y="921"/>
                      <a:pt x="828" y="921"/>
                    </a:cubicBezTo>
                    <a:lnTo>
                      <a:pt x="856" y="921"/>
                    </a:lnTo>
                    <a:cubicBezTo>
                      <a:pt x="1085" y="921"/>
                      <a:pt x="1541" y="807"/>
                      <a:pt x="1455" y="493"/>
                    </a:cubicBezTo>
                    <a:cubicBezTo>
                      <a:pt x="1427" y="465"/>
                      <a:pt x="1427" y="436"/>
                      <a:pt x="1427" y="408"/>
                    </a:cubicBezTo>
                    <a:cubicBezTo>
                      <a:pt x="1427" y="322"/>
                      <a:pt x="1370" y="236"/>
                      <a:pt x="1256" y="179"/>
                    </a:cubicBezTo>
                    <a:cubicBezTo>
                      <a:pt x="1118" y="57"/>
                      <a:pt x="882" y="0"/>
                      <a:pt x="66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7"/>
              <p:cNvSpPr/>
              <p:nvPr/>
            </p:nvSpPr>
            <p:spPr>
              <a:xfrm>
                <a:off x="491650" y="1555150"/>
                <a:ext cx="35700" cy="24650"/>
              </a:xfrm>
              <a:custGeom>
                <a:avLst/>
                <a:gdLst/>
                <a:ahLst/>
                <a:cxnLst/>
                <a:rect l="l" t="t" r="r" b="b"/>
                <a:pathLst>
                  <a:path w="1428" h="986" extrusionOk="0">
                    <a:moveTo>
                      <a:pt x="646" y="0"/>
                    </a:moveTo>
                    <a:cubicBezTo>
                      <a:pt x="591" y="0"/>
                      <a:pt x="537" y="5"/>
                      <a:pt x="486" y="14"/>
                    </a:cubicBezTo>
                    <a:cubicBezTo>
                      <a:pt x="286" y="71"/>
                      <a:pt x="1" y="243"/>
                      <a:pt x="200" y="471"/>
                    </a:cubicBezTo>
                    <a:cubicBezTo>
                      <a:pt x="286" y="585"/>
                      <a:pt x="343" y="642"/>
                      <a:pt x="457" y="699"/>
                    </a:cubicBezTo>
                    <a:cubicBezTo>
                      <a:pt x="486" y="756"/>
                      <a:pt x="543" y="813"/>
                      <a:pt x="600" y="870"/>
                    </a:cubicBezTo>
                    <a:cubicBezTo>
                      <a:pt x="664" y="951"/>
                      <a:pt x="774" y="986"/>
                      <a:pt x="883" y="986"/>
                    </a:cubicBezTo>
                    <a:cubicBezTo>
                      <a:pt x="967" y="986"/>
                      <a:pt x="1051" y="965"/>
                      <a:pt x="1113" y="927"/>
                    </a:cubicBezTo>
                    <a:cubicBezTo>
                      <a:pt x="1199" y="870"/>
                      <a:pt x="1256" y="785"/>
                      <a:pt x="1284" y="699"/>
                    </a:cubicBezTo>
                    <a:cubicBezTo>
                      <a:pt x="1342" y="671"/>
                      <a:pt x="1427" y="528"/>
                      <a:pt x="1370" y="442"/>
                    </a:cubicBezTo>
                    <a:cubicBezTo>
                      <a:pt x="1370" y="442"/>
                      <a:pt x="1370" y="414"/>
                      <a:pt x="1342" y="385"/>
                    </a:cubicBezTo>
                    <a:cubicBezTo>
                      <a:pt x="1222" y="123"/>
                      <a:pt x="924" y="0"/>
                      <a:pt x="64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7"/>
              <p:cNvSpPr/>
              <p:nvPr/>
            </p:nvSpPr>
            <p:spPr>
              <a:xfrm>
                <a:off x="437450" y="1729275"/>
                <a:ext cx="40225" cy="23950"/>
              </a:xfrm>
              <a:custGeom>
                <a:avLst/>
                <a:gdLst/>
                <a:ahLst/>
                <a:cxnLst/>
                <a:rect l="l" t="t" r="r" b="b"/>
                <a:pathLst>
                  <a:path w="1609" h="958" extrusionOk="0">
                    <a:moveTo>
                      <a:pt x="710" y="0"/>
                    </a:moveTo>
                    <a:cubicBezTo>
                      <a:pt x="605" y="0"/>
                      <a:pt x="502" y="14"/>
                      <a:pt x="400" y="40"/>
                    </a:cubicBezTo>
                    <a:lnTo>
                      <a:pt x="314" y="68"/>
                    </a:lnTo>
                    <a:cubicBezTo>
                      <a:pt x="143" y="125"/>
                      <a:pt x="0" y="297"/>
                      <a:pt x="57" y="496"/>
                    </a:cubicBezTo>
                    <a:cubicBezTo>
                      <a:pt x="114" y="696"/>
                      <a:pt x="342" y="839"/>
                      <a:pt x="542" y="896"/>
                    </a:cubicBezTo>
                    <a:cubicBezTo>
                      <a:pt x="652" y="932"/>
                      <a:pt x="803" y="957"/>
                      <a:pt x="955" y="957"/>
                    </a:cubicBezTo>
                    <a:cubicBezTo>
                      <a:pt x="1278" y="957"/>
                      <a:pt x="1608" y="845"/>
                      <a:pt x="1569" y="496"/>
                    </a:cubicBezTo>
                    <a:cubicBezTo>
                      <a:pt x="1569" y="468"/>
                      <a:pt x="1569" y="468"/>
                      <a:pt x="1569" y="439"/>
                    </a:cubicBezTo>
                    <a:cubicBezTo>
                      <a:pt x="1541" y="240"/>
                      <a:pt x="1255" y="97"/>
                      <a:pt x="1113" y="68"/>
                    </a:cubicBezTo>
                    <a:cubicBezTo>
                      <a:pt x="971" y="21"/>
                      <a:pt x="839" y="0"/>
                      <a:pt x="71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a:off x="1677175" y="1318675"/>
                <a:ext cx="27825" cy="16175"/>
              </a:xfrm>
              <a:custGeom>
                <a:avLst/>
                <a:gdLst/>
                <a:ahLst/>
                <a:cxnLst/>
                <a:rect l="l" t="t" r="r" b="b"/>
                <a:pathLst>
                  <a:path w="1113" h="647" extrusionOk="0">
                    <a:moveTo>
                      <a:pt x="399" y="1"/>
                    </a:moveTo>
                    <a:cubicBezTo>
                      <a:pt x="0" y="86"/>
                      <a:pt x="114" y="457"/>
                      <a:pt x="457" y="571"/>
                    </a:cubicBezTo>
                    <a:cubicBezTo>
                      <a:pt x="485" y="571"/>
                      <a:pt x="542" y="600"/>
                      <a:pt x="571" y="600"/>
                    </a:cubicBezTo>
                    <a:cubicBezTo>
                      <a:pt x="637" y="626"/>
                      <a:pt x="727" y="647"/>
                      <a:pt x="811" y="647"/>
                    </a:cubicBezTo>
                    <a:cubicBezTo>
                      <a:pt x="908" y="647"/>
                      <a:pt x="997" y="619"/>
                      <a:pt x="1027" y="543"/>
                    </a:cubicBezTo>
                    <a:cubicBezTo>
                      <a:pt x="1056" y="514"/>
                      <a:pt x="1056" y="486"/>
                      <a:pt x="1084" y="457"/>
                    </a:cubicBezTo>
                    <a:cubicBezTo>
                      <a:pt x="1113" y="400"/>
                      <a:pt x="1113" y="372"/>
                      <a:pt x="1113" y="343"/>
                    </a:cubicBezTo>
                    <a:cubicBezTo>
                      <a:pt x="1113" y="315"/>
                      <a:pt x="1113" y="315"/>
                      <a:pt x="1113" y="286"/>
                    </a:cubicBezTo>
                    <a:cubicBezTo>
                      <a:pt x="1113" y="286"/>
                      <a:pt x="1113" y="258"/>
                      <a:pt x="1084" y="258"/>
                    </a:cubicBezTo>
                    <a:cubicBezTo>
                      <a:pt x="1084" y="229"/>
                      <a:pt x="1056" y="200"/>
                      <a:pt x="1056" y="172"/>
                    </a:cubicBezTo>
                    <a:lnTo>
                      <a:pt x="1027" y="172"/>
                    </a:lnTo>
                    <a:cubicBezTo>
                      <a:pt x="970" y="115"/>
                      <a:pt x="856" y="58"/>
                      <a:pt x="742" y="29"/>
                    </a:cubicBezTo>
                    <a:cubicBezTo>
                      <a:pt x="656" y="1"/>
                      <a:pt x="599" y="1"/>
                      <a:pt x="54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a:off x="1605025" y="1235350"/>
                <a:ext cx="35250" cy="20550"/>
              </a:xfrm>
              <a:custGeom>
                <a:avLst/>
                <a:gdLst/>
                <a:ahLst/>
                <a:cxnLst/>
                <a:rect l="l" t="t" r="r" b="b"/>
                <a:pathLst>
                  <a:path w="1410" h="822" extrusionOk="0">
                    <a:moveTo>
                      <a:pt x="419" y="0"/>
                    </a:moveTo>
                    <a:cubicBezTo>
                      <a:pt x="201" y="0"/>
                      <a:pt x="1" y="70"/>
                      <a:pt x="33" y="309"/>
                    </a:cubicBezTo>
                    <a:cubicBezTo>
                      <a:pt x="61" y="338"/>
                      <a:pt x="61" y="366"/>
                      <a:pt x="61" y="366"/>
                    </a:cubicBezTo>
                    <a:cubicBezTo>
                      <a:pt x="90" y="509"/>
                      <a:pt x="290" y="623"/>
                      <a:pt x="404" y="680"/>
                    </a:cubicBezTo>
                    <a:cubicBezTo>
                      <a:pt x="518" y="709"/>
                      <a:pt x="632" y="709"/>
                      <a:pt x="718" y="766"/>
                    </a:cubicBezTo>
                    <a:cubicBezTo>
                      <a:pt x="768" y="791"/>
                      <a:pt x="916" y="821"/>
                      <a:pt x="1057" y="821"/>
                    </a:cubicBezTo>
                    <a:cubicBezTo>
                      <a:pt x="1239" y="821"/>
                      <a:pt x="1409" y="771"/>
                      <a:pt x="1345" y="595"/>
                    </a:cubicBezTo>
                    <a:cubicBezTo>
                      <a:pt x="1260" y="395"/>
                      <a:pt x="1060" y="195"/>
                      <a:pt x="860" y="81"/>
                    </a:cubicBezTo>
                    <a:cubicBezTo>
                      <a:pt x="772" y="43"/>
                      <a:pt x="590" y="0"/>
                      <a:pt x="41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1538775" y="1304550"/>
                <a:ext cx="28075" cy="15950"/>
              </a:xfrm>
              <a:custGeom>
                <a:avLst/>
                <a:gdLst/>
                <a:ahLst/>
                <a:cxnLst/>
                <a:rect l="l" t="t" r="r" b="b"/>
                <a:pathLst>
                  <a:path w="1123" h="638" extrusionOk="0">
                    <a:moveTo>
                      <a:pt x="544" y="1"/>
                    </a:moveTo>
                    <a:cubicBezTo>
                      <a:pt x="473" y="1"/>
                      <a:pt x="403" y="16"/>
                      <a:pt x="343" y="52"/>
                    </a:cubicBezTo>
                    <a:cubicBezTo>
                      <a:pt x="258" y="81"/>
                      <a:pt x="172" y="109"/>
                      <a:pt x="115" y="195"/>
                    </a:cubicBezTo>
                    <a:cubicBezTo>
                      <a:pt x="1" y="338"/>
                      <a:pt x="143" y="509"/>
                      <a:pt x="286" y="566"/>
                    </a:cubicBezTo>
                    <a:cubicBezTo>
                      <a:pt x="346" y="602"/>
                      <a:pt x="512" y="638"/>
                      <a:pt x="675" y="638"/>
                    </a:cubicBezTo>
                    <a:cubicBezTo>
                      <a:pt x="901" y="638"/>
                      <a:pt x="1123" y="569"/>
                      <a:pt x="1056" y="338"/>
                    </a:cubicBezTo>
                    <a:cubicBezTo>
                      <a:pt x="999" y="223"/>
                      <a:pt x="914" y="166"/>
                      <a:pt x="828" y="81"/>
                    </a:cubicBezTo>
                    <a:cubicBezTo>
                      <a:pt x="745" y="31"/>
                      <a:pt x="643" y="1"/>
                      <a:pt x="54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1454850" y="1211250"/>
                <a:ext cx="31875" cy="17975"/>
              </a:xfrm>
              <a:custGeom>
                <a:avLst/>
                <a:gdLst/>
                <a:ahLst/>
                <a:cxnLst/>
                <a:rect l="l" t="t" r="r" b="b"/>
                <a:pathLst>
                  <a:path w="1275" h="719" extrusionOk="0">
                    <a:moveTo>
                      <a:pt x="466" y="1"/>
                    </a:moveTo>
                    <a:cubicBezTo>
                      <a:pt x="234" y="1"/>
                      <a:pt x="0" y="87"/>
                      <a:pt x="20" y="360"/>
                    </a:cubicBezTo>
                    <a:cubicBezTo>
                      <a:pt x="20" y="360"/>
                      <a:pt x="20" y="389"/>
                      <a:pt x="48" y="417"/>
                    </a:cubicBezTo>
                    <a:cubicBezTo>
                      <a:pt x="111" y="607"/>
                      <a:pt x="376" y="718"/>
                      <a:pt x="613" y="718"/>
                    </a:cubicBezTo>
                    <a:cubicBezTo>
                      <a:pt x="698" y="718"/>
                      <a:pt x="779" y="704"/>
                      <a:pt x="847" y="674"/>
                    </a:cubicBezTo>
                    <a:lnTo>
                      <a:pt x="790" y="674"/>
                    </a:lnTo>
                    <a:cubicBezTo>
                      <a:pt x="1275" y="589"/>
                      <a:pt x="1132" y="189"/>
                      <a:pt x="761" y="46"/>
                    </a:cubicBezTo>
                    <a:cubicBezTo>
                      <a:pt x="680" y="19"/>
                      <a:pt x="573" y="1"/>
                      <a:pt x="46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1041600" y="1084000"/>
                <a:ext cx="45675" cy="27025"/>
              </a:xfrm>
              <a:custGeom>
                <a:avLst/>
                <a:gdLst/>
                <a:ahLst/>
                <a:cxnLst/>
                <a:rect l="l" t="t" r="r" b="b"/>
                <a:pathLst>
                  <a:path w="1827" h="1081" extrusionOk="0">
                    <a:moveTo>
                      <a:pt x="914" y="1"/>
                    </a:moveTo>
                    <a:cubicBezTo>
                      <a:pt x="629" y="29"/>
                      <a:pt x="372" y="86"/>
                      <a:pt x="172" y="315"/>
                    </a:cubicBezTo>
                    <a:cubicBezTo>
                      <a:pt x="1" y="543"/>
                      <a:pt x="286" y="828"/>
                      <a:pt x="457" y="914"/>
                    </a:cubicBezTo>
                    <a:cubicBezTo>
                      <a:pt x="631" y="1018"/>
                      <a:pt x="848" y="1080"/>
                      <a:pt x="1062" y="1080"/>
                    </a:cubicBezTo>
                    <a:cubicBezTo>
                      <a:pt x="1198" y="1080"/>
                      <a:pt x="1334" y="1055"/>
                      <a:pt x="1456" y="999"/>
                    </a:cubicBezTo>
                    <a:cubicBezTo>
                      <a:pt x="1542" y="971"/>
                      <a:pt x="1599" y="942"/>
                      <a:pt x="1656" y="885"/>
                    </a:cubicBezTo>
                    <a:cubicBezTo>
                      <a:pt x="1741" y="828"/>
                      <a:pt x="1798" y="743"/>
                      <a:pt x="1827" y="657"/>
                    </a:cubicBezTo>
                    <a:cubicBezTo>
                      <a:pt x="1827" y="657"/>
                      <a:pt x="1827" y="628"/>
                      <a:pt x="1827" y="628"/>
                    </a:cubicBezTo>
                    <a:cubicBezTo>
                      <a:pt x="1798" y="200"/>
                      <a:pt x="1285" y="1"/>
                      <a:pt x="9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1140525" y="1042475"/>
                <a:ext cx="18975" cy="9000"/>
              </a:xfrm>
              <a:custGeom>
                <a:avLst/>
                <a:gdLst/>
                <a:ahLst/>
                <a:cxnLst/>
                <a:rect l="l" t="t" r="r" b="b"/>
                <a:pathLst>
                  <a:path w="759" h="360" extrusionOk="0">
                    <a:moveTo>
                      <a:pt x="257" y="0"/>
                    </a:moveTo>
                    <a:cubicBezTo>
                      <a:pt x="225" y="0"/>
                      <a:pt x="199" y="2"/>
                      <a:pt x="181" y="7"/>
                    </a:cubicBezTo>
                    <a:lnTo>
                      <a:pt x="152" y="7"/>
                    </a:lnTo>
                    <a:cubicBezTo>
                      <a:pt x="67" y="35"/>
                      <a:pt x="38" y="92"/>
                      <a:pt x="38" y="178"/>
                    </a:cubicBezTo>
                    <a:cubicBezTo>
                      <a:pt x="67" y="178"/>
                      <a:pt x="67" y="207"/>
                      <a:pt x="67" y="207"/>
                    </a:cubicBezTo>
                    <a:cubicBezTo>
                      <a:pt x="1" y="317"/>
                      <a:pt x="157" y="359"/>
                      <a:pt x="271" y="359"/>
                    </a:cubicBezTo>
                    <a:cubicBezTo>
                      <a:pt x="304" y="359"/>
                      <a:pt x="333" y="356"/>
                      <a:pt x="352" y="349"/>
                    </a:cubicBezTo>
                    <a:cubicBezTo>
                      <a:pt x="390" y="340"/>
                      <a:pt x="425" y="340"/>
                      <a:pt x="458" y="340"/>
                    </a:cubicBezTo>
                    <a:lnTo>
                      <a:pt x="458" y="340"/>
                    </a:lnTo>
                    <a:cubicBezTo>
                      <a:pt x="523" y="340"/>
                      <a:pt x="580" y="340"/>
                      <a:pt x="638" y="264"/>
                    </a:cubicBezTo>
                    <a:cubicBezTo>
                      <a:pt x="758" y="71"/>
                      <a:pt x="430" y="0"/>
                      <a:pt x="2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1083700" y="973225"/>
                <a:ext cx="31400" cy="19125"/>
              </a:xfrm>
              <a:custGeom>
                <a:avLst/>
                <a:gdLst/>
                <a:ahLst/>
                <a:cxnLst/>
                <a:rect l="l" t="t" r="r" b="b"/>
                <a:pathLst>
                  <a:path w="1256" h="765" extrusionOk="0">
                    <a:moveTo>
                      <a:pt x="464" y="1"/>
                    </a:moveTo>
                    <a:cubicBezTo>
                      <a:pt x="265" y="1"/>
                      <a:pt x="47" y="54"/>
                      <a:pt x="29" y="237"/>
                    </a:cubicBezTo>
                    <a:cubicBezTo>
                      <a:pt x="29" y="266"/>
                      <a:pt x="29" y="266"/>
                      <a:pt x="29" y="266"/>
                    </a:cubicBezTo>
                    <a:cubicBezTo>
                      <a:pt x="0" y="494"/>
                      <a:pt x="257" y="580"/>
                      <a:pt x="428" y="637"/>
                    </a:cubicBezTo>
                    <a:cubicBezTo>
                      <a:pt x="445" y="720"/>
                      <a:pt x="539" y="764"/>
                      <a:pt x="632" y="764"/>
                    </a:cubicBezTo>
                    <a:cubicBezTo>
                      <a:pt x="698" y="764"/>
                      <a:pt x="763" y="742"/>
                      <a:pt x="799" y="694"/>
                    </a:cubicBezTo>
                    <a:cubicBezTo>
                      <a:pt x="828" y="665"/>
                      <a:pt x="885" y="637"/>
                      <a:pt x="913" y="608"/>
                    </a:cubicBezTo>
                    <a:cubicBezTo>
                      <a:pt x="1256" y="437"/>
                      <a:pt x="1056" y="123"/>
                      <a:pt x="742" y="38"/>
                    </a:cubicBezTo>
                    <a:cubicBezTo>
                      <a:pt x="681" y="17"/>
                      <a:pt x="575" y="1"/>
                      <a:pt x="46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049450" y="1031750"/>
                <a:ext cx="24275" cy="15475"/>
              </a:xfrm>
              <a:custGeom>
                <a:avLst/>
                <a:gdLst/>
                <a:ahLst/>
                <a:cxnLst/>
                <a:rect l="l" t="t" r="r" b="b"/>
                <a:pathLst>
                  <a:path w="971" h="619" extrusionOk="0">
                    <a:moveTo>
                      <a:pt x="243" y="1"/>
                    </a:moveTo>
                    <a:cubicBezTo>
                      <a:pt x="115" y="1"/>
                      <a:pt x="1" y="36"/>
                      <a:pt x="1" y="151"/>
                    </a:cubicBezTo>
                    <a:lnTo>
                      <a:pt x="1" y="208"/>
                    </a:lnTo>
                    <a:cubicBezTo>
                      <a:pt x="1" y="236"/>
                      <a:pt x="1" y="236"/>
                      <a:pt x="1" y="265"/>
                    </a:cubicBezTo>
                    <a:cubicBezTo>
                      <a:pt x="1" y="350"/>
                      <a:pt x="58" y="407"/>
                      <a:pt x="115" y="464"/>
                    </a:cubicBezTo>
                    <a:cubicBezTo>
                      <a:pt x="231" y="561"/>
                      <a:pt x="400" y="619"/>
                      <a:pt x="559" y="619"/>
                    </a:cubicBezTo>
                    <a:cubicBezTo>
                      <a:pt x="634" y="619"/>
                      <a:pt x="707" y="606"/>
                      <a:pt x="771" y="578"/>
                    </a:cubicBezTo>
                    <a:cubicBezTo>
                      <a:pt x="942" y="493"/>
                      <a:pt x="971" y="322"/>
                      <a:pt x="828" y="179"/>
                    </a:cubicBezTo>
                    <a:cubicBezTo>
                      <a:pt x="743" y="122"/>
                      <a:pt x="657" y="93"/>
                      <a:pt x="571" y="65"/>
                    </a:cubicBezTo>
                    <a:cubicBezTo>
                      <a:pt x="514" y="36"/>
                      <a:pt x="372" y="1"/>
                      <a:pt x="24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7"/>
              <p:cNvSpPr/>
              <p:nvPr/>
            </p:nvSpPr>
            <p:spPr>
              <a:xfrm>
                <a:off x="1837100" y="898500"/>
                <a:ext cx="59625" cy="23650"/>
              </a:xfrm>
              <a:custGeom>
                <a:avLst/>
                <a:gdLst/>
                <a:ahLst/>
                <a:cxnLst/>
                <a:rect l="l" t="t" r="r" b="b"/>
                <a:pathLst>
                  <a:path w="2385" h="946" extrusionOk="0">
                    <a:moveTo>
                      <a:pt x="966" y="1"/>
                    </a:moveTo>
                    <a:cubicBezTo>
                      <a:pt x="796" y="1"/>
                      <a:pt x="642" y="36"/>
                      <a:pt x="536" y="116"/>
                    </a:cubicBezTo>
                    <a:cubicBezTo>
                      <a:pt x="1" y="496"/>
                      <a:pt x="810" y="945"/>
                      <a:pt x="1419" y="945"/>
                    </a:cubicBezTo>
                    <a:cubicBezTo>
                      <a:pt x="1589" y="945"/>
                      <a:pt x="1743" y="911"/>
                      <a:pt x="1849" y="830"/>
                    </a:cubicBezTo>
                    <a:cubicBezTo>
                      <a:pt x="2385" y="450"/>
                      <a:pt x="1576" y="1"/>
                      <a:pt x="96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7"/>
              <p:cNvSpPr/>
              <p:nvPr/>
            </p:nvSpPr>
            <p:spPr>
              <a:xfrm>
                <a:off x="1764175" y="871350"/>
                <a:ext cx="49250" cy="25600"/>
              </a:xfrm>
              <a:custGeom>
                <a:avLst/>
                <a:gdLst/>
                <a:ahLst/>
                <a:cxnLst/>
                <a:rect l="l" t="t" r="r" b="b"/>
                <a:pathLst>
                  <a:path w="1970" h="1024" extrusionOk="0">
                    <a:moveTo>
                      <a:pt x="869" y="0"/>
                    </a:moveTo>
                    <a:cubicBezTo>
                      <a:pt x="627" y="0"/>
                      <a:pt x="390" y="71"/>
                      <a:pt x="258" y="261"/>
                    </a:cubicBezTo>
                    <a:cubicBezTo>
                      <a:pt x="1" y="660"/>
                      <a:pt x="657" y="946"/>
                      <a:pt x="943" y="1003"/>
                    </a:cubicBezTo>
                    <a:lnTo>
                      <a:pt x="971" y="1003"/>
                    </a:lnTo>
                    <a:cubicBezTo>
                      <a:pt x="1032" y="1016"/>
                      <a:pt x="1100" y="1023"/>
                      <a:pt x="1172" y="1023"/>
                    </a:cubicBezTo>
                    <a:cubicBezTo>
                      <a:pt x="1404" y="1023"/>
                      <a:pt x="1668" y="949"/>
                      <a:pt x="1798" y="774"/>
                    </a:cubicBezTo>
                    <a:cubicBezTo>
                      <a:pt x="1970" y="518"/>
                      <a:pt x="1713" y="289"/>
                      <a:pt x="1513" y="175"/>
                    </a:cubicBezTo>
                    <a:cubicBezTo>
                      <a:pt x="1513" y="175"/>
                      <a:pt x="1513" y="175"/>
                      <a:pt x="1485" y="147"/>
                    </a:cubicBezTo>
                    <a:cubicBezTo>
                      <a:pt x="1332" y="63"/>
                      <a:pt x="1098" y="0"/>
                      <a:pt x="86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a:off x="1773450" y="931300"/>
                <a:ext cx="38625" cy="25175"/>
              </a:xfrm>
              <a:custGeom>
                <a:avLst/>
                <a:gdLst/>
                <a:ahLst/>
                <a:cxnLst/>
                <a:rect l="l" t="t" r="r" b="b"/>
                <a:pathLst>
                  <a:path w="1545" h="1007" extrusionOk="0">
                    <a:moveTo>
                      <a:pt x="519" y="1"/>
                    </a:moveTo>
                    <a:cubicBezTo>
                      <a:pt x="389" y="1"/>
                      <a:pt x="268" y="44"/>
                      <a:pt x="201" y="145"/>
                    </a:cubicBezTo>
                    <a:cubicBezTo>
                      <a:pt x="86" y="317"/>
                      <a:pt x="1" y="402"/>
                      <a:pt x="58" y="602"/>
                    </a:cubicBezTo>
                    <a:cubicBezTo>
                      <a:pt x="115" y="830"/>
                      <a:pt x="429" y="973"/>
                      <a:pt x="629" y="1001"/>
                    </a:cubicBezTo>
                    <a:lnTo>
                      <a:pt x="714" y="1001"/>
                    </a:lnTo>
                    <a:cubicBezTo>
                      <a:pt x="747" y="1005"/>
                      <a:pt x="783" y="1006"/>
                      <a:pt x="821" y="1006"/>
                    </a:cubicBezTo>
                    <a:cubicBezTo>
                      <a:pt x="1119" y="1006"/>
                      <a:pt x="1544" y="899"/>
                      <a:pt x="1342" y="545"/>
                    </a:cubicBezTo>
                    <a:cubicBezTo>
                      <a:pt x="1256" y="402"/>
                      <a:pt x="1142" y="345"/>
                      <a:pt x="1028" y="260"/>
                    </a:cubicBezTo>
                    <a:cubicBezTo>
                      <a:pt x="942" y="104"/>
                      <a:pt x="719" y="1"/>
                      <a:pt x="51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1891575" y="1051675"/>
                <a:ext cx="17725" cy="6900"/>
              </a:xfrm>
              <a:custGeom>
                <a:avLst/>
                <a:gdLst/>
                <a:ahLst/>
                <a:cxnLst/>
                <a:rect l="l" t="t" r="r" b="b"/>
                <a:pathLst>
                  <a:path w="709" h="276" extrusionOk="0">
                    <a:moveTo>
                      <a:pt x="290" y="1"/>
                    </a:moveTo>
                    <a:cubicBezTo>
                      <a:pt x="237" y="1"/>
                      <a:pt x="188" y="12"/>
                      <a:pt x="155" y="38"/>
                    </a:cubicBezTo>
                    <a:cubicBezTo>
                      <a:pt x="1" y="148"/>
                      <a:pt x="237" y="275"/>
                      <a:pt x="419" y="275"/>
                    </a:cubicBezTo>
                    <a:cubicBezTo>
                      <a:pt x="473" y="275"/>
                      <a:pt x="522" y="264"/>
                      <a:pt x="554" y="238"/>
                    </a:cubicBezTo>
                    <a:cubicBezTo>
                      <a:pt x="708" y="128"/>
                      <a:pt x="472" y="1"/>
                      <a:pt x="29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1299100" y="1706275"/>
                <a:ext cx="42125" cy="25950"/>
              </a:xfrm>
              <a:custGeom>
                <a:avLst/>
                <a:gdLst/>
                <a:ahLst/>
                <a:cxnLst/>
                <a:rect l="l" t="t" r="r" b="b"/>
                <a:pathLst>
                  <a:path w="1685" h="1038" extrusionOk="0">
                    <a:moveTo>
                      <a:pt x="663" y="1"/>
                    </a:moveTo>
                    <a:cubicBezTo>
                      <a:pt x="596" y="1"/>
                      <a:pt x="527" y="7"/>
                      <a:pt x="457" y="18"/>
                    </a:cubicBezTo>
                    <a:cubicBezTo>
                      <a:pt x="315" y="47"/>
                      <a:pt x="58" y="161"/>
                      <a:pt x="29" y="361"/>
                    </a:cubicBezTo>
                    <a:cubicBezTo>
                      <a:pt x="1" y="560"/>
                      <a:pt x="115" y="674"/>
                      <a:pt x="258" y="789"/>
                    </a:cubicBezTo>
                    <a:cubicBezTo>
                      <a:pt x="432" y="963"/>
                      <a:pt x="706" y="1037"/>
                      <a:pt x="953" y="1037"/>
                    </a:cubicBezTo>
                    <a:cubicBezTo>
                      <a:pt x="1030" y="1037"/>
                      <a:pt x="1103" y="1030"/>
                      <a:pt x="1171" y="1017"/>
                    </a:cubicBezTo>
                    <a:cubicBezTo>
                      <a:pt x="1371" y="988"/>
                      <a:pt x="1684" y="817"/>
                      <a:pt x="1599" y="560"/>
                    </a:cubicBezTo>
                    <a:cubicBezTo>
                      <a:pt x="1542" y="418"/>
                      <a:pt x="1485" y="332"/>
                      <a:pt x="1371" y="246"/>
                    </a:cubicBezTo>
                    <a:cubicBezTo>
                      <a:pt x="1166" y="88"/>
                      <a:pt x="926" y="1"/>
                      <a:pt x="66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1437500" y="1678900"/>
                <a:ext cx="25700" cy="17700"/>
              </a:xfrm>
              <a:custGeom>
                <a:avLst/>
                <a:gdLst/>
                <a:ahLst/>
                <a:cxnLst/>
                <a:rect l="l" t="t" r="r" b="b"/>
                <a:pathLst>
                  <a:path w="1028" h="708" extrusionOk="0">
                    <a:moveTo>
                      <a:pt x="257" y="0"/>
                    </a:moveTo>
                    <a:cubicBezTo>
                      <a:pt x="171" y="0"/>
                      <a:pt x="86" y="29"/>
                      <a:pt x="0" y="58"/>
                    </a:cubicBezTo>
                    <a:cubicBezTo>
                      <a:pt x="0" y="229"/>
                      <a:pt x="29" y="428"/>
                      <a:pt x="29" y="600"/>
                    </a:cubicBezTo>
                    <a:cubicBezTo>
                      <a:pt x="154" y="662"/>
                      <a:pt x="305" y="708"/>
                      <a:pt x="453" y="708"/>
                    </a:cubicBezTo>
                    <a:cubicBezTo>
                      <a:pt x="576" y="708"/>
                      <a:pt x="696" y="677"/>
                      <a:pt x="799" y="600"/>
                    </a:cubicBezTo>
                    <a:cubicBezTo>
                      <a:pt x="1027" y="428"/>
                      <a:pt x="856" y="200"/>
                      <a:pt x="685" y="115"/>
                    </a:cubicBezTo>
                    <a:cubicBezTo>
                      <a:pt x="542" y="29"/>
                      <a:pt x="400" y="0"/>
                      <a:pt x="2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1348325" y="1578325"/>
                <a:ext cx="1450" cy="25"/>
              </a:xfrm>
              <a:custGeom>
                <a:avLst/>
                <a:gdLst/>
                <a:ahLst/>
                <a:cxnLst/>
                <a:rect l="l" t="t" r="r" b="b"/>
                <a:pathLst>
                  <a:path w="58" h="1" extrusionOk="0">
                    <a:moveTo>
                      <a:pt x="1" y="0"/>
                    </a:moveTo>
                    <a:lnTo>
                      <a:pt x="1" y="0"/>
                    </a:lnTo>
                    <a:cubicBezTo>
                      <a:pt x="29" y="0"/>
                      <a:pt x="58" y="0"/>
                      <a:pt x="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1333350" y="1563925"/>
                <a:ext cx="28225" cy="14425"/>
              </a:xfrm>
              <a:custGeom>
                <a:avLst/>
                <a:gdLst/>
                <a:ahLst/>
                <a:cxnLst/>
                <a:rect l="l" t="t" r="r" b="b"/>
                <a:pathLst>
                  <a:path w="1129" h="577" extrusionOk="0">
                    <a:moveTo>
                      <a:pt x="428" y="1"/>
                    </a:moveTo>
                    <a:cubicBezTo>
                      <a:pt x="396" y="1"/>
                      <a:pt x="366" y="2"/>
                      <a:pt x="343" y="6"/>
                    </a:cubicBezTo>
                    <a:lnTo>
                      <a:pt x="314" y="6"/>
                    </a:lnTo>
                    <a:cubicBezTo>
                      <a:pt x="172" y="6"/>
                      <a:pt x="1" y="120"/>
                      <a:pt x="29" y="291"/>
                    </a:cubicBezTo>
                    <a:cubicBezTo>
                      <a:pt x="86" y="462"/>
                      <a:pt x="286" y="548"/>
                      <a:pt x="457" y="548"/>
                    </a:cubicBezTo>
                    <a:cubicBezTo>
                      <a:pt x="514" y="576"/>
                      <a:pt x="543" y="576"/>
                      <a:pt x="600" y="576"/>
                    </a:cubicBezTo>
                    <a:lnTo>
                      <a:pt x="657" y="576"/>
                    </a:lnTo>
                    <a:cubicBezTo>
                      <a:pt x="799" y="576"/>
                      <a:pt x="1028" y="576"/>
                      <a:pt x="1028" y="405"/>
                    </a:cubicBezTo>
                    <a:cubicBezTo>
                      <a:pt x="1028" y="405"/>
                      <a:pt x="1028" y="377"/>
                      <a:pt x="1028" y="377"/>
                    </a:cubicBezTo>
                    <a:cubicBezTo>
                      <a:pt x="1128" y="100"/>
                      <a:pt x="674" y="1"/>
                      <a:pt x="428"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1317175" y="1648575"/>
                <a:ext cx="30650" cy="16225"/>
              </a:xfrm>
              <a:custGeom>
                <a:avLst/>
                <a:gdLst/>
                <a:ahLst/>
                <a:cxnLst/>
                <a:rect l="l" t="t" r="r" b="b"/>
                <a:pathLst>
                  <a:path w="1226" h="649" extrusionOk="0">
                    <a:moveTo>
                      <a:pt x="378" y="0"/>
                    </a:moveTo>
                    <a:cubicBezTo>
                      <a:pt x="190" y="0"/>
                      <a:pt x="29" y="70"/>
                      <a:pt x="20" y="243"/>
                    </a:cubicBezTo>
                    <a:lnTo>
                      <a:pt x="20" y="272"/>
                    </a:lnTo>
                    <a:cubicBezTo>
                      <a:pt x="0" y="508"/>
                      <a:pt x="318" y="649"/>
                      <a:pt x="593" y="649"/>
                    </a:cubicBezTo>
                    <a:cubicBezTo>
                      <a:pt x="717" y="649"/>
                      <a:pt x="833" y="620"/>
                      <a:pt x="904" y="557"/>
                    </a:cubicBezTo>
                    <a:cubicBezTo>
                      <a:pt x="904" y="557"/>
                      <a:pt x="904" y="557"/>
                      <a:pt x="904" y="529"/>
                    </a:cubicBezTo>
                    <a:cubicBezTo>
                      <a:pt x="1225" y="264"/>
                      <a:pt x="747" y="0"/>
                      <a:pt x="37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1217075" y="1660875"/>
                <a:ext cx="37125" cy="23150"/>
              </a:xfrm>
              <a:custGeom>
                <a:avLst/>
                <a:gdLst/>
                <a:ahLst/>
                <a:cxnLst/>
                <a:rect l="l" t="t" r="r" b="b"/>
                <a:pathLst>
                  <a:path w="1485" h="926" extrusionOk="0">
                    <a:moveTo>
                      <a:pt x="671" y="0"/>
                    </a:moveTo>
                    <a:cubicBezTo>
                      <a:pt x="479" y="0"/>
                      <a:pt x="301" y="42"/>
                      <a:pt x="200" y="122"/>
                    </a:cubicBezTo>
                    <a:cubicBezTo>
                      <a:pt x="86" y="236"/>
                      <a:pt x="1" y="351"/>
                      <a:pt x="58" y="493"/>
                    </a:cubicBezTo>
                    <a:cubicBezTo>
                      <a:pt x="124" y="790"/>
                      <a:pt x="448" y="925"/>
                      <a:pt x="770" y="925"/>
                    </a:cubicBezTo>
                    <a:cubicBezTo>
                      <a:pt x="1005" y="925"/>
                      <a:pt x="1238" y="854"/>
                      <a:pt x="1370" y="721"/>
                    </a:cubicBezTo>
                    <a:cubicBezTo>
                      <a:pt x="1456" y="664"/>
                      <a:pt x="1484" y="579"/>
                      <a:pt x="1456" y="465"/>
                    </a:cubicBezTo>
                    <a:cubicBezTo>
                      <a:pt x="1456" y="465"/>
                      <a:pt x="1456" y="436"/>
                      <a:pt x="1456" y="436"/>
                    </a:cubicBezTo>
                    <a:cubicBezTo>
                      <a:pt x="1419" y="140"/>
                      <a:pt x="1023" y="0"/>
                      <a:pt x="6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1250600" y="1678900"/>
                <a:ext cx="750" cy="1450"/>
              </a:xfrm>
              <a:custGeom>
                <a:avLst/>
                <a:gdLst/>
                <a:ahLst/>
                <a:cxnLst/>
                <a:rect l="l" t="t" r="r" b="b"/>
                <a:pathLst>
                  <a:path w="30" h="58" extrusionOk="0">
                    <a:moveTo>
                      <a:pt x="1" y="58"/>
                    </a:moveTo>
                    <a:cubicBezTo>
                      <a:pt x="1" y="29"/>
                      <a:pt x="29" y="29"/>
                      <a:pt x="29" y="0"/>
                    </a:cubicBezTo>
                    <a:cubicBezTo>
                      <a:pt x="29" y="0"/>
                      <a:pt x="29" y="0"/>
                      <a:pt x="29" y="0"/>
                    </a:cubicBezTo>
                    <a:cubicBezTo>
                      <a:pt x="29" y="29"/>
                      <a:pt x="1" y="29"/>
                      <a:pt x="1" y="58"/>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510200" y="1088000"/>
                <a:ext cx="32825" cy="17275"/>
              </a:xfrm>
              <a:custGeom>
                <a:avLst/>
                <a:gdLst/>
                <a:ahLst/>
                <a:cxnLst/>
                <a:rect l="l" t="t" r="r" b="b"/>
                <a:pathLst>
                  <a:path w="1313" h="691" extrusionOk="0">
                    <a:moveTo>
                      <a:pt x="577" y="1"/>
                    </a:moveTo>
                    <a:cubicBezTo>
                      <a:pt x="449" y="1"/>
                      <a:pt x="323" y="30"/>
                      <a:pt x="229" y="97"/>
                    </a:cubicBezTo>
                    <a:cubicBezTo>
                      <a:pt x="0" y="269"/>
                      <a:pt x="172" y="497"/>
                      <a:pt x="343" y="583"/>
                    </a:cubicBezTo>
                    <a:cubicBezTo>
                      <a:pt x="452" y="645"/>
                      <a:pt x="605" y="691"/>
                      <a:pt x="753" y="691"/>
                    </a:cubicBezTo>
                    <a:cubicBezTo>
                      <a:pt x="875" y="691"/>
                      <a:pt x="994" y="660"/>
                      <a:pt x="1085" y="583"/>
                    </a:cubicBezTo>
                    <a:cubicBezTo>
                      <a:pt x="1313" y="440"/>
                      <a:pt x="1142" y="212"/>
                      <a:pt x="970" y="97"/>
                    </a:cubicBezTo>
                    <a:cubicBezTo>
                      <a:pt x="865" y="37"/>
                      <a:pt x="720" y="1"/>
                      <a:pt x="57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589375" y="1030500"/>
                <a:ext cx="32825" cy="18575"/>
              </a:xfrm>
              <a:custGeom>
                <a:avLst/>
                <a:gdLst/>
                <a:ahLst/>
                <a:cxnLst/>
                <a:rect l="l" t="t" r="r" b="b"/>
                <a:pathLst>
                  <a:path w="1313" h="743" extrusionOk="0">
                    <a:moveTo>
                      <a:pt x="714" y="1"/>
                    </a:moveTo>
                    <a:cubicBezTo>
                      <a:pt x="457" y="143"/>
                      <a:pt x="229" y="286"/>
                      <a:pt x="0" y="400"/>
                    </a:cubicBezTo>
                    <a:cubicBezTo>
                      <a:pt x="86" y="686"/>
                      <a:pt x="514" y="743"/>
                      <a:pt x="742" y="743"/>
                    </a:cubicBezTo>
                    <a:cubicBezTo>
                      <a:pt x="942" y="743"/>
                      <a:pt x="1313" y="657"/>
                      <a:pt x="1227" y="372"/>
                    </a:cubicBezTo>
                    <a:cubicBezTo>
                      <a:pt x="1170" y="143"/>
                      <a:pt x="885" y="29"/>
                      <a:pt x="7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477375" y="920525"/>
                <a:ext cx="44425" cy="24325"/>
              </a:xfrm>
              <a:custGeom>
                <a:avLst/>
                <a:gdLst/>
                <a:ahLst/>
                <a:cxnLst/>
                <a:rect l="l" t="t" r="r" b="b"/>
                <a:pathLst>
                  <a:path w="1777" h="973" extrusionOk="0">
                    <a:moveTo>
                      <a:pt x="813" y="1"/>
                    </a:moveTo>
                    <a:cubicBezTo>
                      <a:pt x="663" y="1"/>
                      <a:pt x="526" y="23"/>
                      <a:pt x="429" y="63"/>
                    </a:cubicBezTo>
                    <a:cubicBezTo>
                      <a:pt x="1" y="206"/>
                      <a:pt x="86" y="662"/>
                      <a:pt x="457" y="833"/>
                    </a:cubicBezTo>
                    <a:cubicBezTo>
                      <a:pt x="486" y="833"/>
                      <a:pt x="486" y="833"/>
                      <a:pt x="514" y="862"/>
                    </a:cubicBezTo>
                    <a:cubicBezTo>
                      <a:pt x="652" y="912"/>
                      <a:pt x="921" y="973"/>
                      <a:pt x="1170" y="973"/>
                    </a:cubicBezTo>
                    <a:cubicBezTo>
                      <a:pt x="1489" y="973"/>
                      <a:pt x="1777" y="872"/>
                      <a:pt x="1713" y="519"/>
                    </a:cubicBezTo>
                    <a:lnTo>
                      <a:pt x="1713" y="491"/>
                    </a:lnTo>
                    <a:cubicBezTo>
                      <a:pt x="1651" y="143"/>
                      <a:pt x="1193" y="1"/>
                      <a:pt x="81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a:off x="495225" y="1011325"/>
                <a:ext cx="25700" cy="16875"/>
              </a:xfrm>
              <a:custGeom>
                <a:avLst/>
                <a:gdLst/>
                <a:ahLst/>
                <a:cxnLst/>
                <a:rect l="l" t="t" r="r" b="b"/>
                <a:pathLst>
                  <a:path w="1028" h="675" extrusionOk="0">
                    <a:moveTo>
                      <a:pt x="313" y="1"/>
                    </a:moveTo>
                    <a:cubicBezTo>
                      <a:pt x="167" y="1"/>
                      <a:pt x="30" y="49"/>
                      <a:pt x="0" y="197"/>
                    </a:cubicBezTo>
                    <a:cubicBezTo>
                      <a:pt x="0" y="226"/>
                      <a:pt x="0" y="283"/>
                      <a:pt x="0" y="368"/>
                    </a:cubicBezTo>
                    <a:cubicBezTo>
                      <a:pt x="17" y="558"/>
                      <a:pt x="294" y="674"/>
                      <a:pt x="549" y="674"/>
                    </a:cubicBezTo>
                    <a:cubicBezTo>
                      <a:pt x="716" y="674"/>
                      <a:pt x="874" y="624"/>
                      <a:pt x="942" y="511"/>
                    </a:cubicBezTo>
                    <a:cubicBezTo>
                      <a:pt x="942" y="511"/>
                      <a:pt x="942" y="511"/>
                      <a:pt x="942" y="482"/>
                    </a:cubicBezTo>
                    <a:cubicBezTo>
                      <a:pt x="1027" y="340"/>
                      <a:pt x="913" y="197"/>
                      <a:pt x="771" y="112"/>
                    </a:cubicBezTo>
                    <a:cubicBezTo>
                      <a:pt x="742" y="112"/>
                      <a:pt x="713" y="83"/>
                      <a:pt x="656" y="83"/>
                    </a:cubicBezTo>
                    <a:cubicBezTo>
                      <a:pt x="588" y="42"/>
                      <a:pt x="447" y="1"/>
                      <a:pt x="31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7"/>
              <p:cNvSpPr/>
              <p:nvPr/>
            </p:nvSpPr>
            <p:spPr>
              <a:xfrm>
                <a:off x="373950" y="1071325"/>
                <a:ext cx="35700" cy="18975"/>
              </a:xfrm>
              <a:custGeom>
                <a:avLst/>
                <a:gdLst/>
                <a:ahLst/>
                <a:cxnLst/>
                <a:rect l="l" t="t" r="r" b="b"/>
                <a:pathLst>
                  <a:path w="1428" h="759" extrusionOk="0">
                    <a:moveTo>
                      <a:pt x="602" y="0"/>
                    </a:moveTo>
                    <a:cubicBezTo>
                      <a:pt x="464" y="0"/>
                      <a:pt x="332" y="31"/>
                      <a:pt x="229" y="108"/>
                    </a:cubicBezTo>
                    <a:cubicBezTo>
                      <a:pt x="1" y="279"/>
                      <a:pt x="172" y="536"/>
                      <a:pt x="372" y="650"/>
                    </a:cubicBezTo>
                    <a:cubicBezTo>
                      <a:pt x="497" y="713"/>
                      <a:pt x="665" y="758"/>
                      <a:pt x="829" y="758"/>
                    </a:cubicBezTo>
                    <a:cubicBezTo>
                      <a:pt x="964" y="758"/>
                      <a:pt x="1096" y="728"/>
                      <a:pt x="1199" y="650"/>
                    </a:cubicBezTo>
                    <a:cubicBezTo>
                      <a:pt x="1427" y="479"/>
                      <a:pt x="1256" y="222"/>
                      <a:pt x="1085" y="108"/>
                    </a:cubicBezTo>
                    <a:cubicBezTo>
                      <a:pt x="944" y="46"/>
                      <a:pt x="769" y="0"/>
                      <a:pt x="6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329725" y="926375"/>
                <a:ext cx="41400" cy="22400"/>
              </a:xfrm>
              <a:custGeom>
                <a:avLst/>
                <a:gdLst/>
                <a:ahLst/>
                <a:cxnLst/>
                <a:rect l="l" t="t" r="r" b="b"/>
                <a:pathLst>
                  <a:path w="1656" h="896" extrusionOk="0">
                    <a:moveTo>
                      <a:pt x="771" y="0"/>
                    </a:moveTo>
                    <a:cubicBezTo>
                      <a:pt x="486" y="0"/>
                      <a:pt x="1" y="171"/>
                      <a:pt x="257" y="514"/>
                    </a:cubicBezTo>
                    <a:cubicBezTo>
                      <a:pt x="372" y="713"/>
                      <a:pt x="600" y="828"/>
                      <a:pt x="800" y="885"/>
                    </a:cubicBezTo>
                    <a:cubicBezTo>
                      <a:pt x="823" y="892"/>
                      <a:pt x="845" y="896"/>
                      <a:pt x="868" y="896"/>
                    </a:cubicBezTo>
                    <a:cubicBezTo>
                      <a:pt x="931" y="896"/>
                      <a:pt x="994" y="869"/>
                      <a:pt x="1056" y="828"/>
                    </a:cubicBezTo>
                    <a:cubicBezTo>
                      <a:pt x="1313" y="799"/>
                      <a:pt x="1656" y="713"/>
                      <a:pt x="1570" y="428"/>
                    </a:cubicBezTo>
                    <a:cubicBezTo>
                      <a:pt x="1484" y="114"/>
                      <a:pt x="1028" y="0"/>
                      <a:pt x="77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366150" y="826600"/>
                <a:ext cx="36400" cy="23900"/>
              </a:xfrm>
              <a:custGeom>
                <a:avLst/>
                <a:gdLst/>
                <a:ahLst/>
                <a:cxnLst/>
                <a:rect l="l" t="t" r="r" b="b"/>
                <a:pathLst>
                  <a:path w="1456" h="956" extrusionOk="0">
                    <a:moveTo>
                      <a:pt x="619" y="0"/>
                    </a:moveTo>
                    <a:cubicBezTo>
                      <a:pt x="290" y="0"/>
                      <a:pt x="1" y="140"/>
                      <a:pt x="170" y="453"/>
                    </a:cubicBezTo>
                    <a:cubicBezTo>
                      <a:pt x="199" y="510"/>
                      <a:pt x="256" y="653"/>
                      <a:pt x="256" y="738"/>
                    </a:cubicBezTo>
                    <a:cubicBezTo>
                      <a:pt x="272" y="883"/>
                      <a:pt x="450" y="955"/>
                      <a:pt x="624" y="955"/>
                    </a:cubicBezTo>
                    <a:cubicBezTo>
                      <a:pt x="759" y="955"/>
                      <a:pt x="890" y="911"/>
                      <a:pt x="940" y="824"/>
                    </a:cubicBezTo>
                    <a:cubicBezTo>
                      <a:pt x="1026" y="710"/>
                      <a:pt x="1197" y="681"/>
                      <a:pt x="1254" y="539"/>
                    </a:cubicBezTo>
                    <a:cubicBezTo>
                      <a:pt x="1456" y="198"/>
                      <a:pt x="1009" y="0"/>
                      <a:pt x="61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70250" y="981375"/>
                <a:ext cx="36675" cy="17375"/>
              </a:xfrm>
              <a:custGeom>
                <a:avLst/>
                <a:gdLst/>
                <a:ahLst/>
                <a:cxnLst/>
                <a:rect l="l" t="t" r="r" b="b"/>
                <a:pathLst>
                  <a:path w="1467" h="695" extrusionOk="0">
                    <a:moveTo>
                      <a:pt x="806" y="0"/>
                    </a:moveTo>
                    <a:cubicBezTo>
                      <a:pt x="675" y="0"/>
                      <a:pt x="545" y="30"/>
                      <a:pt x="440" y="83"/>
                    </a:cubicBezTo>
                    <a:cubicBezTo>
                      <a:pt x="0" y="314"/>
                      <a:pt x="478" y="695"/>
                      <a:pt x="873" y="695"/>
                    </a:cubicBezTo>
                    <a:cubicBezTo>
                      <a:pt x="966" y="695"/>
                      <a:pt x="1054" y="674"/>
                      <a:pt x="1124" y="625"/>
                    </a:cubicBezTo>
                    <a:cubicBezTo>
                      <a:pt x="1181" y="625"/>
                      <a:pt x="1210" y="625"/>
                      <a:pt x="1238" y="596"/>
                    </a:cubicBezTo>
                    <a:cubicBezTo>
                      <a:pt x="1410" y="539"/>
                      <a:pt x="1467" y="425"/>
                      <a:pt x="1381" y="282"/>
                    </a:cubicBezTo>
                    <a:cubicBezTo>
                      <a:pt x="1255" y="85"/>
                      <a:pt x="1028" y="0"/>
                      <a:pt x="80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377525" y="1146500"/>
                <a:ext cx="32125" cy="16550"/>
              </a:xfrm>
              <a:custGeom>
                <a:avLst/>
                <a:gdLst/>
                <a:ahLst/>
                <a:cxnLst/>
                <a:rect l="l" t="t" r="r" b="b"/>
                <a:pathLst>
                  <a:path w="1285" h="662" extrusionOk="0">
                    <a:moveTo>
                      <a:pt x="549" y="1"/>
                    </a:moveTo>
                    <a:cubicBezTo>
                      <a:pt x="421" y="1"/>
                      <a:pt x="294" y="30"/>
                      <a:pt x="200" y="97"/>
                    </a:cubicBezTo>
                    <a:cubicBezTo>
                      <a:pt x="0" y="240"/>
                      <a:pt x="143" y="468"/>
                      <a:pt x="314" y="554"/>
                    </a:cubicBezTo>
                    <a:cubicBezTo>
                      <a:pt x="439" y="616"/>
                      <a:pt x="590" y="662"/>
                      <a:pt x="739" y="662"/>
                    </a:cubicBezTo>
                    <a:cubicBezTo>
                      <a:pt x="861" y="662"/>
                      <a:pt x="982" y="631"/>
                      <a:pt x="1085" y="554"/>
                    </a:cubicBezTo>
                    <a:cubicBezTo>
                      <a:pt x="1284" y="411"/>
                      <a:pt x="1113" y="183"/>
                      <a:pt x="942" y="97"/>
                    </a:cubicBezTo>
                    <a:cubicBezTo>
                      <a:pt x="837" y="37"/>
                      <a:pt x="692" y="1"/>
                      <a:pt x="54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62675" y="1136075"/>
                <a:ext cx="30000" cy="20350"/>
              </a:xfrm>
              <a:custGeom>
                <a:avLst/>
                <a:gdLst/>
                <a:ahLst/>
                <a:cxnLst/>
                <a:rect l="l" t="t" r="r" b="b"/>
                <a:pathLst>
                  <a:path w="1200" h="814" extrusionOk="0">
                    <a:moveTo>
                      <a:pt x="315" y="1"/>
                    </a:moveTo>
                    <a:cubicBezTo>
                      <a:pt x="200" y="1"/>
                      <a:pt x="115" y="1"/>
                      <a:pt x="1" y="29"/>
                    </a:cubicBezTo>
                    <a:cubicBezTo>
                      <a:pt x="1" y="229"/>
                      <a:pt x="1" y="429"/>
                      <a:pt x="1" y="628"/>
                    </a:cubicBezTo>
                    <a:cubicBezTo>
                      <a:pt x="172" y="731"/>
                      <a:pt x="364" y="813"/>
                      <a:pt x="564" y="813"/>
                    </a:cubicBezTo>
                    <a:cubicBezTo>
                      <a:pt x="697" y="813"/>
                      <a:pt x="834" y="777"/>
                      <a:pt x="971" y="685"/>
                    </a:cubicBezTo>
                    <a:cubicBezTo>
                      <a:pt x="1199" y="514"/>
                      <a:pt x="1028" y="229"/>
                      <a:pt x="800" y="115"/>
                    </a:cubicBezTo>
                    <a:cubicBezTo>
                      <a:pt x="657" y="29"/>
                      <a:pt x="486" y="1"/>
                      <a:pt x="31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547300" y="882675"/>
                <a:ext cx="19275" cy="11625"/>
              </a:xfrm>
              <a:custGeom>
                <a:avLst/>
                <a:gdLst/>
                <a:ahLst/>
                <a:cxnLst/>
                <a:rect l="l" t="t" r="r" b="b"/>
                <a:pathLst>
                  <a:path w="771" h="465" extrusionOk="0">
                    <a:moveTo>
                      <a:pt x="339" y="1"/>
                    </a:moveTo>
                    <a:cubicBezTo>
                      <a:pt x="308" y="1"/>
                      <a:pt x="279" y="3"/>
                      <a:pt x="257" y="8"/>
                    </a:cubicBezTo>
                    <a:cubicBezTo>
                      <a:pt x="57" y="36"/>
                      <a:pt x="0" y="236"/>
                      <a:pt x="200" y="350"/>
                    </a:cubicBezTo>
                    <a:cubicBezTo>
                      <a:pt x="228" y="350"/>
                      <a:pt x="257" y="350"/>
                      <a:pt x="285" y="379"/>
                    </a:cubicBezTo>
                    <a:cubicBezTo>
                      <a:pt x="328" y="421"/>
                      <a:pt x="457" y="464"/>
                      <a:pt x="567" y="464"/>
                    </a:cubicBezTo>
                    <a:cubicBezTo>
                      <a:pt x="678" y="464"/>
                      <a:pt x="770" y="421"/>
                      <a:pt x="742" y="293"/>
                    </a:cubicBezTo>
                    <a:cubicBezTo>
                      <a:pt x="742" y="293"/>
                      <a:pt x="742" y="264"/>
                      <a:pt x="742" y="236"/>
                    </a:cubicBezTo>
                    <a:cubicBezTo>
                      <a:pt x="766" y="68"/>
                      <a:pt x="507" y="1"/>
                      <a:pt x="33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498775" y="697125"/>
                <a:ext cx="27150" cy="15375"/>
              </a:xfrm>
              <a:custGeom>
                <a:avLst/>
                <a:gdLst/>
                <a:ahLst/>
                <a:cxnLst/>
                <a:rect l="l" t="t" r="r" b="b"/>
                <a:pathLst>
                  <a:path w="1086" h="615" extrusionOk="0">
                    <a:moveTo>
                      <a:pt x="474" y="0"/>
                    </a:moveTo>
                    <a:cubicBezTo>
                      <a:pt x="375" y="0"/>
                      <a:pt x="279" y="21"/>
                      <a:pt x="201" y="68"/>
                    </a:cubicBezTo>
                    <a:cubicBezTo>
                      <a:pt x="115" y="125"/>
                      <a:pt x="86" y="182"/>
                      <a:pt x="58" y="240"/>
                    </a:cubicBezTo>
                    <a:cubicBezTo>
                      <a:pt x="1" y="439"/>
                      <a:pt x="343" y="553"/>
                      <a:pt x="457" y="582"/>
                    </a:cubicBezTo>
                    <a:cubicBezTo>
                      <a:pt x="486" y="582"/>
                      <a:pt x="514" y="582"/>
                      <a:pt x="543" y="610"/>
                    </a:cubicBezTo>
                    <a:cubicBezTo>
                      <a:pt x="561" y="613"/>
                      <a:pt x="579" y="615"/>
                      <a:pt x="596" y="615"/>
                    </a:cubicBezTo>
                    <a:cubicBezTo>
                      <a:pt x="744" y="615"/>
                      <a:pt x="866" y="513"/>
                      <a:pt x="942" y="411"/>
                    </a:cubicBezTo>
                    <a:cubicBezTo>
                      <a:pt x="1085" y="240"/>
                      <a:pt x="828" y="68"/>
                      <a:pt x="714" y="40"/>
                    </a:cubicBezTo>
                    <a:cubicBezTo>
                      <a:pt x="637" y="14"/>
                      <a:pt x="554" y="0"/>
                      <a:pt x="474"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7"/>
              <p:cNvSpPr/>
              <p:nvPr/>
            </p:nvSpPr>
            <p:spPr>
              <a:xfrm>
                <a:off x="438150" y="856450"/>
                <a:ext cx="48550" cy="19300"/>
              </a:xfrm>
              <a:custGeom>
                <a:avLst/>
                <a:gdLst/>
                <a:ahLst/>
                <a:cxnLst/>
                <a:rect l="l" t="t" r="r" b="b"/>
                <a:pathLst>
                  <a:path w="1942" h="772" extrusionOk="0">
                    <a:moveTo>
                      <a:pt x="776" y="1"/>
                    </a:moveTo>
                    <a:cubicBezTo>
                      <a:pt x="642" y="1"/>
                      <a:pt x="518" y="27"/>
                      <a:pt x="429" y="87"/>
                    </a:cubicBezTo>
                    <a:cubicBezTo>
                      <a:pt x="0" y="402"/>
                      <a:pt x="677" y="771"/>
                      <a:pt x="1177" y="771"/>
                    </a:cubicBezTo>
                    <a:cubicBezTo>
                      <a:pt x="1309" y="771"/>
                      <a:pt x="1429" y="746"/>
                      <a:pt x="1513" y="686"/>
                    </a:cubicBezTo>
                    <a:cubicBezTo>
                      <a:pt x="1941" y="370"/>
                      <a:pt x="1282" y="1"/>
                      <a:pt x="77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7"/>
              <p:cNvSpPr/>
              <p:nvPr/>
            </p:nvSpPr>
            <p:spPr>
              <a:xfrm>
                <a:off x="436025" y="910550"/>
                <a:ext cx="20975" cy="10600"/>
              </a:xfrm>
              <a:custGeom>
                <a:avLst/>
                <a:gdLst/>
                <a:ahLst/>
                <a:cxnLst/>
                <a:rect l="l" t="t" r="r" b="b"/>
                <a:pathLst>
                  <a:path w="839" h="424" extrusionOk="0">
                    <a:moveTo>
                      <a:pt x="341" y="0"/>
                    </a:moveTo>
                    <a:cubicBezTo>
                      <a:pt x="319" y="0"/>
                      <a:pt x="299" y="2"/>
                      <a:pt x="285" y="5"/>
                    </a:cubicBezTo>
                    <a:cubicBezTo>
                      <a:pt x="0" y="34"/>
                      <a:pt x="86" y="291"/>
                      <a:pt x="285" y="348"/>
                    </a:cubicBezTo>
                    <a:lnTo>
                      <a:pt x="371" y="376"/>
                    </a:lnTo>
                    <a:cubicBezTo>
                      <a:pt x="384" y="403"/>
                      <a:pt x="465" y="423"/>
                      <a:pt x="542" y="423"/>
                    </a:cubicBezTo>
                    <a:cubicBezTo>
                      <a:pt x="631" y="423"/>
                      <a:pt x="715" y="396"/>
                      <a:pt x="685" y="319"/>
                    </a:cubicBezTo>
                    <a:lnTo>
                      <a:pt x="713" y="291"/>
                    </a:lnTo>
                    <a:cubicBezTo>
                      <a:pt x="838" y="91"/>
                      <a:pt x="503" y="0"/>
                      <a:pt x="341"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857575" y="562050"/>
                <a:ext cx="28550" cy="17100"/>
              </a:xfrm>
              <a:custGeom>
                <a:avLst/>
                <a:gdLst/>
                <a:ahLst/>
                <a:cxnLst/>
                <a:rect l="l" t="t" r="r" b="b"/>
                <a:pathLst>
                  <a:path w="1142" h="684" extrusionOk="0">
                    <a:moveTo>
                      <a:pt x="561" y="1"/>
                    </a:moveTo>
                    <a:cubicBezTo>
                      <a:pt x="504" y="1"/>
                      <a:pt x="448" y="8"/>
                      <a:pt x="400" y="22"/>
                    </a:cubicBezTo>
                    <a:cubicBezTo>
                      <a:pt x="229" y="50"/>
                      <a:pt x="1" y="193"/>
                      <a:pt x="143" y="393"/>
                    </a:cubicBezTo>
                    <a:cubicBezTo>
                      <a:pt x="286" y="564"/>
                      <a:pt x="457" y="621"/>
                      <a:pt x="685" y="678"/>
                    </a:cubicBezTo>
                    <a:cubicBezTo>
                      <a:pt x="708" y="682"/>
                      <a:pt x="729" y="683"/>
                      <a:pt x="750" y="683"/>
                    </a:cubicBezTo>
                    <a:cubicBezTo>
                      <a:pt x="887" y="683"/>
                      <a:pt x="986" y="606"/>
                      <a:pt x="1085" y="507"/>
                    </a:cubicBezTo>
                    <a:cubicBezTo>
                      <a:pt x="1142" y="450"/>
                      <a:pt x="1113" y="336"/>
                      <a:pt x="1056" y="279"/>
                    </a:cubicBezTo>
                    <a:cubicBezTo>
                      <a:pt x="1056" y="250"/>
                      <a:pt x="1056" y="250"/>
                      <a:pt x="1028" y="221"/>
                    </a:cubicBezTo>
                    <a:cubicBezTo>
                      <a:pt x="941" y="70"/>
                      <a:pt x="740" y="1"/>
                      <a:pt x="56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819775" y="379975"/>
                <a:ext cx="28550" cy="17750"/>
              </a:xfrm>
              <a:custGeom>
                <a:avLst/>
                <a:gdLst/>
                <a:ahLst/>
                <a:cxnLst/>
                <a:rect l="l" t="t" r="r" b="b"/>
                <a:pathLst>
                  <a:path w="1142" h="710" extrusionOk="0">
                    <a:moveTo>
                      <a:pt x="457" y="1"/>
                    </a:moveTo>
                    <a:cubicBezTo>
                      <a:pt x="314" y="1"/>
                      <a:pt x="29" y="58"/>
                      <a:pt x="0" y="257"/>
                    </a:cubicBezTo>
                    <a:cubicBezTo>
                      <a:pt x="0" y="286"/>
                      <a:pt x="0" y="343"/>
                      <a:pt x="29" y="400"/>
                    </a:cubicBezTo>
                    <a:cubicBezTo>
                      <a:pt x="65" y="618"/>
                      <a:pt x="322" y="709"/>
                      <a:pt x="570" y="709"/>
                    </a:cubicBezTo>
                    <a:cubicBezTo>
                      <a:pt x="711" y="709"/>
                      <a:pt x="849" y="680"/>
                      <a:pt x="942" y="628"/>
                    </a:cubicBezTo>
                    <a:lnTo>
                      <a:pt x="913" y="628"/>
                    </a:lnTo>
                    <a:cubicBezTo>
                      <a:pt x="1027" y="600"/>
                      <a:pt x="1142" y="457"/>
                      <a:pt x="1113" y="343"/>
                    </a:cubicBezTo>
                    <a:cubicBezTo>
                      <a:pt x="1113" y="314"/>
                      <a:pt x="1085" y="314"/>
                      <a:pt x="1085" y="286"/>
                    </a:cubicBezTo>
                    <a:cubicBezTo>
                      <a:pt x="999" y="86"/>
                      <a:pt x="742" y="1"/>
                      <a:pt x="54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914650" y="359825"/>
                <a:ext cx="30150" cy="17075"/>
              </a:xfrm>
              <a:custGeom>
                <a:avLst/>
                <a:gdLst/>
                <a:ahLst/>
                <a:cxnLst/>
                <a:rect l="l" t="t" r="r" b="b"/>
                <a:pathLst>
                  <a:path w="1206" h="683" extrusionOk="0">
                    <a:moveTo>
                      <a:pt x="455" y="1"/>
                    </a:moveTo>
                    <a:cubicBezTo>
                      <a:pt x="417" y="1"/>
                      <a:pt x="380" y="3"/>
                      <a:pt x="342" y="8"/>
                    </a:cubicBezTo>
                    <a:cubicBezTo>
                      <a:pt x="143" y="36"/>
                      <a:pt x="0" y="179"/>
                      <a:pt x="114" y="379"/>
                    </a:cubicBezTo>
                    <a:cubicBezTo>
                      <a:pt x="143" y="436"/>
                      <a:pt x="200" y="493"/>
                      <a:pt x="257" y="550"/>
                    </a:cubicBezTo>
                    <a:cubicBezTo>
                      <a:pt x="322" y="628"/>
                      <a:pt x="545" y="683"/>
                      <a:pt x="749" y="683"/>
                    </a:cubicBezTo>
                    <a:cubicBezTo>
                      <a:pt x="990" y="683"/>
                      <a:pt x="1205" y="608"/>
                      <a:pt x="1113" y="407"/>
                    </a:cubicBezTo>
                    <a:cubicBezTo>
                      <a:pt x="1056" y="321"/>
                      <a:pt x="1027" y="264"/>
                      <a:pt x="999" y="207"/>
                    </a:cubicBezTo>
                    <a:cubicBezTo>
                      <a:pt x="855" y="64"/>
                      <a:pt x="652" y="1"/>
                      <a:pt x="45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850625" y="408850"/>
                <a:ext cx="48725" cy="19325"/>
              </a:xfrm>
              <a:custGeom>
                <a:avLst/>
                <a:gdLst/>
                <a:ahLst/>
                <a:cxnLst/>
                <a:rect l="l" t="t" r="r" b="b"/>
                <a:pathLst>
                  <a:path w="1949" h="773" extrusionOk="0">
                    <a:moveTo>
                      <a:pt x="800" y="0"/>
                    </a:moveTo>
                    <a:cubicBezTo>
                      <a:pt x="653" y="0"/>
                      <a:pt x="517" y="31"/>
                      <a:pt x="421" y="101"/>
                    </a:cubicBezTo>
                    <a:cubicBezTo>
                      <a:pt x="1" y="411"/>
                      <a:pt x="645" y="772"/>
                      <a:pt x="1141" y="772"/>
                    </a:cubicBezTo>
                    <a:cubicBezTo>
                      <a:pt x="1285" y="772"/>
                      <a:pt x="1416" y="742"/>
                      <a:pt x="1505" y="672"/>
                    </a:cubicBezTo>
                    <a:cubicBezTo>
                      <a:pt x="1948" y="362"/>
                      <a:pt x="1309" y="0"/>
                      <a:pt x="800"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745575" y="419200"/>
                <a:ext cx="34275" cy="20125"/>
              </a:xfrm>
              <a:custGeom>
                <a:avLst/>
                <a:gdLst/>
                <a:ahLst/>
                <a:cxnLst/>
                <a:rect l="l" t="t" r="r" b="b"/>
                <a:pathLst>
                  <a:path w="1371" h="805" extrusionOk="0">
                    <a:moveTo>
                      <a:pt x="714" y="1"/>
                    </a:moveTo>
                    <a:cubicBezTo>
                      <a:pt x="457" y="29"/>
                      <a:pt x="286" y="58"/>
                      <a:pt x="144" y="258"/>
                    </a:cubicBezTo>
                    <a:cubicBezTo>
                      <a:pt x="1" y="429"/>
                      <a:pt x="201" y="628"/>
                      <a:pt x="343" y="686"/>
                    </a:cubicBezTo>
                    <a:cubicBezTo>
                      <a:pt x="467" y="756"/>
                      <a:pt x="623" y="805"/>
                      <a:pt x="778" y="805"/>
                    </a:cubicBezTo>
                    <a:cubicBezTo>
                      <a:pt x="874" y="805"/>
                      <a:pt x="969" y="786"/>
                      <a:pt x="1057" y="743"/>
                    </a:cubicBezTo>
                    <a:cubicBezTo>
                      <a:pt x="1085" y="743"/>
                      <a:pt x="1114" y="714"/>
                      <a:pt x="1142" y="714"/>
                    </a:cubicBezTo>
                    <a:cubicBezTo>
                      <a:pt x="1313" y="628"/>
                      <a:pt x="1371" y="543"/>
                      <a:pt x="1342" y="372"/>
                    </a:cubicBezTo>
                    <a:cubicBezTo>
                      <a:pt x="1342" y="372"/>
                      <a:pt x="1342" y="372"/>
                      <a:pt x="1342" y="343"/>
                    </a:cubicBezTo>
                    <a:cubicBezTo>
                      <a:pt x="1342" y="115"/>
                      <a:pt x="885" y="1"/>
                      <a:pt x="71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7"/>
              <p:cNvSpPr/>
              <p:nvPr/>
            </p:nvSpPr>
            <p:spPr>
              <a:xfrm>
                <a:off x="811625" y="306900"/>
                <a:ext cx="28850" cy="16025"/>
              </a:xfrm>
              <a:custGeom>
                <a:avLst/>
                <a:gdLst/>
                <a:ahLst/>
                <a:cxnLst/>
                <a:rect l="l" t="t" r="r" b="b"/>
                <a:pathLst>
                  <a:path w="1154" h="641" extrusionOk="0">
                    <a:moveTo>
                      <a:pt x="469" y="1"/>
                    </a:moveTo>
                    <a:cubicBezTo>
                      <a:pt x="242" y="1"/>
                      <a:pt x="1" y="87"/>
                      <a:pt x="41" y="327"/>
                    </a:cubicBezTo>
                    <a:cubicBezTo>
                      <a:pt x="41" y="356"/>
                      <a:pt x="41" y="384"/>
                      <a:pt x="41" y="413"/>
                    </a:cubicBezTo>
                    <a:cubicBezTo>
                      <a:pt x="70" y="584"/>
                      <a:pt x="355" y="641"/>
                      <a:pt x="469" y="641"/>
                    </a:cubicBezTo>
                    <a:cubicBezTo>
                      <a:pt x="954" y="641"/>
                      <a:pt x="1154" y="356"/>
                      <a:pt x="926" y="156"/>
                    </a:cubicBezTo>
                    <a:cubicBezTo>
                      <a:pt x="868" y="99"/>
                      <a:pt x="783" y="70"/>
                      <a:pt x="726" y="42"/>
                    </a:cubicBezTo>
                    <a:cubicBezTo>
                      <a:pt x="658" y="16"/>
                      <a:pt x="565" y="1"/>
                      <a:pt x="46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7"/>
              <p:cNvSpPr/>
              <p:nvPr/>
            </p:nvSpPr>
            <p:spPr>
              <a:xfrm>
                <a:off x="910350" y="273450"/>
                <a:ext cx="37850" cy="18625"/>
              </a:xfrm>
              <a:custGeom>
                <a:avLst/>
                <a:gdLst/>
                <a:ahLst/>
                <a:cxnLst/>
                <a:rect l="l" t="t" r="r" b="b"/>
                <a:pathLst>
                  <a:path w="1514" h="745" extrusionOk="0">
                    <a:moveTo>
                      <a:pt x="774" y="1"/>
                    </a:moveTo>
                    <a:cubicBezTo>
                      <a:pt x="595" y="1"/>
                      <a:pt x="409" y="49"/>
                      <a:pt x="258" y="124"/>
                    </a:cubicBezTo>
                    <a:cubicBezTo>
                      <a:pt x="1" y="267"/>
                      <a:pt x="229" y="552"/>
                      <a:pt x="400" y="638"/>
                    </a:cubicBezTo>
                    <a:cubicBezTo>
                      <a:pt x="521" y="707"/>
                      <a:pt x="663" y="745"/>
                      <a:pt x="807" y="745"/>
                    </a:cubicBezTo>
                    <a:cubicBezTo>
                      <a:pt x="901" y="745"/>
                      <a:pt x="995" y="729"/>
                      <a:pt x="1085" y="695"/>
                    </a:cubicBezTo>
                    <a:cubicBezTo>
                      <a:pt x="1171" y="666"/>
                      <a:pt x="1171" y="666"/>
                      <a:pt x="1114" y="666"/>
                    </a:cubicBezTo>
                    <a:cubicBezTo>
                      <a:pt x="1285" y="638"/>
                      <a:pt x="1513" y="495"/>
                      <a:pt x="1342" y="267"/>
                    </a:cubicBezTo>
                    <a:cubicBezTo>
                      <a:pt x="1215" y="76"/>
                      <a:pt x="999" y="1"/>
                      <a:pt x="77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1012375" y="238475"/>
                <a:ext cx="37000" cy="15800"/>
              </a:xfrm>
              <a:custGeom>
                <a:avLst/>
                <a:gdLst/>
                <a:ahLst/>
                <a:cxnLst/>
                <a:rect l="l" t="t" r="r" b="b"/>
                <a:pathLst>
                  <a:path w="1480" h="632" extrusionOk="0">
                    <a:moveTo>
                      <a:pt x="609" y="0"/>
                    </a:moveTo>
                    <a:cubicBezTo>
                      <a:pt x="569" y="0"/>
                      <a:pt x="536" y="4"/>
                      <a:pt x="514" y="11"/>
                    </a:cubicBezTo>
                    <a:cubicBezTo>
                      <a:pt x="457" y="68"/>
                      <a:pt x="371" y="97"/>
                      <a:pt x="314" y="125"/>
                    </a:cubicBezTo>
                    <a:cubicBezTo>
                      <a:pt x="0" y="325"/>
                      <a:pt x="485" y="582"/>
                      <a:pt x="656" y="610"/>
                    </a:cubicBezTo>
                    <a:cubicBezTo>
                      <a:pt x="712" y="624"/>
                      <a:pt x="765" y="631"/>
                      <a:pt x="817" y="631"/>
                    </a:cubicBezTo>
                    <a:cubicBezTo>
                      <a:pt x="980" y="631"/>
                      <a:pt x="1126" y="562"/>
                      <a:pt x="1255" y="411"/>
                    </a:cubicBezTo>
                    <a:cubicBezTo>
                      <a:pt x="1479" y="162"/>
                      <a:pt x="880" y="0"/>
                      <a:pt x="60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799475" y="457150"/>
                <a:ext cx="29925" cy="11875"/>
              </a:xfrm>
              <a:custGeom>
                <a:avLst/>
                <a:gdLst/>
                <a:ahLst/>
                <a:cxnLst/>
                <a:rect l="l" t="t" r="r" b="b"/>
                <a:pathLst>
                  <a:path w="1197" h="475" extrusionOk="0">
                    <a:moveTo>
                      <a:pt x="483" y="0"/>
                    </a:moveTo>
                    <a:cubicBezTo>
                      <a:pt x="400" y="0"/>
                      <a:pt x="324" y="16"/>
                      <a:pt x="270" y="52"/>
                    </a:cubicBezTo>
                    <a:cubicBezTo>
                      <a:pt x="0" y="255"/>
                      <a:pt x="405" y="475"/>
                      <a:pt x="714" y="475"/>
                    </a:cubicBezTo>
                    <a:cubicBezTo>
                      <a:pt x="796" y="475"/>
                      <a:pt x="872" y="459"/>
                      <a:pt x="926" y="423"/>
                    </a:cubicBezTo>
                    <a:cubicBezTo>
                      <a:pt x="1197" y="220"/>
                      <a:pt x="792" y="0"/>
                      <a:pt x="48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637175" y="440175"/>
                <a:ext cx="38525" cy="19725"/>
              </a:xfrm>
              <a:custGeom>
                <a:avLst/>
                <a:gdLst/>
                <a:ahLst/>
                <a:cxnLst/>
                <a:rect l="l" t="t" r="r" b="b"/>
                <a:pathLst>
                  <a:path w="1541" h="789" extrusionOk="0">
                    <a:moveTo>
                      <a:pt x="645" y="1"/>
                    </a:moveTo>
                    <a:cubicBezTo>
                      <a:pt x="527" y="1"/>
                      <a:pt x="412" y="21"/>
                      <a:pt x="285" y="75"/>
                    </a:cubicBezTo>
                    <a:cubicBezTo>
                      <a:pt x="143" y="160"/>
                      <a:pt x="0" y="303"/>
                      <a:pt x="143" y="503"/>
                    </a:cubicBezTo>
                    <a:cubicBezTo>
                      <a:pt x="285" y="703"/>
                      <a:pt x="542" y="760"/>
                      <a:pt x="770" y="788"/>
                    </a:cubicBezTo>
                    <a:cubicBezTo>
                      <a:pt x="999" y="788"/>
                      <a:pt x="1198" y="731"/>
                      <a:pt x="1341" y="560"/>
                    </a:cubicBezTo>
                    <a:cubicBezTo>
                      <a:pt x="1541" y="275"/>
                      <a:pt x="1056" y="46"/>
                      <a:pt x="856" y="18"/>
                    </a:cubicBezTo>
                    <a:cubicBezTo>
                      <a:pt x="783" y="7"/>
                      <a:pt x="714" y="1"/>
                      <a:pt x="64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882075" y="492800"/>
                <a:ext cx="28075" cy="11200"/>
              </a:xfrm>
              <a:custGeom>
                <a:avLst/>
                <a:gdLst/>
                <a:ahLst/>
                <a:cxnLst/>
                <a:rect l="l" t="t" r="r" b="b"/>
                <a:pathLst>
                  <a:path w="1123" h="448" extrusionOk="0">
                    <a:moveTo>
                      <a:pt x="445" y="0"/>
                    </a:moveTo>
                    <a:cubicBezTo>
                      <a:pt x="367" y="0"/>
                      <a:pt x="296" y="16"/>
                      <a:pt x="247" y="53"/>
                    </a:cubicBezTo>
                    <a:cubicBezTo>
                      <a:pt x="0" y="232"/>
                      <a:pt x="390" y="447"/>
                      <a:pt x="678" y="447"/>
                    </a:cubicBezTo>
                    <a:cubicBezTo>
                      <a:pt x="756" y="447"/>
                      <a:pt x="827" y="431"/>
                      <a:pt x="875" y="395"/>
                    </a:cubicBezTo>
                    <a:cubicBezTo>
                      <a:pt x="1122" y="215"/>
                      <a:pt x="733" y="0"/>
                      <a:pt x="445"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67250" y="1302875"/>
                <a:ext cx="27075" cy="15825"/>
              </a:xfrm>
              <a:custGeom>
                <a:avLst/>
                <a:gdLst/>
                <a:ahLst/>
                <a:cxnLst/>
                <a:rect l="l" t="t" r="r" b="b"/>
                <a:pathLst>
                  <a:path w="1083" h="633" extrusionOk="0">
                    <a:moveTo>
                      <a:pt x="467" y="1"/>
                    </a:moveTo>
                    <a:cubicBezTo>
                      <a:pt x="442" y="1"/>
                      <a:pt x="420" y="2"/>
                      <a:pt x="400" y="5"/>
                    </a:cubicBezTo>
                    <a:cubicBezTo>
                      <a:pt x="486" y="5"/>
                      <a:pt x="572" y="34"/>
                      <a:pt x="657" y="62"/>
                    </a:cubicBezTo>
                    <a:lnTo>
                      <a:pt x="343" y="62"/>
                    </a:lnTo>
                    <a:cubicBezTo>
                      <a:pt x="305" y="43"/>
                      <a:pt x="267" y="34"/>
                      <a:pt x="231" y="34"/>
                    </a:cubicBezTo>
                    <a:cubicBezTo>
                      <a:pt x="159" y="34"/>
                      <a:pt x="96" y="72"/>
                      <a:pt x="58" y="148"/>
                    </a:cubicBezTo>
                    <a:cubicBezTo>
                      <a:pt x="1" y="233"/>
                      <a:pt x="1" y="319"/>
                      <a:pt x="58" y="376"/>
                    </a:cubicBezTo>
                    <a:cubicBezTo>
                      <a:pt x="115" y="433"/>
                      <a:pt x="172" y="490"/>
                      <a:pt x="229" y="519"/>
                    </a:cubicBezTo>
                    <a:cubicBezTo>
                      <a:pt x="315" y="576"/>
                      <a:pt x="457" y="604"/>
                      <a:pt x="600" y="633"/>
                    </a:cubicBezTo>
                    <a:lnTo>
                      <a:pt x="629" y="633"/>
                    </a:lnTo>
                    <a:cubicBezTo>
                      <a:pt x="828" y="633"/>
                      <a:pt x="1028" y="576"/>
                      <a:pt x="1057" y="405"/>
                    </a:cubicBezTo>
                    <a:cubicBezTo>
                      <a:pt x="1082" y="121"/>
                      <a:pt x="690" y="1"/>
                      <a:pt x="467"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612275" y="1293800"/>
                <a:ext cx="33475" cy="14825"/>
              </a:xfrm>
              <a:custGeom>
                <a:avLst/>
                <a:gdLst/>
                <a:ahLst/>
                <a:cxnLst/>
                <a:rect l="l" t="t" r="r" b="b"/>
                <a:pathLst>
                  <a:path w="1339" h="593" extrusionOk="0">
                    <a:moveTo>
                      <a:pt x="363" y="0"/>
                    </a:moveTo>
                    <a:cubicBezTo>
                      <a:pt x="270" y="0"/>
                      <a:pt x="184" y="20"/>
                      <a:pt x="169" y="83"/>
                    </a:cubicBezTo>
                    <a:cubicBezTo>
                      <a:pt x="140" y="111"/>
                      <a:pt x="140" y="140"/>
                      <a:pt x="112" y="197"/>
                    </a:cubicBezTo>
                    <a:cubicBezTo>
                      <a:pt x="1" y="485"/>
                      <a:pt x="222" y="592"/>
                      <a:pt x="473" y="592"/>
                    </a:cubicBezTo>
                    <a:cubicBezTo>
                      <a:pt x="868" y="592"/>
                      <a:pt x="1339" y="327"/>
                      <a:pt x="711" y="83"/>
                    </a:cubicBezTo>
                    <a:cubicBezTo>
                      <a:pt x="654" y="54"/>
                      <a:pt x="597" y="54"/>
                      <a:pt x="568" y="26"/>
                    </a:cubicBezTo>
                    <a:cubicBezTo>
                      <a:pt x="517" y="13"/>
                      <a:pt x="437" y="0"/>
                      <a:pt x="36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1228500" y="1386775"/>
                <a:ext cx="39250" cy="20950"/>
              </a:xfrm>
              <a:custGeom>
                <a:avLst/>
                <a:gdLst/>
                <a:ahLst/>
                <a:cxnLst/>
                <a:rect l="l" t="t" r="r" b="b"/>
                <a:pathLst>
                  <a:path w="1570" h="838" extrusionOk="0">
                    <a:moveTo>
                      <a:pt x="706" y="1"/>
                    </a:moveTo>
                    <a:cubicBezTo>
                      <a:pt x="560" y="1"/>
                      <a:pt x="419" y="38"/>
                      <a:pt x="314" y="130"/>
                    </a:cubicBezTo>
                    <a:lnTo>
                      <a:pt x="257" y="159"/>
                    </a:lnTo>
                    <a:cubicBezTo>
                      <a:pt x="0" y="330"/>
                      <a:pt x="200" y="615"/>
                      <a:pt x="400" y="729"/>
                    </a:cubicBezTo>
                    <a:cubicBezTo>
                      <a:pt x="541" y="792"/>
                      <a:pt x="716" y="837"/>
                      <a:pt x="888" y="837"/>
                    </a:cubicBezTo>
                    <a:cubicBezTo>
                      <a:pt x="1029" y="837"/>
                      <a:pt x="1168" y="806"/>
                      <a:pt x="1284" y="729"/>
                    </a:cubicBezTo>
                    <a:lnTo>
                      <a:pt x="1341" y="701"/>
                    </a:lnTo>
                    <a:cubicBezTo>
                      <a:pt x="1570" y="501"/>
                      <a:pt x="1398" y="244"/>
                      <a:pt x="1199" y="130"/>
                    </a:cubicBezTo>
                    <a:cubicBezTo>
                      <a:pt x="1060" y="53"/>
                      <a:pt x="879" y="1"/>
                      <a:pt x="706"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7"/>
              <p:cNvSpPr/>
              <p:nvPr/>
            </p:nvSpPr>
            <p:spPr>
              <a:xfrm>
                <a:off x="1234625" y="1331625"/>
                <a:ext cx="26700" cy="16750"/>
              </a:xfrm>
              <a:custGeom>
                <a:avLst/>
                <a:gdLst/>
                <a:ahLst/>
                <a:cxnLst/>
                <a:rect l="l" t="t" r="r" b="b"/>
                <a:pathLst>
                  <a:path w="1068" h="670" extrusionOk="0">
                    <a:moveTo>
                      <a:pt x="448" y="0"/>
                    </a:moveTo>
                    <a:cubicBezTo>
                      <a:pt x="281" y="0"/>
                      <a:pt x="118" y="61"/>
                      <a:pt x="69" y="225"/>
                    </a:cubicBezTo>
                    <a:cubicBezTo>
                      <a:pt x="41" y="282"/>
                      <a:pt x="41" y="339"/>
                      <a:pt x="69" y="396"/>
                    </a:cubicBezTo>
                    <a:cubicBezTo>
                      <a:pt x="1" y="578"/>
                      <a:pt x="297" y="670"/>
                      <a:pt x="506" y="670"/>
                    </a:cubicBezTo>
                    <a:cubicBezTo>
                      <a:pt x="559" y="670"/>
                      <a:pt x="606" y="664"/>
                      <a:pt x="640" y="653"/>
                    </a:cubicBezTo>
                    <a:cubicBezTo>
                      <a:pt x="811" y="653"/>
                      <a:pt x="1068" y="567"/>
                      <a:pt x="1039" y="367"/>
                    </a:cubicBezTo>
                    <a:cubicBezTo>
                      <a:pt x="1011" y="225"/>
                      <a:pt x="897" y="168"/>
                      <a:pt x="782" y="82"/>
                    </a:cubicBezTo>
                    <a:cubicBezTo>
                      <a:pt x="697" y="33"/>
                      <a:pt x="571" y="0"/>
                      <a:pt x="448"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7"/>
              <p:cNvSpPr/>
              <p:nvPr/>
            </p:nvSpPr>
            <p:spPr>
              <a:xfrm>
                <a:off x="1461025" y="829800"/>
                <a:ext cx="34275" cy="17700"/>
              </a:xfrm>
              <a:custGeom>
                <a:avLst/>
                <a:gdLst/>
                <a:ahLst/>
                <a:cxnLst/>
                <a:rect l="l" t="t" r="r" b="b"/>
                <a:pathLst>
                  <a:path w="1371" h="708" extrusionOk="0">
                    <a:moveTo>
                      <a:pt x="602" y="0"/>
                    </a:moveTo>
                    <a:cubicBezTo>
                      <a:pt x="470" y="0"/>
                      <a:pt x="337" y="29"/>
                      <a:pt x="229" y="97"/>
                    </a:cubicBezTo>
                    <a:cubicBezTo>
                      <a:pt x="1" y="268"/>
                      <a:pt x="172" y="496"/>
                      <a:pt x="343" y="610"/>
                    </a:cubicBezTo>
                    <a:cubicBezTo>
                      <a:pt x="464" y="671"/>
                      <a:pt x="616" y="707"/>
                      <a:pt x="766" y="707"/>
                    </a:cubicBezTo>
                    <a:cubicBezTo>
                      <a:pt x="901" y="707"/>
                      <a:pt x="1034" y="678"/>
                      <a:pt x="1142" y="610"/>
                    </a:cubicBezTo>
                    <a:cubicBezTo>
                      <a:pt x="1370" y="439"/>
                      <a:pt x="1199" y="211"/>
                      <a:pt x="999" y="97"/>
                    </a:cubicBezTo>
                    <a:cubicBezTo>
                      <a:pt x="894" y="37"/>
                      <a:pt x="749" y="0"/>
                      <a:pt x="602"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7"/>
              <p:cNvSpPr/>
              <p:nvPr/>
            </p:nvSpPr>
            <p:spPr>
              <a:xfrm>
                <a:off x="1500275" y="907275"/>
                <a:ext cx="31400" cy="15550"/>
              </a:xfrm>
              <a:custGeom>
                <a:avLst/>
                <a:gdLst/>
                <a:ahLst/>
                <a:cxnLst/>
                <a:rect l="l" t="t" r="r" b="b"/>
                <a:pathLst>
                  <a:path w="1256" h="622" extrusionOk="0">
                    <a:moveTo>
                      <a:pt x="457" y="0"/>
                    </a:moveTo>
                    <a:cubicBezTo>
                      <a:pt x="335" y="0"/>
                      <a:pt x="220" y="31"/>
                      <a:pt x="143" y="108"/>
                    </a:cubicBezTo>
                    <a:cubicBezTo>
                      <a:pt x="57" y="136"/>
                      <a:pt x="0" y="193"/>
                      <a:pt x="0" y="308"/>
                    </a:cubicBezTo>
                    <a:cubicBezTo>
                      <a:pt x="57" y="564"/>
                      <a:pt x="428" y="621"/>
                      <a:pt x="656" y="621"/>
                    </a:cubicBezTo>
                    <a:cubicBezTo>
                      <a:pt x="913" y="621"/>
                      <a:pt x="1255" y="422"/>
                      <a:pt x="970" y="165"/>
                    </a:cubicBezTo>
                    <a:cubicBezTo>
                      <a:pt x="865" y="77"/>
                      <a:pt x="652" y="0"/>
                      <a:pt x="457"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7"/>
              <p:cNvSpPr/>
              <p:nvPr/>
            </p:nvSpPr>
            <p:spPr>
              <a:xfrm>
                <a:off x="1413500" y="870350"/>
                <a:ext cx="31150" cy="16925"/>
              </a:xfrm>
              <a:custGeom>
                <a:avLst/>
                <a:gdLst/>
                <a:ahLst/>
                <a:cxnLst/>
                <a:rect l="l" t="t" r="r" b="b"/>
                <a:pathLst>
                  <a:path w="1246" h="677" extrusionOk="0">
                    <a:moveTo>
                      <a:pt x="494" y="1"/>
                    </a:moveTo>
                    <a:cubicBezTo>
                      <a:pt x="310" y="1"/>
                      <a:pt x="136" y="62"/>
                      <a:pt x="76" y="244"/>
                    </a:cubicBezTo>
                    <a:lnTo>
                      <a:pt x="76" y="272"/>
                    </a:lnTo>
                    <a:cubicBezTo>
                      <a:pt x="0" y="575"/>
                      <a:pt x="459" y="677"/>
                      <a:pt x="705" y="677"/>
                    </a:cubicBezTo>
                    <a:cubicBezTo>
                      <a:pt x="737" y="677"/>
                      <a:pt x="766" y="675"/>
                      <a:pt x="789" y="672"/>
                    </a:cubicBezTo>
                    <a:lnTo>
                      <a:pt x="846" y="643"/>
                    </a:lnTo>
                    <a:cubicBezTo>
                      <a:pt x="1188" y="586"/>
                      <a:pt x="1246" y="272"/>
                      <a:pt x="932" y="101"/>
                    </a:cubicBezTo>
                    <a:cubicBezTo>
                      <a:pt x="825" y="48"/>
                      <a:pt x="656" y="1"/>
                      <a:pt x="494"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7"/>
              <p:cNvSpPr/>
              <p:nvPr/>
            </p:nvSpPr>
            <p:spPr>
              <a:xfrm>
                <a:off x="1175000" y="730700"/>
                <a:ext cx="32825" cy="18850"/>
              </a:xfrm>
              <a:custGeom>
                <a:avLst/>
                <a:gdLst/>
                <a:ahLst/>
                <a:cxnLst/>
                <a:rect l="l" t="t" r="r" b="b"/>
                <a:pathLst>
                  <a:path w="1313" h="754" extrusionOk="0">
                    <a:moveTo>
                      <a:pt x="571" y="1"/>
                    </a:moveTo>
                    <a:cubicBezTo>
                      <a:pt x="477" y="1"/>
                      <a:pt x="388" y="20"/>
                      <a:pt x="314" y="66"/>
                    </a:cubicBezTo>
                    <a:cubicBezTo>
                      <a:pt x="286" y="66"/>
                      <a:pt x="286" y="95"/>
                      <a:pt x="286" y="95"/>
                    </a:cubicBezTo>
                    <a:cubicBezTo>
                      <a:pt x="200" y="123"/>
                      <a:pt x="114" y="152"/>
                      <a:pt x="86" y="238"/>
                    </a:cubicBezTo>
                    <a:cubicBezTo>
                      <a:pt x="0" y="380"/>
                      <a:pt x="57" y="466"/>
                      <a:pt x="143" y="551"/>
                    </a:cubicBezTo>
                    <a:lnTo>
                      <a:pt x="172" y="580"/>
                    </a:lnTo>
                    <a:cubicBezTo>
                      <a:pt x="301" y="690"/>
                      <a:pt x="501" y="753"/>
                      <a:pt x="688" y="753"/>
                    </a:cubicBezTo>
                    <a:cubicBezTo>
                      <a:pt x="791" y="753"/>
                      <a:pt x="890" y="735"/>
                      <a:pt x="970" y="694"/>
                    </a:cubicBezTo>
                    <a:cubicBezTo>
                      <a:pt x="999" y="694"/>
                      <a:pt x="1028" y="694"/>
                      <a:pt x="1028" y="666"/>
                    </a:cubicBezTo>
                    <a:cubicBezTo>
                      <a:pt x="1284" y="580"/>
                      <a:pt x="1313" y="352"/>
                      <a:pt x="1113" y="180"/>
                    </a:cubicBezTo>
                    <a:cubicBezTo>
                      <a:pt x="978" y="84"/>
                      <a:pt x="765" y="1"/>
                      <a:pt x="571"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7"/>
              <p:cNvSpPr/>
              <p:nvPr/>
            </p:nvSpPr>
            <p:spPr>
              <a:xfrm>
                <a:off x="1151575" y="684225"/>
                <a:ext cx="26150" cy="10025"/>
              </a:xfrm>
              <a:custGeom>
                <a:avLst/>
                <a:gdLst/>
                <a:ahLst/>
                <a:cxnLst/>
                <a:rect l="l" t="t" r="r" b="b"/>
                <a:pathLst>
                  <a:path w="1046" h="401" extrusionOk="0">
                    <a:moveTo>
                      <a:pt x="403" y="1"/>
                    </a:moveTo>
                    <a:cubicBezTo>
                      <a:pt x="334" y="1"/>
                      <a:pt x="270" y="13"/>
                      <a:pt x="224" y="42"/>
                    </a:cubicBezTo>
                    <a:cubicBezTo>
                      <a:pt x="0" y="221"/>
                      <a:pt x="356" y="400"/>
                      <a:pt x="616" y="400"/>
                    </a:cubicBezTo>
                    <a:cubicBezTo>
                      <a:pt x="687" y="400"/>
                      <a:pt x="752" y="387"/>
                      <a:pt x="795" y="356"/>
                    </a:cubicBezTo>
                    <a:cubicBezTo>
                      <a:pt x="1045" y="197"/>
                      <a:pt x="678" y="1"/>
                      <a:pt x="403"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7"/>
              <p:cNvSpPr/>
              <p:nvPr/>
            </p:nvSpPr>
            <p:spPr>
              <a:xfrm>
                <a:off x="1113925" y="729875"/>
                <a:ext cx="26125" cy="10025"/>
              </a:xfrm>
              <a:custGeom>
                <a:avLst/>
                <a:gdLst/>
                <a:ahLst/>
                <a:cxnLst/>
                <a:rect l="l" t="t" r="r" b="b"/>
                <a:pathLst>
                  <a:path w="1045" h="401" extrusionOk="0">
                    <a:moveTo>
                      <a:pt x="412" y="1"/>
                    </a:moveTo>
                    <a:cubicBezTo>
                      <a:pt x="346" y="1"/>
                      <a:pt x="287" y="14"/>
                      <a:pt x="246" y="42"/>
                    </a:cubicBezTo>
                    <a:cubicBezTo>
                      <a:pt x="0" y="221"/>
                      <a:pt x="351" y="400"/>
                      <a:pt x="624" y="400"/>
                    </a:cubicBezTo>
                    <a:cubicBezTo>
                      <a:pt x="699" y="400"/>
                      <a:pt x="768" y="387"/>
                      <a:pt x="817" y="356"/>
                    </a:cubicBezTo>
                    <a:cubicBezTo>
                      <a:pt x="1045" y="197"/>
                      <a:pt x="673" y="1"/>
                      <a:pt x="41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7"/>
              <p:cNvSpPr/>
              <p:nvPr/>
            </p:nvSpPr>
            <p:spPr>
              <a:xfrm>
                <a:off x="1032325" y="691775"/>
                <a:ext cx="30300" cy="14950"/>
              </a:xfrm>
              <a:custGeom>
                <a:avLst/>
                <a:gdLst/>
                <a:ahLst/>
                <a:cxnLst/>
                <a:rect l="l" t="t" r="r" b="b"/>
                <a:pathLst>
                  <a:path w="1212" h="598" extrusionOk="0">
                    <a:moveTo>
                      <a:pt x="522" y="1"/>
                    </a:moveTo>
                    <a:cubicBezTo>
                      <a:pt x="459" y="1"/>
                      <a:pt x="405" y="9"/>
                      <a:pt x="372" y="26"/>
                    </a:cubicBezTo>
                    <a:cubicBezTo>
                      <a:pt x="286" y="54"/>
                      <a:pt x="229" y="83"/>
                      <a:pt x="172" y="140"/>
                    </a:cubicBezTo>
                    <a:cubicBezTo>
                      <a:pt x="1" y="254"/>
                      <a:pt x="144" y="425"/>
                      <a:pt x="258" y="511"/>
                    </a:cubicBezTo>
                    <a:cubicBezTo>
                      <a:pt x="370" y="559"/>
                      <a:pt x="499" y="598"/>
                      <a:pt x="622" y="598"/>
                    </a:cubicBezTo>
                    <a:cubicBezTo>
                      <a:pt x="718" y="598"/>
                      <a:pt x="810" y="573"/>
                      <a:pt x="885" y="511"/>
                    </a:cubicBezTo>
                    <a:cubicBezTo>
                      <a:pt x="942" y="482"/>
                      <a:pt x="1000" y="425"/>
                      <a:pt x="1028" y="368"/>
                    </a:cubicBezTo>
                    <a:cubicBezTo>
                      <a:pt x="1212" y="138"/>
                      <a:pt x="785" y="1"/>
                      <a:pt x="522"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7"/>
              <p:cNvSpPr/>
              <p:nvPr/>
            </p:nvSpPr>
            <p:spPr>
              <a:xfrm>
                <a:off x="833925" y="815125"/>
                <a:ext cx="24350" cy="9600"/>
              </a:xfrm>
              <a:custGeom>
                <a:avLst/>
                <a:gdLst/>
                <a:ahLst/>
                <a:cxnLst/>
                <a:rect l="l" t="t" r="r" b="b"/>
                <a:pathLst>
                  <a:path w="974" h="384" extrusionOk="0">
                    <a:moveTo>
                      <a:pt x="406" y="0"/>
                    </a:moveTo>
                    <a:cubicBezTo>
                      <a:pt x="329" y="0"/>
                      <a:pt x="257" y="17"/>
                      <a:pt x="205" y="56"/>
                    </a:cubicBezTo>
                    <a:cubicBezTo>
                      <a:pt x="0" y="192"/>
                      <a:pt x="338" y="383"/>
                      <a:pt x="600" y="383"/>
                    </a:cubicBezTo>
                    <a:cubicBezTo>
                      <a:pt x="667" y="383"/>
                      <a:pt x="729" y="371"/>
                      <a:pt x="775" y="341"/>
                    </a:cubicBezTo>
                    <a:cubicBezTo>
                      <a:pt x="973" y="188"/>
                      <a:pt x="663" y="0"/>
                      <a:pt x="406"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7"/>
              <p:cNvSpPr/>
              <p:nvPr/>
            </p:nvSpPr>
            <p:spPr>
              <a:xfrm>
                <a:off x="1929250" y="1180300"/>
                <a:ext cx="22550" cy="14575"/>
              </a:xfrm>
              <a:custGeom>
                <a:avLst/>
                <a:gdLst/>
                <a:ahLst/>
                <a:cxnLst/>
                <a:rect l="l" t="t" r="r" b="b"/>
                <a:pathLst>
                  <a:path w="902" h="583" extrusionOk="0">
                    <a:moveTo>
                      <a:pt x="410" y="1"/>
                    </a:moveTo>
                    <a:cubicBezTo>
                      <a:pt x="281" y="1"/>
                      <a:pt x="174" y="43"/>
                      <a:pt x="217" y="172"/>
                    </a:cubicBezTo>
                    <a:cubicBezTo>
                      <a:pt x="0" y="329"/>
                      <a:pt x="383" y="583"/>
                      <a:pt x="659" y="583"/>
                    </a:cubicBezTo>
                    <a:cubicBezTo>
                      <a:pt x="782" y="583"/>
                      <a:pt x="884" y="532"/>
                      <a:pt x="902" y="400"/>
                    </a:cubicBezTo>
                    <a:cubicBezTo>
                      <a:pt x="902" y="257"/>
                      <a:pt x="845" y="172"/>
                      <a:pt x="731" y="86"/>
                    </a:cubicBezTo>
                    <a:cubicBezTo>
                      <a:pt x="688" y="43"/>
                      <a:pt x="538" y="1"/>
                      <a:pt x="410"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7"/>
              <p:cNvSpPr/>
              <p:nvPr/>
            </p:nvSpPr>
            <p:spPr>
              <a:xfrm>
                <a:off x="1626525" y="1609000"/>
                <a:ext cx="43525" cy="21950"/>
              </a:xfrm>
              <a:custGeom>
                <a:avLst/>
                <a:gdLst/>
                <a:ahLst/>
                <a:cxnLst/>
                <a:rect l="l" t="t" r="r" b="b"/>
                <a:pathLst>
                  <a:path w="1741" h="878" extrusionOk="0">
                    <a:moveTo>
                      <a:pt x="753" y="0"/>
                    </a:moveTo>
                    <a:cubicBezTo>
                      <a:pt x="557" y="0"/>
                      <a:pt x="371" y="57"/>
                      <a:pt x="257" y="200"/>
                    </a:cubicBezTo>
                    <a:lnTo>
                      <a:pt x="229" y="200"/>
                    </a:lnTo>
                    <a:lnTo>
                      <a:pt x="229" y="229"/>
                    </a:lnTo>
                    <a:cubicBezTo>
                      <a:pt x="0" y="485"/>
                      <a:pt x="428" y="828"/>
                      <a:pt x="771" y="856"/>
                    </a:cubicBezTo>
                    <a:cubicBezTo>
                      <a:pt x="842" y="871"/>
                      <a:pt x="913" y="878"/>
                      <a:pt x="985" y="878"/>
                    </a:cubicBezTo>
                    <a:cubicBezTo>
                      <a:pt x="1056" y="878"/>
                      <a:pt x="1127" y="871"/>
                      <a:pt x="1199" y="856"/>
                    </a:cubicBezTo>
                    <a:cubicBezTo>
                      <a:pt x="1627" y="742"/>
                      <a:pt x="1741" y="371"/>
                      <a:pt x="1313" y="143"/>
                    </a:cubicBezTo>
                    <a:cubicBezTo>
                      <a:pt x="1156" y="57"/>
                      <a:pt x="949" y="0"/>
                      <a:pt x="753"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7"/>
              <p:cNvSpPr/>
              <p:nvPr/>
            </p:nvSpPr>
            <p:spPr>
              <a:xfrm>
                <a:off x="1630500" y="1545875"/>
                <a:ext cx="38675" cy="15275"/>
              </a:xfrm>
              <a:custGeom>
                <a:avLst/>
                <a:gdLst/>
                <a:ahLst/>
                <a:cxnLst/>
                <a:rect l="l" t="t" r="r" b="b"/>
                <a:pathLst>
                  <a:path w="1547" h="611" extrusionOk="0">
                    <a:moveTo>
                      <a:pt x="629" y="1"/>
                    </a:moveTo>
                    <a:cubicBezTo>
                      <a:pt x="521" y="1"/>
                      <a:pt x="423" y="22"/>
                      <a:pt x="355" y="72"/>
                    </a:cubicBezTo>
                    <a:cubicBezTo>
                      <a:pt x="1" y="315"/>
                      <a:pt x="523" y="610"/>
                      <a:pt x="921" y="610"/>
                    </a:cubicBezTo>
                    <a:cubicBezTo>
                      <a:pt x="1036" y="610"/>
                      <a:pt x="1140" y="586"/>
                      <a:pt x="1211" y="528"/>
                    </a:cubicBezTo>
                    <a:cubicBezTo>
                      <a:pt x="1546" y="282"/>
                      <a:pt x="1023" y="1"/>
                      <a:pt x="629"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7"/>
              <p:cNvSpPr/>
              <p:nvPr/>
            </p:nvSpPr>
            <p:spPr>
              <a:xfrm>
                <a:off x="1675925" y="1544925"/>
                <a:ext cx="15425" cy="6250"/>
              </a:xfrm>
              <a:custGeom>
                <a:avLst/>
                <a:gdLst/>
                <a:ahLst/>
                <a:cxnLst/>
                <a:rect l="l" t="t" r="r" b="b"/>
                <a:pathLst>
                  <a:path w="617" h="250" extrusionOk="0">
                    <a:moveTo>
                      <a:pt x="235" y="1"/>
                    </a:moveTo>
                    <a:cubicBezTo>
                      <a:pt x="197" y="1"/>
                      <a:pt x="162" y="8"/>
                      <a:pt x="136" y="24"/>
                    </a:cubicBezTo>
                    <a:cubicBezTo>
                      <a:pt x="0" y="137"/>
                      <a:pt x="222" y="250"/>
                      <a:pt x="377" y="250"/>
                    </a:cubicBezTo>
                    <a:cubicBezTo>
                      <a:pt x="418" y="250"/>
                      <a:pt x="454" y="242"/>
                      <a:pt x="478" y="224"/>
                    </a:cubicBezTo>
                    <a:cubicBezTo>
                      <a:pt x="617" y="131"/>
                      <a:pt x="399" y="1"/>
                      <a:pt x="235" y="1"/>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6" name="Google Shape;466;p7"/>
            <p:cNvGrpSpPr/>
            <p:nvPr/>
          </p:nvGrpSpPr>
          <p:grpSpPr>
            <a:xfrm rot="-3366026">
              <a:off x="32209" y="4002391"/>
              <a:ext cx="1100925" cy="975574"/>
              <a:chOff x="5212300" y="2549513"/>
              <a:chExt cx="752025" cy="666400"/>
            </a:xfrm>
          </p:grpSpPr>
          <p:sp>
            <p:nvSpPr>
              <p:cNvPr id="467" name="Google Shape;467;p7"/>
              <p:cNvSpPr/>
              <p:nvPr/>
            </p:nvSpPr>
            <p:spPr>
              <a:xfrm>
                <a:off x="5212300" y="2803963"/>
                <a:ext cx="185475" cy="179900"/>
              </a:xfrm>
              <a:custGeom>
                <a:avLst/>
                <a:gdLst/>
                <a:ahLst/>
                <a:cxnLst/>
                <a:rect l="l" t="t" r="r" b="b"/>
                <a:pathLst>
                  <a:path w="7419" h="7196" extrusionOk="0">
                    <a:moveTo>
                      <a:pt x="5266" y="0"/>
                    </a:moveTo>
                    <a:cubicBezTo>
                      <a:pt x="4880" y="0"/>
                      <a:pt x="4448" y="84"/>
                      <a:pt x="3966" y="171"/>
                    </a:cubicBezTo>
                    <a:cubicBezTo>
                      <a:pt x="2368" y="457"/>
                      <a:pt x="685" y="1056"/>
                      <a:pt x="171" y="2511"/>
                    </a:cubicBezTo>
                    <a:cubicBezTo>
                      <a:pt x="57" y="2825"/>
                      <a:pt x="0" y="3196"/>
                      <a:pt x="0" y="3595"/>
                    </a:cubicBezTo>
                    <a:cubicBezTo>
                      <a:pt x="28" y="5556"/>
                      <a:pt x="1044" y="7196"/>
                      <a:pt x="3101" y="7196"/>
                    </a:cubicBezTo>
                    <a:cubicBezTo>
                      <a:pt x="3170" y="7196"/>
                      <a:pt x="3239" y="7194"/>
                      <a:pt x="3310" y="7190"/>
                    </a:cubicBezTo>
                    <a:cubicBezTo>
                      <a:pt x="4736" y="7133"/>
                      <a:pt x="6163" y="6848"/>
                      <a:pt x="6848" y="5450"/>
                    </a:cubicBezTo>
                    <a:cubicBezTo>
                      <a:pt x="7418" y="4337"/>
                      <a:pt x="7418" y="2169"/>
                      <a:pt x="6791" y="970"/>
                    </a:cubicBezTo>
                    <a:cubicBezTo>
                      <a:pt x="6387" y="215"/>
                      <a:pt x="5885" y="0"/>
                      <a:pt x="5266" y="0"/>
                    </a:cubicBezTo>
                    <a:close/>
                  </a:path>
                </a:pathLst>
              </a:custGeom>
              <a:solidFill>
                <a:srgbClr val="F9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7"/>
              <p:cNvSpPr/>
              <p:nvPr/>
            </p:nvSpPr>
            <p:spPr>
              <a:xfrm>
                <a:off x="5553375" y="2757913"/>
                <a:ext cx="146125" cy="142375"/>
              </a:xfrm>
              <a:custGeom>
                <a:avLst/>
                <a:gdLst/>
                <a:ahLst/>
                <a:cxnLst/>
                <a:rect l="l" t="t" r="r" b="b"/>
                <a:pathLst>
                  <a:path w="5845" h="5695" extrusionOk="0">
                    <a:moveTo>
                      <a:pt x="3616" y="0"/>
                    </a:moveTo>
                    <a:cubicBezTo>
                      <a:pt x="2410" y="0"/>
                      <a:pt x="976" y="752"/>
                      <a:pt x="538" y="1671"/>
                    </a:cubicBezTo>
                    <a:cubicBezTo>
                      <a:pt x="423" y="1899"/>
                      <a:pt x="338" y="2156"/>
                      <a:pt x="309" y="2384"/>
                    </a:cubicBezTo>
                    <a:cubicBezTo>
                      <a:pt x="0" y="4109"/>
                      <a:pt x="1526" y="5695"/>
                      <a:pt x="3232" y="5695"/>
                    </a:cubicBezTo>
                    <a:cubicBezTo>
                      <a:pt x="3417" y="5695"/>
                      <a:pt x="3603" y="5676"/>
                      <a:pt x="3790" y="5637"/>
                    </a:cubicBezTo>
                    <a:cubicBezTo>
                      <a:pt x="5217" y="5352"/>
                      <a:pt x="5845" y="5123"/>
                      <a:pt x="5816" y="3440"/>
                    </a:cubicBezTo>
                    <a:cubicBezTo>
                      <a:pt x="5816" y="2327"/>
                      <a:pt x="5673" y="986"/>
                      <a:pt x="4789" y="330"/>
                    </a:cubicBezTo>
                    <a:cubicBezTo>
                      <a:pt x="4468" y="101"/>
                      <a:pt x="4057" y="0"/>
                      <a:pt x="3616" y="0"/>
                    </a:cubicBezTo>
                    <a:close/>
                  </a:path>
                </a:pathLst>
              </a:custGeom>
              <a:solidFill>
                <a:srgbClr val="F9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7"/>
              <p:cNvSpPr/>
              <p:nvPr/>
            </p:nvSpPr>
            <p:spPr>
              <a:xfrm>
                <a:off x="5351025" y="3113838"/>
                <a:ext cx="123775" cy="102075"/>
              </a:xfrm>
              <a:custGeom>
                <a:avLst/>
                <a:gdLst/>
                <a:ahLst/>
                <a:cxnLst/>
                <a:rect l="l" t="t" r="r" b="b"/>
                <a:pathLst>
                  <a:path w="4951" h="4083" extrusionOk="0">
                    <a:moveTo>
                      <a:pt x="3513" y="0"/>
                    </a:moveTo>
                    <a:cubicBezTo>
                      <a:pt x="2528" y="0"/>
                      <a:pt x="1200" y="1616"/>
                      <a:pt x="414" y="2613"/>
                    </a:cubicBezTo>
                    <a:cubicBezTo>
                      <a:pt x="0" y="3731"/>
                      <a:pt x="848" y="4083"/>
                      <a:pt x="1693" y="4083"/>
                    </a:cubicBezTo>
                    <a:cubicBezTo>
                      <a:pt x="2013" y="4083"/>
                      <a:pt x="2332" y="4032"/>
                      <a:pt x="2583" y="3954"/>
                    </a:cubicBezTo>
                    <a:cubicBezTo>
                      <a:pt x="3867" y="3583"/>
                      <a:pt x="4951" y="3041"/>
                      <a:pt x="4609" y="1415"/>
                    </a:cubicBezTo>
                    <a:cubicBezTo>
                      <a:pt x="4393" y="385"/>
                      <a:pt x="3994" y="0"/>
                      <a:pt x="3513" y="0"/>
                    </a:cubicBezTo>
                    <a:close/>
                  </a:path>
                </a:pathLst>
              </a:custGeom>
              <a:solidFill>
                <a:srgbClr val="F9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7"/>
              <p:cNvSpPr/>
              <p:nvPr/>
            </p:nvSpPr>
            <p:spPr>
              <a:xfrm>
                <a:off x="5860675" y="2712463"/>
                <a:ext cx="103650" cy="91775"/>
              </a:xfrm>
              <a:custGeom>
                <a:avLst/>
                <a:gdLst/>
                <a:ahLst/>
                <a:cxnLst/>
                <a:rect l="l" t="t" r="r" b="b"/>
                <a:pathLst>
                  <a:path w="4146" h="3671" extrusionOk="0">
                    <a:moveTo>
                      <a:pt x="2505" y="0"/>
                    </a:moveTo>
                    <a:cubicBezTo>
                      <a:pt x="1612" y="0"/>
                      <a:pt x="518" y="525"/>
                      <a:pt x="1" y="1435"/>
                    </a:cubicBezTo>
                    <a:cubicBezTo>
                      <a:pt x="143" y="2861"/>
                      <a:pt x="143" y="3375"/>
                      <a:pt x="1627" y="3632"/>
                    </a:cubicBezTo>
                    <a:cubicBezTo>
                      <a:pt x="1768" y="3658"/>
                      <a:pt x="1901" y="3671"/>
                      <a:pt x="2026" y="3671"/>
                    </a:cubicBezTo>
                    <a:cubicBezTo>
                      <a:pt x="2982" y="3671"/>
                      <a:pt x="3464" y="2923"/>
                      <a:pt x="3767" y="1863"/>
                    </a:cubicBezTo>
                    <a:cubicBezTo>
                      <a:pt x="4145" y="568"/>
                      <a:pt x="3433" y="0"/>
                      <a:pt x="2505" y="0"/>
                    </a:cubicBezTo>
                    <a:close/>
                  </a:path>
                </a:pathLst>
              </a:custGeom>
              <a:solidFill>
                <a:srgbClr val="F9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7"/>
              <p:cNvSpPr/>
              <p:nvPr/>
            </p:nvSpPr>
            <p:spPr>
              <a:xfrm>
                <a:off x="5529150" y="2549513"/>
                <a:ext cx="85250" cy="69050"/>
              </a:xfrm>
              <a:custGeom>
                <a:avLst/>
                <a:gdLst/>
                <a:ahLst/>
                <a:cxnLst/>
                <a:rect l="l" t="t" r="r" b="b"/>
                <a:pathLst>
                  <a:path w="3410" h="2762" extrusionOk="0">
                    <a:moveTo>
                      <a:pt x="1156" y="0"/>
                    </a:moveTo>
                    <a:cubicBezTo>
                      <a:pt x="923" y="0"/>
                      <a:pt x="723" y="67"/>
                      <a:pt x="594" y="220"/>
                    </a:cubicBezTo>
                    <a:lnTo>
                      <a:pt x="280" y="420"/>
                    </a:lnTo>
                    <a:cubicBezTo>
                      <a:pt x="1" y="1536"/>
                      <a:pt x="158" y="2762"/>
                      <a:pt x="1420" y="2762"/>
                    </a:cubicBezTo>
                    <a:cubicBezTo>
                      <a:pt x="1448" y="2762"/>
                      <a:pt x="1477" y="2761"/>
                      <a:pt x="1507" y="2760"/>
                    </a:cubicBezTo>
                    <a:cubicBezTo>
                      <a:pt x="2134" y="2760"/>
                      <a:pt x="2791" y="2474"/>
                      <a:pt x="3047" y="1847"/>
                    </a:cubicBezTo>
                    <a:cubicBezTo>
                      <a:pt x="3410" y="986"/>
                      <a:pt x="2047" y="0"/>
                      <a:pt x="1156" y="0"/>
                    </a:cubicBezTo>
                    <a:close/>
                  </a:path>
                </a:pathLst>
              </a:custGeom>
              <a:solidFill>
                <a:srgbClr val="F9E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2" name="Google Shape;472;p7"/>
            <p:cNvGrpSpPr/>
            <p:nvPr/>
          </p:nvGrpSpPr>
          <p:grpSpPr>
            <a:xfrm>
              <a:off x="-677536" y="-1087150"/>
              <a:ext cx="4171436" cy="1649240"/>
              <a:chOff x="-677536" y="-1087150"/>
              <a:chExt cx="4171436" cy="1649240"/>
            </a:xfrm>
          </p:grpSpPr>
          <p:grpSp>
            <p:nvGrpSpPr>
              <p:cNvPr id="473" name="Google Shape;473;p7"/>
              <p:cNvGrpSpPr/>
              <p:nvPr/>
            </p:nvGrpSpPr>
            <p:grpSpPr>
              <a:xfrm>
                <a:off x="1804775" y="-1087150"/>
                <a:ext cx="1689125" cy="1563125"/>
                <a:chOff x="262675" y="238475"/>
                <a:chExt cx="1689125" cy="1563125"/>
              </a:xfrm>
            </p:grpSpPr>
            <p:sp>
              <p:nvSpPr>
                <p:cNvPr id="474" name="Google Shape;474;p7"/>
                <p:cNvSpPr/>
                <p:nvPr/>
              </p:nvSpPr>
              <p:spPr>
                <a:xfrm>
                  <a:off x="1551800" y="464875"/>
                  <a:ext cx="37675" cy="14625"/>
                </a:xfrm>
                <a:custGeom>
                  <a:avLst/>
                  <a:gdLst/>
                  <a:ahLst/>
                  <a:cxnLst/>
                  <a:rect l="l" t="t" r="r" b="b"/>
                  <a:pathLst>
                    <a:path w="1507" h="585" extrusionOk="0">
                      <a:moveTo>
                        <a:pt x="580" y="0"/>
                      </a:moveTo>
                      <a:cubicBezTo>
                        <a:pt x="484" y="0"/>
                        <a:pt x="398" y="17"/>
                        <a:pt x="336" y="57"/>
                      </a:cubicBezTo>
                      <a:cubicBezTo>
                        <a:pt x="0" y="303"/>
                        <a:pt x="506" y="584"/>
                        <a:pt x="892" y="584"/>
                      </a:cubicBezTo>
                      <a:cubicBezTo>
                        <a:pt x="998" y="584"/>
                        <a:pt x="1095" y="563"/>
                        <a:pt x="1163" y="513"/>
                      </a:cubicBezTo>
                      <a:cubicBezTo>
                        <a:pt x="1507" y="284"/>
                        <a:pt x="968" y="0"/>
                        <a:pt x="58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7"/>
                <p:cNvSpPr/>
                <p:nvPr/>
              </p:nvSpPr>
              <p:spPr>
                <a:xfrm>
                  <a:off x="1619375" y="455600"/>
                  <a:ext cx="30700" cy="15975"/>
                </a:xfrm>
                <a:custGeom>
                  <a:avLst/>
                  <a:gdLst/>
                  <a:ahLst/>
                  <a:cxnLst/>
                  <a:rect l="l" t="t" r="r" b="b"/>
                  <a:pathLst>
                    <a:path w="1228" h="639" extrusionOk="0">
                      <a:moveTo>
                        <a:pt x="496" y="1"/>
                      </a:moveTo>
                      <a:cubicBezTo>
                        <a:pt x="389" y="1"/>
                        <a:pt x="285" y="26"/>
                        <a:pt x="201" y="86"/>
                      </a:cubicBezTo>
                      <a:cubicBezTo>
                        <a:pt x="1" y="228"/>
                        <a:pt x="144" y="456"/>
                        <a:pt x="315" y="542"/>
                      </a:cubicBezTo>
                      <a:cubicBezTo>
                        <a:pt x="420" y="602"/>
                        <a:pt x="557" y="639"/>
                        <a:pt x="693" y="639"/>
                      </a:cubicBezTo>
                      <a:cubicBezTo>
                        <a:pt x="814" y="639"/>
                        <a:pt x="934" y="609"/>
                        <a:pt x="1028" y="542"/>
                      </a:cubicBezTo>
                      <a:cubicBezTo>
                        <a:pt x="1228" y="399"/>
                        <a:pt x="1085" y="200"/>
                        <a:pt x="914" y="114"/>
                      </a:cubicBezTo>
                      <a:cubicBezTo>
                        <a:pt x="798" y="48"/>
                        <a:pt x="644" y="1"/>
                        <a:pt x="49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7"/>
                <p:cNvSpPr/>
                <p:nvPr/>
              </p:nvSpPr>
              <p:spPr>
                <a:xfrm>
                  <a:off x="1625250" y="528025"/>
                  <a:ext cx="34100" cy="17675"/>
                </a:xfrm>
                <a:custGeom>
                  <a:avLst/>
                  <a:gdLst/>
                  <a:ahLst/>
                  <a:cxnLst/>
                  <a:rect l="l" t="t" r="r" b="b"/>
                  <a:pathLst>
                    <a:path w="1364" h="707" extrusionOk="0">
                      <a:moveTo>
                        <a:pt x="397" y="0"/>
                      </a:moveTo>
                      <a:cubicBezTo>
                        <a:pt x="183" y="0"/>
                        <a:pt x="0" y="80"/>
                        <a:pt x="80" y="299"/>
                      </a:cubicBezTo>
                      <a:cubicBezTo>
                        <a:pt x="171" y="573"/>
                        <a:pt x="440" y="707"/>
                        <a:pt x="710" y="707"/>
                      </a:cubicBezTo>
                      <a:cubicBezTo>
                        <a:pt x="861" y="707"/>
                        <a:pt x="1013" y="666"/>
                        <a:pt x="1135" y="584"/>
                      </a:cubicBezTo>
                      <a:cubicBezTo>
                        <a:pt x="1364" y="470"/>
                        <a:pt x="1193" y="213"/>
                        <a:pt x="1021" y="127"/>
                      </a:cubicBezTo>
                      <a:cubicBezTo>
                        <a:pt x="936" y="70"/>
                        <a:pt x="822" y="42"/>
                        <a:pt x="679" y="42"/>
                      </a:cubicBezTo>
                      <a:cubicBezTo>
                        <a:pt x="592" y="16"/>
                        <a:pt x="492" y="0"/>
                        <a:pt x="39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7"/>
                <p:cNvSpPr/>
                <p:nvPr/>
              </p:nvSpPr>
              <p:spPr>
                <a:xfrm>
                  <a:off x="1672175" y="615375"/>
                  <a:ext cx="34250" cy="20375"/>
                </a:xfrm>
                <a:custGeom>
                  <a:avLst/>
                  <a:gdLst/>
                  <a:ahLst/>
                  <a:cxnLst/>
                  <a:rect l="l" t="t" r="r" b="b"/>
                  <a:pathLst>
                    <a:path w="1370" h="815" extrusionOk="0">
                      <a:moveTo>
                        <a:pt x="599" y="0"/>
                      </a:moveTo>
                      <a:cubicBezTo>
                        <a:pt x="343" y="0"/>
                        <a:pt x="286" y="86"/>
                        <a:pt x="86" y="200"/>
                      </a:cubicBezTo>
                      <a:cubicBezTo>
                        <a:pt x="0" y="257"/>
                        <a:pt x="57" y="457"/>
                        <a:pt x="114" y="514"/>
                      </a:cubicBezTo>
                      <a:cubicBezTo>
                        <a:pt x="200" y="628"/>
                        <a:pt x="343" y="713"/>
                        <a:pt x="485" y="770"/>
                      </a:cubicBezTo>
                      <a:cubicBezTo>
                        <a:pt x="584" y="795"/>
                        <a:pt x="700" y="815"/>
                        <a:pt x="817" y="815"/>
                      </a:cubicBezTo>
                      <a:cubicBezTo>
                        <a:pt x="970" y="815"/>
                        <a:pt x="1127" y="782"/>
                        <a:pt x="1256" y="685"/>
                      </a:cubicBezTo>
                      <a:cubicBezTo>
                        <a:pt x="1313" y="656"/>
                        <a:pt x="1341" y="599"/>
                        <a:pt x="1341" y="571"/>
                      </a:cubicBezTo>
                      <a:cubicBezTo>
                        <a:pt x="1370" y="542"/>
                        <a:pt x="1370" y="514"/>
                        <a:pt x="1370" y="485"/>
                      </a:cubicBezTo>
                      <a:cubicBezTo>
                        <a:pt x="1370" y="457"/>
                        <a:pt x="1370" y="428"/>
                        <a:pt x="1341" y="400"/>
                      </a:cubicBezTo>
                      <a:cubicBezTo>
                        <a:pt x="1341" y="371"/>
                        <a:pt x="1341" y="371"/>
                        <a:pt x="1341" y="371"/>
                      </a:cubicBezTo>
                      <a:cubicBezTo>
                        <a:pt x="1313" y="285"/>
                        <a:pt x="1284" y="228"/>
                        <a:pt x="1227" y="200"/>
                      </a:cubicBezTo>
                      <a:cubicBezTo>
                        <a:pt x="1199" y="200"/>
                        <a:pt x="1170" y="171"/>
                        <a:pt x="1170" y="171"/>
                      </a:cubicBezTo>
                      <a:cubicBezTo>
                        <a:pt x="1142" y="143"/>
                        <a:pt x="1113" y="143"/>
                        <a:pt x="1113" y="114"/>
                      </a:cubicBezTo>
                      <a:lnTo>
                        <a:pt x="1056" y="114"/>
                      </a:lnTo>
                      <a:cubicBezTo>
                        <a:pt x="999" y="86"/>
                        <a:pt x="970" y="57"/>
                        <a:pt x="913" y="57"/>
                      </a:cubicBezTo>
                      <a:cubicBezTo>
                        <a:pt x="885" y="29"/>
                        <a:pt x="856" y="29"/>
                        <a:pt x="828" y="29"/>
                      </a:cubicBezTo>
                      <a:cubicBezTo>
                        <a:pt x="799" y="29"/>
                        <a:pt x="799" y="29"/>
                        <a:pt x="77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7"/>
                <p:cNvSpPr/>
                <p:nvPr/>
              </p:nvSpPr>
              <p:spPr>
                <a:xfrm>
                  <a:off x="1703100" y="559050"/>
                  <a:ext cx="26525" cy="10575"/>
                </a:xfrm>
                <a:custGeom>
                  <a:avLst/>
                  <a:gdLst/>
                  <a:ahLst/>
                  <a:cxnLst/>
                  <a:rect l="l" t="t" r="r" b="b"/>
                  <a:pathLst>
                    <a:path w="1061" h="423" extrusionOk="0">
                      <a:moveTo>
                        <a:pt x="441" y="0"/>
                      </a:moveTo>
                      <a:cubicBezTo>
                        <a:pt x="363" y="0"/>
                        <a:pt x="292" y="17"/>
                        <a:pt x="247" y="56"/>
                      </a:cubicBezTo>
                      <a:cubicBezTo>
                        <a:pt x="1" y="213"/>
                        <a:pt x="352" y="422"/>
                        <a:pt x="625" y="422"/>
                      </a:cubicBezTo>
                      <a:cubicBezTo>
                        <a:pt x="700" y="422"/>
                        <a:pt x="769" y="407"/>
                        <a:pt x="818" y="370"/>
                      </a:cubicBezTo>
                      <a:cubicBezTo>
                        <a:pt x="1060" y="194"/>
                        <a:pt x="707" y="0"/>
                        <a:pt x="44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7"/>
                <p:cNvSpPr/>
                <p:nvPr/>
              </p:nvSpPr>
              <p:spPr>
                <a:xfrm>
                  <a:off x="1695625" y="505350"/>
                  <a:ext cx="31575" cy="12475"/>
                </a:xfrm>
                <a:custGeom>
                  <a:avLst/>
                  <a:gdLst/>
                  <a:ahLst/>
                  <a:cxnLst/>
                  <a:rect l="l" t="t" r="r" b="b"/>
                  <a:pathLst>
                    <a:path w="1263" h="499" extrusionOk="0">
                      <a:moveTo>
                        <a:pt x="521" y="1"/>
                      </a:moveTo>
                      <a:cubicBezTo>
                        <a:pt x="430" y="1"/>
                        <a:pt x="346" y="20"/>
                        <a:pt x="289" y="64"/>
                      </a:cubicBezTo>
                      <a:cubicBezTo>
                        <a:pt x="1" y="264"/>
                        <a:pt x="420" y="498"/>
                        <a:pt x="742" y="498"/>
                      </a:cubicBezTo>
                      <a:cubicBezTo>
                        <a:pt x="833" y="498"/>
                        <a:pt x="917" y="479"/>
                        <a:pt x="974" y="435"/>
                      </a:cubicBezTo>
                      <a:cubicBezTo>
                        <a:pt x="1263" y="235"/>
                        <a:pt x="843" y="1"/>
                        <a:pt x="52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7"/>
                <p:cNvSpPr/>
                <p:nvPr/>
              </p:nvSpPr>
              <p:spPr>
                <a:xfrm>
                  <a:off x="1539000" y="538775"/>
                  <a:ext cx="38975" cy="15525"/>
                </a:xfrm>
                <a:custGeom>
                  <a:avLst/>
                  <a:gdLst/>
                  <a:ahLst/>
                  <a:cxnLst/>
                  <a:rect l="l" t="t" r="r" b="b"/>
                  <a:pathLst>
                    <a:path w="1559" h="621" extrusionOk="0">
                      <a:moveTo>
                        <a:pt x="622" y="1"/>
                      </a:moveTo>
                      <a:cubicBezTo>
                        <a:pt x="520" y="1"/>
                        <a:pt x="427" y="21"/>
                        <a:pt x="363" y="68"/>
                      </a:cubicBezTo>
                      <a:cubicBezTo>
                        <a:pt x="0" y="317"/>
                        <a:pt x="537" y="621"/>
                        <a:pt x="945" y="621"/>
                      </a:cubicBezTo>
                      <a:cubicBezTo>
                        <a:pt x="1051" y="621"/>
                        <a:pt x="1148" y="600"/>
                        <a:pt x="1219" y="553"/>
                      </a:cubicBezTo>
                      <a:cubicBezTo>
                        <a:pt x="1559" y="304"/>
                        <a:pt x="1017" y="1"/>
                        <a:pt x="62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7"/>
                <p:cNvSpPr/>
                <p:nvPr/>
              </p:nvSpPr>
              <p:spPr>
                <a:xfrm>
                  <a:off x="1580150" y="599850"/>
                  <a:ext cx="30000" cy="15800"/>
                </a:xfrm>
                <a:custGeom>
                  <a:avLst/>
                  <a:gdLst/>
                  <a:ahLst/>
                  <a:cxnLst/>
                  <a:rect l="l" t="t" r="r" b="b"/>
                  <a:pathLst>
                    <a:path w="1200" h="632" extrusionOk="0">
                      <a:moveTo>
                        <a:pt x="568" y="1"/>
                      </a:moveTo>
                      <a:cubicBezTo>
                        <a:pt x="514" y="1"/>
                        <a:pt x="457" y="8"/>
                        <a:pt x="400" y="22"/>
                      </a:cubicBezTo>
                      <a:cubicBezTo>
                        <a:pt x="372" y="36"/>
                        <a:pt x="357" y="43"/>
                        <a:pt x="364" y="43"/>
                      </a:cubicBezTo>
                      <a:cubicBezTo>
                        <a:pt x="372" y="43"/>
                        <a:pt x="400" y="36"/>
                        <a:pt x="457" y="22"/>
                      </a:cubicBezTo>
                      <a:lnTo>
                        <a:pt x="457" y="22"/>
                      </a:lnTo>
                      <a:cubicBezTo>
                        <a:pt x="372" y="50"/>
                        <a:pt x="315" y="79"/>
                        <a:pt x="257" y="108"/>
                      </a:cubicBezTo>
                      <a:cubicBezTo>
                        <a:pt x="1" y="279"/>
                        <a:pt x="286" y="536"/>
                        <a:pt x="486" y="593"/>
                      </a:cubicBezTo>
                      <a:cubicBezTo>
                        <a:pt x="550" y="614"/>
                        <a:pt x="653" y="631"/>
                        <a:pt x="760" y="631"/>
                      </a:cubicBezTo>
                      <a:cubicBezTo>
                        <a:pt x="938" y="631"/>
                        <a:pt x="1124" y="582"/>
                        <a:pt x="1142" y="421"/>
                      </a:cubicBezTo>
                      <a:cubicBezTo>
                        <a:pt x="1199" y="165"/>
                        <a:pt x="828" y="50"/>
                        <a:pt x="714" y="22"/>
                      </a:cubicBezTo>
                      <a:cubicBezTo>
                        <a:pt x="671" y="8"/>
                        <a:pt x="621" y="1"/>
                        <a:pt x="568"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7"/>
                <p:cNvSpPr/>
                <p:nvPr/>
              </p:nvSpPr>
              <p:spPr>
                <a:xfrm>
                  <a:off x="1516675" y="641900"/>
                  <a:ext cx="26575" cy="16050"/>
                </a:xfrm>
                <a:custGeom>
                  <a:avLst/>
                  <a:gdLst/>
                  <a:ahLst/>
                  <a:cxnLst/>
                  <a:rect l="l" t="t" r="r" b="b"/>
                  <a:pathLst>
                    <a:path w="1063" h="642" extrusionOk="0">
                      <a:moveTo>
                        <a:pt x="426" y="0"/>
                      </a:moveTo>
                      <a:cubicBezTo>
                        <a:pt x="348" y="0"/>
                        <a:pt x="272" y="16"/>
                        <a:pt x="200" y="52"/>
                      </a:cubicBezTo>
                      <a:cubicBezTo>
                        <a:pt x="29" y="109"/>
                        <a:pt x="0" y="223"/>
                        <a:pt x="57" y="366"/>
                      </a:cubicBezTo>
                      <a:cubicBezTo>
                        <a:pt x="114" y="451"/>
                        <a:pt x="200" y="508"/>
                        <a:pt x="257" y="565"/>
                      </a:cubicBezTo>
                      <a:cubicBezTo>
                        <a:pt x="346" y="610"/>
                        <a:pt x="491" y="641"/>
                        <a:pt x="631" y="641"/>
                      </a:cubicBezTo>
                      <a:cubicBezTo>
                        <a:pt x="852" y="641"/>
                        <a:pt x="1062" y="564"/>
                        <a:pt x="1027" y="337"/>
                      </a:cubicBezTo>
                      <a:cubicBezTo>
                        <a:pt x="1055" y="198"/>
                        <a:pt x="921" y="114"/>
                        <a:pt x="783" y="83"/>
                      </a:cubicBezTo>
                      <a:lnTo>
                        <a:pt x="783" y="83"/>
                      </a:lnTo>
                      <a:cubicBezTo>
                        <a:pt x="790" y="86"/>
                        <a:pt x="799" y="93"/>
                        <a:pt x="799" y="109"/>
                      </a:cubicBezTo>
                      <a:cubicBezTo>
                        <a:pt x="799" y="109"/>
                        <a:pt x="771" y="80"/>
                        <a:pt x="771" y="80"/>
                      </a:cubicBezTo>
                      <a:lnTo>
                        <a:pt x="771" y="80"/>
                      </a:lnTo>
                      <a:cubicBezTo>
                        <a:pt x="775" y="81"/>
                        <a:pt x="779" y="82"/>
                        <a:pt x="783" y="83"/>
                      </a:cubicBezTo>
                      <a:lnTo>
                        <a:pt x="783" y="83"/>
                      </a:lnTo>
                      <a:cubicBezTo>
                        <a:pt x="776" y="80"/>
                        <a:pt x="771" y="80"/>
                        <a:pt x="771" y="80"/>
                      </a:cubicBezTo>
                      <a:lnTo>
                        <a:pt x="771" y="80"/>
                      </a:lnTo>
                      <a:cubicBezTo>
                        <a:pt x="771" y="80"/>
                        <a:pt x="771" y="80"/>
                        <a:pt x="771" y="80"/>
                      </a:cubicBezTo>
                      <a:lnTo>
                        <a:pt x="742" y="80"/>
                      </a:lnTo>
                      <a:cubicBezTo>
                        <a:pt x="643" y="31"/>
                        <a:pt x="534" y="0"/>
                        <a:pt x="42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7"/>
                <p:cNvSpPr/>
                <p:nvPr/>
              </p:nvSpPr>
              <p:spPr>
                <a:xfrm>
                  <a:off x="1535225" y="643175"/>
                  <a:ext cx="725" cy="750"/>
                </a:xfrm>
                <a:custGeom>
                  <a:avLst/>
                  <a:gdLst/>
                  <a:ahLst/>
                  <a:cxnLst/>
                  <a:rect l="l" t="t" r="r" b="b"/>
                  <a:pathLst>
                    <a:path w="29" h="30" extrusionOk="0">
                      <a:moveTo>
                        <a:pt x="29" y="29"/>
                      </a:moveTo>
                      <a:lnTo>
                        <a:pt x="29" y="29"/>
                      </a:lnTo>
                      <a:cubicBezTo>
                        <a:pt x="0" y="1"/>
                        <a:pt x="0" y="1"/>
                        <a:pt x="29" y="29"/>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a:off x="1423225" y="549975"/>
                  <a:ext cx="64225" cy="33800"/>
                </a:xfrm>
                <a:custGeom>
                  <a:avLst/>
                  <a:gdLst/>
                  <a:ahLst/>
                  <a:cxnLst/>
                  <a:rect l="l" t="t" r="r" b="b"/>
                  <a:pathLst>
                    <a:path w="2569" h="1352" extrusionOk="0">
                      <a:moveTo>
                        <a:pt x="1097" y="1"/>
                      </a:moveTo>
                      <a:cubicBezTo>
                        <a:pt x="851" y="1"/>
                        <a:pt x="613" y="59"/>
                        <a:pt x="429" y="191"/>
                      </a:cubicBezTo>
                      <a:cubicBezTo>
                        <a:pt x="1" y="505"/>
                        <a:pt x="314" y="961"/>
                        <a:pt x="657" y="1132"/>
                      </a:cubicBezTo>
                      <a:cubicBezTo>
                        <a:pt x="888" y="1271"/>
                        <a:pt x="1185" y="1351"/>
                        <a:pt x="1476" y="1351"/>
                      </a:cubicBezTo>
                      <a:cubicBezTo>
                        <a:pt x="1726" y="1351"/>
                        <a:pt x="1972" y="1292"/>
                        <a:pt x="2169" y="1161"/>
                      </a:cubicBezTo>
                      <a:cubicBezTo>
                        <a:pt x="2568" y="847"/>
                        <a:pt x="2255" y="391"/>
                        <a:pt x="1912" y="219"/>
                      </a:cubicBezTo>
                      <a:cubicBezTo>
                        <a:pt x="1682" y="81"/>
                        <a:pt x="1384" y="1"/>
                        <a:pt x="109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a:off x="1391850" y="459925"/>
                  <a:ext cx="37825" cy="20900"/>
                </a:xfrm>
                <a:custGeom>
                  <a:avLst/>
                  <a:gdLst/>
                  <a:ahLst/>
                  <a:cxnLst/>
                  <a:rect l="l" t="t" r="r" b="b"/>
                  <a:pathLst>
                    <a:path w="1513" h="836" extrusionOk="0">
                      <a:moveTo>
                        <a:pt x="553" y="0"/>
                      </a:moveTo>
                      <a:cubicBezTo>
                        <a:pt x="352" y="0"/>
                        <a:pt x="164" y="68"/>
                        <a:pt x="86" y="255"/>
                      </a:cubicBezTo>
                      <a:cubicBezTo>
                        <a:pt x="86" y="283"/>
                        <a:pt x="86" y="312"/>
                        <a:pt x="57" y="312"/>
                      </a:cubicBezTo>
                      <a:cubicBezTo>
                        <a:pt x="0" y="483"/>
                        <a:pt x="228" y="654"/>
                        <a:pt x="343" y="711"/>
                      </a:cubicBezTo>
                      <a:cubicBezTo>
                        <a:pt x="495" y="799"/>
                        <a:pt x="664" y="836"/>
                        <a:pt x="838" y="836"/>
                      </a:cubicBezTo>
                      <a:cubicBezTo>
                        <a:pt x="891" y="836"/>
                        <a:pt x="945" y="832"/>
                        <a:pt x="999" y="826"/>
                      </a:cubicBezTo>
                      <a:cubicBezTo>
                        <a:pt x="1427" y="740"/>
                        <a:pt x="1512" y="340"/>
                        <a:pt x="1113" y="141"/>
                      </a:cubicBezTo>
                      <a:cubicBezTo>
                        <a:pt x="1084" y="141"/>
                        <a:pt x="1056" y="112"/>
                        <a:pt x="1027" y="112"/>
                      </a:cubicBezTo>
                      <a:cubicBezTo>
                        <a:pt x="898" y="47"/>
                        <a:pt x="721" y="0"/>
                        <a:pt x="5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a:off x="1383450" y="412300"/>
                  <a:ext cx="30525" cy="14900"/>
                </a:xfrm>
                <a:custGeom>
                  <a:avLst/>
                  <a:gdLst/>
                  <a:ahLst/>
                  <a:cxnLst/>
                  <a:rect l="l" t="t" r="r" b="b"/>
                  <a:pathLst>
                    <a:path w="1221" h="596" extrusionOk="0">
                      <a:moveTo>
                        <a:pt x="452" y="1"/>
                      </a:moveTo>
                      <a:cubicBezTo>
                        <a:pt x="315" y="1"/>
                        <a:pt x="185" y="47"/>
                        <a:pt x="108" y="163"/>
                      </a:cubicBezTo>
                      <a:cubicBezTo>
                        <a:pt x="79" y="191"/>
                        <a:pt x="51" y="248"/>
                        <a:pt x="51" y="305"/>
                      </a:cubicBezTo>
                      <a:cubicBezTo>
                        <a:pt x="1" y="505"/>
                        <a:pt x="324" y="596"/>
                        <a:pt x="500" y="596"/>
                      </a:cubicBezTo>
                      <a:cubicBezTo>
                        <a:pt x="525" y="596"/>
                        <a:pt x="547" y="594"/>
                        <a:pt x="564" y="591"/>
                      </a:cubicBezTo>
                      <a:lnTo>
                        <a:pt x="507" y="562"/>
                      </a:lnTo>
                      <a:lnTo>
                        <a:pt x="507" y="562"/>
                      </a:lnTo>
                      <a:cubicBezTo>
                        <a:pt x="527" y="564"/>
                        <a:pt x="548" y="566"/>
                        <a:pt x="570" y="566"/>
                      </a:cubicBezTo>
                      <a:cubicBezTo>
                        <a:pt x="816" y="566"/>
                        <a:pt x="1220" y="424"/>
                        <a:pt x="907" y="163"/>
                      </a:cubicBezTo>
                      <a:cubicBezTo>
                        <a:pt x="797" y="69"/>
                        <a:pt x="619" y="1"/>
                        <a:pt x="45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a:off x="1479850" y="410725"/>
                  <a:ext cx="24000" cy="14175"/>
                </a:xfrm>
                <a:custGeom>
                  <a:avLst/>
                  <a:gdLst/>
                  <a:ahLst/>
                  <a:cxnLst/>
                  <a:rect l="l" t="t" r="r" b="b"/>
                  <a:pathLst>
                    <a:path w="960" h="567" extrusionOk="0">
                      <a:moveTo>
                        <a:pt x="253" y="0"/>
                      </a:moveTo>
                      <a:cubicBezTo>
                        <a:pt x="130" y="0"/>
                        <a:pt x="1" y="48"/>
                        <a:pt x="18" y="169"/>
                      </a:cubicBezTo>
                      <a:cubicBezTo>
                        <a:pt x="47" y="340"/>
                        <a:pt x="132" y="397"/>
                        <a:pt x="275" y="482"/>
                      </a:cubicBezTo>
                      <a:cubicBezTo>
                        <a:pt x="338" y="533"/>
                        <a:pt x="461" y="566"/>
                        <a:pt x="583" y="566"/>
                      </a:cubicBezTo>
                      <a:cubicBezTo>
                        <a:pt x="737" y="566"/>
                        <a:pt x="887" y="512"/>
                        <a:pt x="903" y="368"/>
                      </a:cubicBezTo>
                      <a:cubicBezTo>
                        <a:pt x="960" y="169"/>
                        <a:pt x="703" y="83"/>
                        <a:pt x="503" y="83"/>
                      </a:cubicBezTo>
                      <a:cubicBezTo>
                        <a:pt x="475" y="83"/>
                        <a:pt x="475" y="54"/>
                        <a:pt x="446" y="54"/>
                      </a:cubicBezTo>
                      <a:cubicBezTo>
                        <a:pt x="412" y="21"/>
                        <a:pt x="334" y="0"/>
                        <a:pt x="2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a:off x="1331200" y="522475"/>
                  <a:ext cx="47125" cy="26450"/>
                </a:xfrm>
                <a:custGeom>
                  <a:avLst/>
                  <a:gdLst/>
                  <a:ahLst/>
                  <a:cxnLst/>
                  <a:rect l="l" t="t" r="r" b="b"/>
                  <a:pathLst>
                    <a:path w="1885" h="1058" extrusionOk="0">
                      <a:moveTo>
                        <a:pt x="688" y="0"/>
                      </a:moveTo>
                      <a:cubicBezTo>
                        <a:pt x="637" y="0"/>
                        <a:pt x="588" y="2"/>
                        <a:pt x="543" y="7"/>
                      </a:cubicBezTo>
                      <a:cubicBezTo>
                        <a:pt x="372" y="35"/>
                        <a:pt x="1" y="207"/>
                        <a:pt x="115" y="463"/>
                      </a:cubicBezTo>
                      <a:lnTo>
                        <a:pt x="144" y="578"/>
                      </a:lnTo>
                      <a:cubicBezTo>
                        <a:pt x="306" y="903"/>
                        <a:pt x="677" y="1058"/>
                        <a:pt x="1041" y="1058"/>
                      </a:cubicBezTo>
                      <a:cubicBezTo>
                        <a:pt x="1123" y="1058"/>
                        <a:pt x="1206" y="1050"/>
                        <a:pt x="1285" y="1034"/>
                      </a:cubicBezTo>
                      <a:cubicBezTo>
                        <a:pt x="1684" y="977"/>
                        <a:pt x="1884" y="635"/>
                        <a:pt x="1542" y="321"/>
                      </a:cubicBezTo>
                      <a:lnTo>
                        <a:pt x="1456" y="235"/>
                      </a:lnTo>
                      <a:cubicBezTo>
                        <a:pt x="1288" y="67"/>
                        <a:pt x="958" y="0"/>
                        <a:pt x="68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7"/>
                <p:cNvSpPr/>
                <p:nvPr/>
              </p:nvSpPr>
              <p:spPr>
                <a:xfrm>
                  <a:off x="1277700" y="468250"/>
                  <a:ext cx="35000" cy="20100"/>
                </a:xfrm>
                <a:custGeom>
                  <a:avLst/>
                  <a:gdLst/>
                  <a:ahLst/>
                  <a:cxnLst/>
                  <a:rect l="l" t="t" r="r" b="b"/>
                  <a:pathLst>
                    <a:path w="1400" h="804" extrusionOk="0">
                      <a:moveTo>
                        <a:pt x="654" y="0"/>
                      </a:moveTo>
                      <a:cubicBezTo>
                        <a:pt x="550" y="0"/>
                        <a:pt x="443" y="22"/>
                        <a:pt x="343" y="65"/>
                      </a:cubicBezTo>
                      <a:cubicBezTo>
                        <a:pt x="201" y="122"/>
                        <a:pt x="144" y="179"/>
                        <a:pt x="87" y="321"/>
                      </a:cubicBezTo>
                      <a:cubicBezTo>
                        <a:pt x="1" y="607"/>
                        <a:pt x="458" y="749"/>
                        <a:pt x="629" y="778"/>
                      </a:cubicBezTo>
                      <a:cubicBezTo>
                        <a:pt x="687" y="794"/>
                        <a:pt x="752" y="804"/>
                        <a:pt x="819" y="804"/>
                      </a:cubicBezTo>
                      <a:cubicBezTo>
                        <a:pt x="982" y="804"/>
                        <a:pt x="1155" y="748"/>
                        <a:pt x="1256" y="607"/>
                      </a:cubicBezTo>
                      <a:cubicBezTo>
                        <a:pt x="1285" y="578"/>
                        <a:pt x="1313" y="521"/>
                        <a:pt x="1313" y="464"/>
                      </a:cubicBezTo>
                      <a:cubicBezTo>
                        <a:pt x="1399" y="264"/>
                        <a:pt x="1085" y="93"/>
                        <a:pt x="943" y="65"/>
                      </a:cubicBezTo>
                      <a:cubicBezTo>
                        <a:pt x="857" y="22"/>
                        <a:pt x="757" y="0"/>
                        <a:pt x="654"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7"/>
                <p:cNvSpPr/>
                <p:nvPr/>
              </p:nvSpPr>
              <p:spPr>
                <a:xfrm>
                  <a:off x="1285550" y="352025"/>
                  <a:ext cx="24275" cy="18300"/>
                </a:xfrm>
                <a:custGeom>
                  <a:avLst/>
                  <a:gdLst/>
                  <a:ahLst/>
                  <a:cxnLst/>
                  <a:rect l="l" t="t" r="r" b="b"/>
                  <a:pathLst>
                    <a:path w="971" h="732" extrusionOk="0">
                      <a:moveTo>
                        <a:pt x="452" y="1"/>
                      </a:moveTo>
                      <a:cubicBezTo>
                        <a:pt x="423" y="1"/>
                        <a:pt x="396" y="2"/>
                        <a:pt x="372" y="6"/>
                      </a:cubicBezTo>
                      <a:lnTo>
                        <a:pt x="286" y="34"/>
                      </a:lnTo>
                      <a:cubicBezTo>
                        <a:pt x="172" y="34"/>
                        <a:pt x="1" y="91"/>
                        <a:pt x="1" y="234"/>
                      </a:cubicBezTo>
                      <a:cubicBezTo>
                        <a:pt x="1" y="405"/>
                        <a:pt x="86" y="462"/>
                        <a:pt x="144" y="605"/>
                      </a:cubicBezTo>
                      <a:cubicBezTo>
                        <a:pt x="163" y="681"/>
                        <a:pt x="258" y="732"/>
                        <a:pt x="344" y="732"/>
                      </a:cubicBezTo>
                      <a:cubicBezTo>
                        <a:pt x="388" y="732"/>
                        <a:pt x="429" y="719"/>
                        <a:pt x="457" y="691"/>
                      </a:cubicBezTo>
                      <a:cubicBezTo>
                        <a:pt x="543" y="605"/>
                        <a:pt x="657" y="605"/>
                        <a:pt x="771" y="576"/>
                      </a:cubicBezTo>
                      <a:cubicBezTo>
                        <a:pt x="857" y="548"/>
                        <a:pt x="942" y="462"/>
                        <a:pt x="971" y="377"/>
                      </a:cubicBezTo>
                      <a:cubicBezTo>
                        <a:pt x="971" y="377"/>
                        <a:pt x="971" y="348"/>
                        <a:pt x="971" y="320"/>
                      </a:cubicBezTo>
                      <a:cubicBezTo>
                        <a:pt x="971" y="94"/>
                        <a:pt x="663" y="1"/>
                        <a:pt x="45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1427500" y="307250"/>
                  <a:ext cx="34875" cy="15525"/>
                </a:xfrm>
                <a:custGeom>
                  <a:avLst/>
                  <a:gdLst/>
                  <a:ahLst/>
                  <a:cxnLst/>
                  <a:rect l="l" t="t" r="r" b="b"/>
                  <a:pathLst>
                    <a:path w="1395" h="621" extrusionOk="0">
                      <a:moveTo>
                        <a:pt x="581" y="0"/>
                      </a:moveTo>
                      <a:cubicBezTo>
                        <a:pt x="520" y="0"/>
                        <a:pt x="467" y="9"/>
                        <a:pt x="429" y="28"/>
                      </a:cubicBezTo>
                      <a:cubicBezTo>
                        <a:pt x="286" y="85"/>
                        <a:pt x="200" y="170"/>
                        <a:pt x="86" y="256"/>
                      </a:cubicBezTo>
                      <a:cubicBezTo>
                        <a:pt x="1" y="313"/>
                        <a:pt x="29" y="399"/>
                        <a:pt x="86" y="456"/>
                      </a:cubicBezTo>
                      <a:cubicBezTo>
                        <a:pt x="224" y="563"/>
                        <a:pt x="427" y="621"/>
                        <a:pt x="625" y="621"/>
                      </a:cubicBezTo>
                      <a:cubicBezTo>
                        <a:pt x="797" y="621"/>
                        <a:pt x="966" y="577"/>
                        <a:pt x="1085" y="484"/>
                      </a:cubicBezTo>
                      <a:cubicBezTo>
                        <a:pt x="1395" y="222"/>
                        <a:pt x="889" y="0"/>
                        <a:pt x="58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1626525" y="348125"/>
                  <a:ext cx="20000" cy="12075"/>
                </a:xfrm>
                <a:custGeom>
                  <a:avLst/>
                  <a:gdLst/>
                  <a:ahLst/>
                  <a:cxnLst/>
                  <a:rect l="l" t="t" r="r" b="b"/>
                  <a:pathLst>
                    <a:path w="800" h="483" extrusionOk="0">
                      <a:moveTo>
                        <a:pt x="226" y="1"/>
                      </a:moveTo>
                      <a:cubicBezTo>
                        <a:pt x="133" y="1"/>
                        <a:pt x="44" y="28"/>
                        <a:pt x="29" y="105"/>
                      </a:cubicBezTo>
                      <a:lnTo>
                        <a:pt x="29" y="133"/>
                      </a:lnTo>
                      <a:cubicBezTo>
                        <a:pt x="0" y="190"/>
                        <a:pt x="0" y="276"/>
                        <a:pt x="29" y="304"/>
                      </a:cubicBezTo>
                      <a:cubicBezTo>
                        <a:pt x="124" y="423"/>
                        <a:pt x="298" y="483"/>
                        <a:pt x="436" y="483"/>
                      </a:cubicBezTo>
                      <a:cubicBezTo>
                        <a:pt x="464" y="483"/>
                        <a:pt x="490" y="480"/>
                        <a:pt x="514" y="476"/>
                      </a:cubicBezTo>
                      <a:cubicBezTo>
                        <a:pt x="656" y="447"/>
                        <a:pt x="799" y="333"/>
                        <a:pt x="685" y="190"/>
                      </a:cubicBezTo>
                      <a:cubicBezTo>
                        <a:pt x="656" y="133"/>
                        <a:pt x="571" y="76"/>
                        <a:pt x="485" y="76"/>
                      </a:cubicBezTo>
                      <a:cubicBezTo>
                        <a:pt x="457" y="48"/>
                        <a:pt x="457" y="48"/>
                        <a:pt x="428" y="48"/>
                      </a:cubicBezTo>
                      <a:cubicBezTo>
                        <a:pt x="389" y="21"/>
                        <a:pt x="306" y="1"/>
                        <a:pt x="22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533075" y="362925"/>
                  <a:ext cx="36400" cy="24550"/>
                </a:xfrm>
                <a:custGeom>
                  <a:avLst/>
                  <a:gdLst/>
                  <a:ahLst/>
                  <a:cxnLst/>
                  <a:rect l="l" t="t" r="r" b="b"/>
                  <a:pathLst>
                    <a:path w="1456" h="982" extrusionOk="0">
                      <a:moveTo>
                        <a:pt x="661" y="0"/>
                      </a:moveTo>
                      <a:cubicBezTo>
                        <a:pt x="553" y="0"/>
                        <a:pt x="452" y="18"/>
                        <a:pt x="371" y="55"/>
                      </a:cubicBezTo>
                      <a:cubicBezTo>
                        <a:pt x="200" y="169"/>
                        <a:pt x="115" y="226"/>
                        <a:pt x="58" y="397"/>
                      </a:cubicBezTo>
                      <a:cubicBezTo>
                        <a:pt x="1" y="568"/>
                        <a:pt x="229" y="768"/>
                        <a:pt x="343" y="825"/>
                      </a:cubicBezTo>
                      <a:cubicBezTo>
                        <a:pt x="314" y="797"/>
                        <a:pt x="286" y="768"/>
                        <a:pt x="257" y="740"/>
                      </a:cubicBezTo>
                      <a:lnTo>
                        <a:pt x="257" y="740"/>
                      </a:lnTo>
                      <a:cubicBezTo>
                        <a:pt x="378" y="861"/>
                        <a:pt x="614" y="982"/>
                        <a:pt x="832" y="982"/>
                      </a:cubicBezTo>
                      <a:cubicBezTo>
                        <a:pt x="922" y="982"/>
                        <a:pt x="1010" y="961"/>
                        <a:pt x="1085" y="911"/>
                      </a:cubicBezTo>
                      <a:cubicBezTo>
                        <a:pt x="1256" y="882"/>
                        <a:pt x="1370" y="797"/>
                        <a:pt x="1427" y="625"/>
                      </a:cubicBezTo>
                      <a:cubicBezTo>
                        <a:pt x="1456" y="568"/>
                        <a:pt x="1456" y="483"/>
                        <a:pt x="1427" y="426"/>
                      </a:cubicBezTo>
                      <a:cubicBezTo>
                        <a:pt x="1342" y="150"/>
                        <a:pt x="974" y="0"/>
                        <a:pt x="66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1505250" y="251500"/>
                  <a:ext cx="46400" cy="28575"/>
                </a:xfrm>
                <a:custGeom>
                  <a:avLst/>
                  <a:gdLst/>
                  <a:ahLst/>
                  <a:cxnLst/>
                  <a:rect l="l" t="t" r="r" b="b"/>
                  <a:pathLst>
                    <a:path w="1856" h="1143" extrusionOk="0">
                      <a:moveTo>
                        <a:pt x="631" y="1"/>
                      </a:moveTo>
                      <a:cubicBezTo>
                        <a:pt x="361" y="1"/>
                        <a:pt x="101" y="79"/>
                        <a:pt x="29" y="346"/>
                      </a:cubicBezTo>
                      <a:cubicBezTo>
                        <a:pt x="1" y="432"/>
                        <a:pt x="29" y="546"/>
                        <a:pt x="29" y="631"/>
                      </a:cubicBezTo>
                      <a:cubicBezTo>
                        <a:pt x="75" y="997"/>
                        <a:pt x="614" y="1143"/>
                        <a:pt x="988" y="1143"/>
                      </a:cubicBezTo>
                      <a:cubicBezTo>
                        <a:pt x="1082" y="1143"/>
                        <a:pt x="1165" y="1134"/>
                        <a:pt x="1228" y="1116"/>
                      </a:cubicBezTo>
                      <a:cubicBezTo>
                        <a:pt x="1570" y="1059"/>
                        <a:pt x="1855" y="831"/>
                        <a:pt x="1656" y="489"/>
                      </a:cubicBezTo>
                      <a:cubicBezTo>
                        <a:pt x="1542" y="261"/>
                        <a:pt x="1313" y="146"/>
                        <a:pt x="1085" y="61"/>
                      </a:cubicBezTo>
                      <a:cubicBezTo>
                        <a:pt x="957" y="29"/>
                        <a:pt x="792" y="1"/>
                        <a:pt x="63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1711400" y="379975"/>
                  <a:ext cx="36300" cy="18500"/>
                </a:xfrm>
                <a:custGeom>
                  <a:avLst/>
                  <a:gdLst/>
                  <a:ahLst/>
                  <a:cxnLst/>
                  <a:rect l="l" t="t" r="r" b="b"/>
                  <a:pathLst>
                    <a:path w="1452" h="740" extrusionOk="0">
                      <a:moveTo>
                        <a:pt x="685" y="1"/>
                      </a:moveTo>
                      <a:cubicBezTo>
                        <a:pt x="257" y="1"/>
                        <a:pt x="1" y="400"/>
                        <a:pt x="429" y="628"/>
                      </a:cubicBezTo>
                      <a:cubicBezTo>
                        <a:pt x="526" y="689"/>
                        <a:pt x="738" y="740"/>
                        <a:pt x="938" y="740"/>
                      </a:cubicBezTo>
                      <a:cubicBezTo>
                        <a:pt x="1206" y="740"/>
                        <a:pt x="1452" y="649"/>
                        <a:pt x="1370" y="371"/>
                      </a:cubicBezTo>
                      <a:cubicBezTo>
                        <a:pt x="1370" y="371"/>
                        <a:pt x="1370" y="343"/>
                        <a:pt x="1370" y="343"/>
                      </a:cubicBezTo>
                      <a:cubicBezTo>
                        <a:pt x="1285" y="86"/>
                        <a:pt x="999" y="29"/>
                        <a:pt x="771" y="29"/>
                      </a:cubicBezTo>
                      <a:cubicBezTo>
                        <a:pt x="742" y="1"/>
                        <a:pt x="714" y="1"/>
                        <a:pt x="68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1682875" y="299200"/>
                  <a:ext cx="21450" cy="12950"/>
                </a:xfrm>
                <a:custGeom>
                  <a:avLst/>
                  <a:gdLst/>
                  <a:ahLst/>
                  <a:cxnLst/>
                  <a:rect l="l" t="t" r="r" b="b"/>
                  <a:pathLst>
                    <a:path w="858" h="518" extrusionOk="0">
                      <a:moveTo>
                        <a:pt x="375" y="1"/>
                      </a:moveTo>
                      <a:cubicBezTo>
                        <a:pt x="342" y="1"/>
                        <a:pt x="312" y="3"/>
                        <a:pt x="286" y="7"/>
                      </a:cubicBezTo>
                      <a:cubicBezTo>
                        <a:pt x="29" y="36"/>
                        <a:pt x="0" y="264"/>
                        <a:pt x="229" y="378"/>
                      </a:cubicBezTo>
                      <a:cubicBezTo>
                        <a:pt x="229" y="407"/>
                        <a:pt x="257" y="407"/>
                        <a:pt x="257" y="435"/>
                      </a:cubicBezTo>
                      <a:cubicBezTo>
                        <a:pt x="312" y="476"/>
                        <a:pt x="459" y="518"/>
                        <a:pt x="591" y="518"/>
                      </a:cubicBezTo>
                      <a:cubicBezTo>
                        <a:pt x="733" y="518"/>
                        <a:pt x="857" y="469"/>
                        <a:pt x="828" y="321"/>
                      </a:cubicBezTo>
                      <a:lnTo>
                        <a:pt x="799" y="293"/>
                      </a:lnTo>
                      <a:cubicBezTo>
                        <a:pt x="823" y="75"/>
                        <a:pt x="560" y="1"/>
                        <a:pt x="37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766975" y="1684125"/>
                  <a:ext cx="65650" cy="38825"/>
                </a:xfrm>
                <a:custGeom>
                  <a:avLst/>
                  <a:gdLst/>
                  <a:ahLst/>
                  <a:cxnLst/>
                  <a:rect l="l" t="t" r="r" b="b"/>
                  <a:pathLst>
                    <a:path w="2626" h="1553" extrusionOk="0">
                      <a:moveTo>
                        <a:pt x="1112" y="0"/>
                      </a:moveTo>
                      <a:cubicBezTo>
                        <a:pt x="825" y="0"/>
                        <a:pt x="535" y="62"/>
                        <a:pt x="315" y="219"/>
                      </a:cubicBezTo>
                      <a:cubicBezTo>
                        <a:pt x="58" y="419"/>
                        <a:pt x="1" y="733"/>
                        <a:pt x="201" y="990"/>
                      </a:cubicBezTo>
                      <a:cubicBezTo>
                        <a:pt x="478" y="1372"/>
                        <a:pt x="978" y="1553"/>
                        <a:pt x="1467" y="1553"/>
                      </a:cubicBezTo>
                      <a:cubicBezTo>
                        <a:pt x="1783" y="1553"/>
                        <a:pt x="2095" y="1478"/>
                        <a:pt x="2341" y="1332"/>
                      </a:cubicBezTo>
                      <a:cubicBezTo>
                        <a:pt x="2626" y="1161"/>
                        <a:pt x="2626" y="819"/>
                        <a:pt x="2455" y="590"/>
                      </a:cubicBezTo>
                      <a:cubicBezTo>
                        <a:pt x="2312" y="334"/>
                        <a:pt x="2055" y="219"/>
                        <a:pt x="1798" y="105"/>
                      </a:cubicBezTo>
                      <a:lnTo>
                        <a:pt x="1770" y="105"/>
                      </a:lnTo>
                      <a:cubicBezTo>
                        <a:pt x="1578" y="41"/>
                        <a:pt x="1346" y="0"/>
                        <a:pt x="111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872550" y="1709350"/>
                  <a:ext cx="47475" cy="21850"/>
                </a:xfrm>
                <a:custGeom>
                  <a:avLst/>
                  <a:gdLst/>
                  <a:ahLst/>
                  <a:cxnLst/>
                  <a:rect l="l" t="t" r="r" b="b"/>
                  <a:pathLst>
                    <a:path w="1899" h="874" extrusionOk="0">
                      <a:moveTo>
                        <a:pt x="773" y="0"/>
                      </a:moveTo>
                      <a:cubicBezTo>
                        <a:pt x="560" y="0"/>
                        <a:pt x="361" y="69"/>
                        <a:pt x="257" y="238"/>
                      </a:cubicBezTo>
                      <a:cubicBezTo>
                        <a:pt x="1" y="580"/>
                        <a:pt x="600" y="808"/>
                        <a:pt x="828" y="865"/>
                      </a:cubicBezTo>
                      <a:lnTo>
                        <a:pt x="885" y="865"/>
                      </a:lnTo>
                      <a:cubicBezTo>
                        <a:pt x="917" y="871"/>
                        <a:pt x="952" y="873"/>
                        <a:pt x="989" y="873"/>
                      </a:cubicBezTo>
                      <a:cubicBezTo>
                        <a:pt x="1350" y="873"/>
                        <a:pt x="1898" y="628"/>
                        <a:pt x="1484" y="266"/>
                      </a:cubicBezTo>
                      <a:lnTo>
                        <a:pt x="1456" y="238"/>
                      </a:lnTo>
                      <a:cubicBezTo>
                        <a:pt x="1301" y="98"/>
                        <a:pt x="1027" y="0"/>
                        <a:pt x="77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864800" y="1781325"/>
                  <a:ext cx="22750" cy="12275"/>
                </a:xfrm>
                <a:custGeom>
                  <a:avLst/>
                  <a:gdLst/>
                  <a:ahLst/>
                  <a:cxnLst/>
                  <a:rect l="l" t="t" r="r" b="b"/>
                  <a:pathLst>
                    <a:path w="910" h="491" extrusionOk="0">
                      <a:moveTo>
                        <a:pt x="440" y="1"/>
                      </a:moveTo>
                      <a:cubicBezTo>
                        <a:pt x="216" y="1"/>
                        <a:pt x="1" y="130"/>
                        <a:pt x="197" y="326"/>
                      </a:cubicBezTo>
                      <a:cubicBezTo>
                        <a:pt x="302" y="432"/>
                        <a:pt x="440" y="490"/>
                        <a:pt x="597" y="490"/>
                      </a:cubicBezTo>
                      <a:cubicBezTo>
                        <a:pt x="651" y="490"/>
                        <a:pt x="708" y="483"/>
                        <a:pt x="767" y="469"/>
                      </a:cubicBezTo>
                      <a:cubicBezTo>
                        <a:pt x="824" y="469"/>
                        <a:pt x="853" y="412"/>
                        <a:pt x="881" y="354"/>
                      </a:cubicBezTo>
                      <a:cubicBezTo>
                        <a:pt x="881" y="354"/>
                        <a:pt x="881" y="354"/>
                        <a:pt x="881" y="326"/>
                      </a:cubicBezTo>
                      <a:cubicBezTo>
                        <a:pt x="910" y="240"/>
                        <a:pt x="824" y="212"/>
                        <a:pt x="767" y="155"/>
                      </a:cubicBezTo>
                      <a:cubicBezTo>
                        <a:pt x="714" y="48"/>
                        <a:pt x="575" y="1"/>
                        <a:pt x="44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920350" y="1649625"/>
                  <a:ext cx="32125" cy="24650"/>
                </a:xfrm>
                <a:custGeom>
                  <a:avLst/>
                  <a:gdLst/>
                  <a:ahLst/>
                  <a:cxnLst/>
                  <a:rect l="l" t="t" r="r" b="b"/>
                  <a:pathLst>
                    <a:path w="1285" h="986" extrusionOk="0">
                      <a:moveTo>
                        <a:pt x="570" y="1"/>
                      </a:moveTo>
                      <a:cubicBezTo>
                        <a:pt x="469" y="1"/>
                        <a:pt x="365" y="20"/>
                        <a:pt x="257" y="59"/>
                      </a:cubicBezTo>
                      <a:cubicBezTo>
                        <a:pt x="114" y="116"/>
                        <a:pt x="0" y="230"/>
                        <a:pt x="57" y="373"/>
                      </a:cubicBezTo>
                      <a:cubicBezTo>
                        <a:pt x="86" y="487"/>
                        <a:pt x="114" y="601"/>
                        <a:pt x="172" y="686"/>
                      </a:cubicBezTo>
                      <a:cubicBezTo>
                        <a:pt x="229" y="743"/>
                        <a:pt x="286" y="772"/>
                        <a:pt x="286" y="858"/>
                      </a:cubicBezTo>
                      <a:cubicBezTo>
                        <a:pt x="319" y="941"/>
                        <a:pt x="430" y="985"/>
                        <a:pt x="533" y="985"/>
                      </a:cubicBezTo>
                      <a:cubicBezTo>
                        <a:pt x="607" y="985"/>
                        <a:pt x="678" y="962"/>
                        <a:pt x="714" y="915"/>
                      </a:cubicBezTo>
                      <a:cubicBezTo>
                        <a:pt x="799" y="829"/>
                        <a:pt x="942" y="829"/>
                        <a:pt x="1028" y="772"/>
                      </a:cubicBezTo>
                      <a:cubicBezTo>
                        <a:pt x="1085" y="715"/>
                        <a:pt x="1142" y="629"/>
                        <a:pt x="1199" y="572"/>
                      </a:cubicBezTo>
                      <a:cubicBezTo>
                        <a:pt x="1284" y="458"/>
                        <a:pt x="1199" y="258"/>
                        <a:pt x="1113" y="201"/>
                      </a:cubicBezTo>
                      <a:cubicBezTo>
                        <a:pt x="944" y="70"/>
                        <a:pt x="763" y="1"/>
                        <a:pt x="57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796950" y="1526150"/>
                  <a:ext cx="41400" cy="23025"/>
                </a:xfrm>
                <a:custGeom>
                  <a:avLst/>
                  <a:gdLst/>
                  <a:ahLst/>
                  <a:cxnLst/>
                  <a:rect l="l" t="t" r="r" b="b"/>
                  <a:pathLst>
                    <a:path w="1656" h="921" extrusionOk="0">
                      <a:moveTo>
                        <a:pt x="532" y="0"/>
                      </a:moveTo>
                      <a:cubicBezTo>
                        <a:pt x="315" y="0"/>
                        <a:pt x="104" y="83"/>
                        <a:pt x="29" y="290"/>
                      </a:cubicBezTo>
                      <a:lnTo>
                        <a:pt x="0" y="376"/>
                      </a:lnTo>
                      <a:cubicBezTo>
                        <a:pt x="0" y="404"/>
                        <a:pt x="0" y="433"/>
                        <a:pt x="0" y="461"/>
                      </a:cubicBezTo>
                      <a:cubicBezTo>
                        <a:pt x="0" y="490"/>
                        <a:pt x="0" y="518"/>
                        <a:pt x="0" y="547"/>
                      </a:cubicBezTo>
                      <a:cubicBezTo>
                        <a:pt x="57" y="661"/>
                        <a:pt x="229" y="746"/>
                        <a:pt x="371" y="832"/>
                      </a:cubicBezTo>
                      <a:cubicBezTo>
                        <a:pt x="400" y="832"/>
                        <a:pt x="400" y="832"/>
                        <a:pt x="428" y="861"/>
                      </a:cubicBezTo>
                      <a:lnTo>
                        <a:pt x="457" y="861"/>
                      </a:lnTo>
                      <a:cubicBezTo>
                        <a:pt x="514" y="889"/>
                        <a:pt x="571" y="889"/>
                        <a:pt x="599" y="889"/>
                      </a:cubicBezTo>
                      <a:cubicBezTo>
                        <a:pt x="676" y="911"/>
                        <a:pt x="748" y="920"/>
                        <a:pt x="817" y="920"/>
                      </a:cubicBezTo>
                      <a:cubicBezTo>
                        <a:pt x="930" y="920"/>
                        <a:pt x="1036" y="896"/>
                        <a:pt x="1142" y="861"/>
                      </a:cubicBezTo>
                      <a:cubicBezTo>
                        <a:pt x="1655" y="661"/>
                        <a:pt x="1284" y="233"/>
                        <a:pt x="942" y="90"/>
                      </a:cubicBezTo>
                      <a:cubicBezTo>
                        <a:pt x="913" y="90"/>
                        <a:pt x="885" y="90"/>
                        <a:pt x="856" y="62"/>
                      </a:cubicBezTo>
                      <a:cubicBezTo>
                        <a:pt x="759" y="23"/>
                        <a:pt x="645" y="0"/>
                        <a:pt x="53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697075" y="1493350"/>
                  <a:ext cx="33550" cy="17500"/>
                </a:xfrm>
                <a:custGeom>
                  <a:avLst/>
                  <a:gdLst/>
                  <a:ahLst/>
                  <a:cxnLst/>
                  <a:rect l="l" t="t" r="r" b="b"/>
                  <a:pathLst>
                    <a:path w="1342" h="700" extrusionOk="0">
                      <a:moveTo>
                        <a:pt x="581" y="0"/>
                      </a:moveTo>
                      <a:cubicBezTo>
                        <a:pt x="444" y="0"/>
                        <a:pt x="309" y="37"/>
                        <a:pt x="201" y="118"/>
                      </a:cubicBezTo>
                      <a:cubicBezTo>
                        <a:pt x="1" y="261"/>
                        <a:pt x="172" y="489"/>
                        <a:pt x="343" y="603"/>
                      </a:cubicBezTo>
                      <a:cubicBezTo>
                        <a:pt x="464" y="664"/>
                        <a:pt x="608" y="700"/>
                        <a:pt x="751" y="700"/>
                      </a:cubicBezTo>
                      <a:cubicBezTo>
                        <a:pt x="879" y="700"/>
                        <a:pt x="1006" y="671"/>
                        <a:pt x="1114" y="603"/>
                      </a:cubicBezTo>
                      <a:cubicBezTo>
                        <a:pt x="1342" y="432"/>
                        <a:pt x="1171" y="204"/>
                        <a:pt x="999" y="118"/>
                      </a:cubicBezTo>
                      <a:cubicBezTo>
                        <a:pt x="880" y="44"/>
                        <a:pt x="730" y="0"/>
                        <a:pt x="58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687100" y="1571625"/>
                  <a:ext cx="29275" cy="18850"/>
                </a:xfrm>
                <a:custGeom>
                  <a:avLst/>
                  <a:gdLst/>
                  <a:ahLst/>
                  <a:cxnLst/>
                  <a:rect l="l" t="t" r="r" b="b"/>
                  <a:pathLst>
                    <a:path w="1171" h="754" extrusionOk="0">
                      <a:moveTo>
                        <a:pt x="502" y="0"/>
                      </a:moveTo>
                      <a:cubicBezTo>
                        <a:pt x="440" y="0"/>
                        <a:pt x="377" y="27"/>
                        <a:pt x="314" y="69"/>
                      </a:cubicBezTo>
                      <a:cubicBezTo>
                        <a:pt x="229" y="126"/>
                        <a:pt x="257" y="240"/>
                        <a:pt x="200" y="297"/>
                      </a:cubicBezTo>
                      <a:cubicBezTo>
                        <a:pt x="0" y="525"/>
                        <a:pt x="457" y="725"/>
                        <a:pt x="600" y="753"/>
                      </a:cubicBezTo>
                      <a:cubicBezTo>
                        <a:pt x="799" y="753"/>
                        <a:pt x="1170" y="725"/>
                        <a:pt x="1142" y="440"/>
                      </a:cubicBezTo>
                      <a:cubicBezTo>
                        <a:pt x="1085" y="183"/>
                        <a:pt x="828" y="40"/>
                        <a:pt x="571" y="12"/>
                      </a:cubicBezTo>
                      <a:cubicBezTo>
                        <a:pt x="548" y="4"/>
                        <a:pt x="525" y="0"/>
                        <a:pt x="50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611475" y="1628825"/>
                  <a:ext cx="30925" cy="23225"/>
                </a:xfrm>
                <a:custGeom>
                  <a:avLst/>
                  <a:gdLst/>
                  <a:ahLst/>
                  <a:cxnLst/>
                  <a:rect l="l" t="t" r="r" b="b"/>
                  <a:pathLst>
                    <a:path w="1237" h="929" extrusionOk="0">
                      <a:moveTo>
                        <a:pt x="531" y="0"/>
                      </a:moveTo>
                      <a:cubicBezTo>
                        <a:pt x="424" y="0"/>
                        <a:pt x="319" y="30"/>
                        <a:pt x="258" y="92"/>
                      </a:cubicBezTo>
                      <a:cubicBezTo>
                        <a:pt x="144" y="234"/>
                        <a:pt x="1" y="263"/>
                        <a:pt x="1" y="463"/>
                      </a:cubicBezTo>
                      <a:cubicBezTo>
                        <a:pt x="16" y="771"/>
                        <a:pt x="397" y="929"/>
                        <a:pt x="722" y="929"/>
                      </a:cubicBezTo>
                      <a:cubicBezTo>
                        <a:pt x="999" y="929"/>
                        <a:pt x="1236" y="813"/>
                        <a:pt x="1171" y="577"/>
                      </a:cubicBezTo>
                      <a:cubicBezTo>
                        <a:pt x="1114" y="377"/>
                        <a:pt x="971" y="320"/>
                        <a:pt x="885" y="149"/>
                      </a:cubicBezTo>
                      <a:cubicBezTo>
                        <a:pt x="821" y="52"/>
                        <a:pt x="673" y="0"/>
                        <a:pt x="53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639300" y="1723975"/>
                  <a:ext cx="17850" cy="11975"/>
                </a:xfrm>
                <a:custGeom>
                  <a:avLst/>
                  <a:gdLst/>
                  <a:ahLst/>
                  <a:cxnLst/>
                  <a:rect l="l" t="t" r="r" b="b"/>
                  <a:pathLst>
                    <a:path w="714" h="479" extrusionOk="0">
                      <a:moveTo>
                        <a:pt x="239" y="0"/>
                      </a:moveTo>
                      <a:cubicBezTo>
                        <a:pt x="148" y="0"/>
                        <a:pt x="58" y="25"/>
                        <a:pt x="58" y="109"/>
                      </a:cubicBezTo>
                      <a:cubicBezTo>
                        <a:pt x="58" y="109"/>
                        <a:pt x="58" y="138"/>
                        <a:pt x="58" y="138"/>
                      </a:cubicBezTo>
                      <a:cubicBezTo>
                        <a:pt x="1" y="252"/>
                        <a:pt x="58" y="337"/>
                        <a:pt x="172" y="394"/>
                      </a:cubicBezTo>
                      <a:cubicBezTo>
                        <a:pt x="238" y="427"/>
                        <a:pt x="388" y="479"/>
                        <a:pt x="515" y="479"/>
                      </a:cubicBezTo>
                      <a:cubicBezTo>
                        <a:pt x="609" y="479"/>
                        <a:pt x="690" y="451"/>
                        <a:pt x="714" y="366"/>
                      </a:cubicBezTo>
                      <a:lnTo>
                        <a:pt x="714" y="337"/>
                      </a:lnTo>
                      <a:cubicBezTo>
                        <a:pt x="714" y="337"/>
                        <a:pt x="714" y="337"/>
                        <a:pt x="714" y="309"/>
                      </a:cubicBezTo>
                      <a:cubicBezTo>
                        <a:pt x="714" y="309"/>
                        <a:pt x="714" y="309"/>
                        <a:pt x="714" y="280"/>
                      </a:cubicBezTo>
                      <a:cubicBezTo>
                        <a:pt x="685" y="166"/>
                        <a:pt x="486" y="81"/>
                        <a:pt x="400" y="24"/>
                      </a:cubicBezTo>
                      <a:cubicBezTo>
                        <a:pt x="365" y="12"/>
                        <a:pt x="302" y="0"/>
                        <a:pt x="23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14225" y="1601900"/>
                  <a:ext cx="75275" cy="29550"/>
                </a:xfrm>
                <a:custGeom>
                  <a:avLst/>
                  <a:gdLst/>
                  <a:ahLst/>
                  <a:cxnLst/>
                  <a:rect l="l" t="t" r="r" b="b"/>
                  <a:pathLst>
                    <a:path w="3011" h="1182" extrusionOk="0">
                      <a:moveTo>
                        <a:pt x="1221" y="0"/>
                      </a:moveTo>
                      <a:cubicBezTo>
                        <a:pt x="1009" y="0"/>
                        <a:pt x="814" y="43"/>
                        <a:pt x="679" y="142"/>
                      </a:cubicBezTo>
                      <a:cubicBezTo>
                        <a:pt x="0" y="617"/>
                        <a:pt x="1062" y="1182"/>
                        <a:pt x="1843" y="1182"/>
                      </a:cubicBezTo>
                      <a:cubicBezTo>
                        <a:pt x="2047" y="1182"/>
                        <a:pt x="2232" y="1143"/>
                        <a:pt x="2362" y="1055"/>
                      </a:cubicBezTo>
                      <a:cubicBezTo>
                        <a:pt x="3011" y="563"/>
                        <a:pt x="1994" y="0"/>
                        <a:pt x="122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744150" y="1783750"/>
                  <a:ext cx="30000" cy="17850"/>
                </a:xfrm>
                <a:custGeom>
                  <a:avLst/>
                  <a:gdLst/>
                  <a:ahLst/>
                  <a:cxnLst/>
                  <a:rect l="l" t="t" r="r" b="b"/>
                  <a:pathLst>
                    <a:path w="1200" h="714" extrusionOk="0">
                      <a:moveTo>
                        <a:pt x="315" y="1"/>
                      </a:moveTo>
                      <a:cubicBezTo>
                        <a:pt x="229" y="1"/>
                        <a:pt x="115" y="1"/>
                        <a:pt x="1" y="58"/>
                      </a:cubicBezTo>
                      <a:cubicBezTo>
                        <a:pt x="258" y="115"/>
                        <a:pt x="543" y="200"/>
                        <a:pt x="800" y="257"/>
                      </a:cubicBezTo>
                      <a:cubicBezTo>
                        <a:pt x="828" y="372"/>
                        <a:pt x="885" y="514"/>
                        <a:pt x="1000" y="714"/>
                      </a:cubicBezTo>
                      <a:cubicBezTo>
                        <a:pt x="1199" y="543"/>
                        <a:pt x="1114" y="343"/>
                        <a:pt x="942" y="200"/>
                      </a:cubicBezTo>
                      <a:cubicBezTo>
                        <a:pt x="942" y="200"/>
                        <a:pt x="942" y="172"/>
                        <a:pt x="942" y="172"/>
                      </a:cubicBezTo>
                      <a:cubicBezTo>
                        <a:pt x="885" y="143"/>
                        <a:pt x="885" y="143"/>
                        <a:pt x="857" y="115"/>
                      </a:cubicBezTo>
                      <a:lnTo>
                        <a:pt x="828" y="115"/>
                      </a:lnTo>
                      <a:cubicBezTo>
                        <a:pt x="686" y="29"/>
                        <a:pt x="514" y="1"/>
                        <a:pt x="31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531600" y="1662300"/>
                  <a:ext cx="38550" cy="23050"/>
                </a:xfrm>
                <a:custGeom>
                  <a:avLst/>
                  <a:gdLst/>
                  <a:ahLst/>
                  <a:cxnLst/>
                  <a:rect l="l" t="t" r="r" b="b"/>
                  <a:pathLst>
                    <a:path w="1542" h="922" extrusionOk="0">
                      <a:moveTo>
                        <a:pt x="662" y="0"/>
                      </a:moveTo>
                      <a:cubicBezTo>
                        <a:pt x="471" y="0"/>
                        <a:pt x="293" y="43"/>
                        <a:pt x="200" y="122"/>
                      </a:cubicBezTo>
                      <a:cubicBezTo>
                        <a:pt x="86" y="236"/>
                        <a:pt x="0" y="294"/>
                        <a:pt x="29" y="493"/>
                      </a:cubicBezTo>
                      <a:cubicBezTo>
                        <a:pt x="57" y="807"/>
                        <a:pt x="599" y="921"/>
                        <a:pt x="828" y="921"/>
                      </a:cubicBezTo>
                      <a:lnTo>
                        <a:pt x="856" y="921"/>
                      </a:lnTo>
                      <a:cubicBezTo>
                        <a:pt x="1085" y="921"/>
                        <a:pt x="1541" y="807"/>
                        <a:pt x="1455" y="493"/>
                      </a:cubicBezTo>
                      <a:cubicBezTo>
                        <a:pt x="1427" y="465"/>
                        <a:pt x="1427" y="436"/>
                        <a:pt x="1427" y="408"/>
                      </a:cubicBezTo>
                      <a:cubicBezTo>
                        <a:pt x="1427" y="322"/>
                        <a:pt x="1370" y="236"/>
                        <a:pt x="1256" y="179"/>
                      </a:cubicBezTo>
                      <a:cubicBezTo>
                        <a:pt x="1118" y="57"/>
                        <a:pt x="882" y="0"/>
                        <a:pt x="66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491650" y="1555150"/>
                  <a:ext cx="35700" cy="24650"/>
                </a:xfrm>
                <a:custGeom>
                  <a:avLst/>
                  <a:gdLst/>
                  <a:ahLst/>
                  <a:cxnLst/>
                  <a:rect l="l" t="t" r="r" b="b"/>
                  <a:pathLst>
                    <a:path w="1428" h="986" extrusionOk="0">
                      <a:moveTo>
                        <a:pt x="646" y="0"/>
                      </a:moveTo>
                      <a:cubicBezTo>
                        <a:pt x="591" y="0"/>
                        <a:pt x="537" y="5"/>
                        <a:pt x="486" y="14"/>
                      </a:cubicBezTo>
                      <a:cubicBezTo>
                        <a:pt x="286" y="71"/>
                        <a:pt x="1" y="243"/>
                        <a:pt x="200" y="471"/>
                      </a:cubicBezTo>
                      <a:cubicBezTo>
                        <a:pt x="286" y="585"/>
                        <a:pt x="343" y="642"/>
                        <a:pt x="457" y="699"/>
                      </a:cubicBezTo>
                      <a:cubicBezTo>
                        <a:pt x="486" y="756"/>
                        <a:pt x="543" y="813"/>
                        <a:pt x="600" y="870"/>
                      </a:cubicBezTo>
                      <a:cubicBezTo>
                        <a:pt x="664" y="951"/>
                        <a:pt x="774" y="986"/>
                        <a:pt x="883" y="986"/>
                      </a:cubicBezTo>
                      <a:cubicBezTo>
                        <a:pt x="967" y="986"/>
                        <a:pt x="1051" y="965"/>
                        <a:pt x="1113" y="927"/>
                      </a:cubicBezTo>
                      <a:cubicBezTo>
                        <a:pt x="1199" y="870"/>
                        <a:pt x="1256" y="785"/>
                        <a:pt x="1284" y="699"/>
                      </a:cubicBezTo>
                      <a:cubicBezTo>
                        <a:pt x="1342" y="671"/>
                        <a:pt x="1427" y="528"/>
                        <a:pt x="1370" y="442"/>
                      </a:cubicBezTo>
                      <a:cubicBezTo>
                        <a:pt x="1370" y="442"/>
                        <a:pt x="1370" y="414"/>
                        <a:pt x="1342" y="385"/>
                      </a:cubicBezTo>
                      <a:cubicBezTo>
                        <a:pt x="1222" y="123"/>
                        <a:pt x="924" y="0"/>
                        <a:pt x="64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437450" y="1729275"/>
                  <a:ext cx="40225" cy="23950"/>
                </a:xfrm>
                <a:custGeom>
                  <a:avLst/>
                  <a:gdLst/>
                  <a:ahLst/>
                  <a:cxnLst/>
                  <a:rect l="l" t="t" r="r" b="b"/>
                  <a:pathLst>
                    <a:path w="1609" h="958" extrusionOk="0">
                      <a:moveTo>
                        <a:pt x="710" y="0"/>
                      </a:moveTo>
                      <a:cubicBezTo>
                        <a:pt x="605" y="0"/>
                        <a:pt x="502" y="14"/>
                        <a:pt x="400" y="40"/>
                      </a:cubicBezTo>
                      <a:lnTo>
                        <a:pt x="314" y="68"/>
                      </a:lnTo>
                      <a:cubicBezTo>
                        <a:pt x="143" y="125"/>
                        <a:pt x="0" y="297"/>
                        <a:pt x="57" y="496"/>
                      </a:cubicBezTo>
                      <a:cubicBezTo>
                        <a:pt x="114" y="696"/>
                        <a:pt x="342" y="839"/>
                        <a:pt x="542" y="896"/>
                      </a:cubicBezTo>
                      <a:cubicBezTo>
                        <a:pt x="652" y="932"/>
                        <a:pt x="803" y="957"/>
                        <a:pt x="955" y="957"/>
                      </a:cubicBezTo>
                      <a:cubicBezTo>
                        <a:pt x="1278" y="957"/>
                        <a:pt x="1608" y="845"/>
                        <a:pt x="1569" y="496"/>
                      </a:cubicBezTo>
                      <a:cubicBezTo>
                        <a:pt x="1569" y="468"/>
                        <a:pt x="1569" y="468"/>
                        <a:pt x="1569" y="439"/>
                      </a:cubicBezTo>
                      <a:cubicBezTo>
                        <a:pt x="1541" y="240"/>
                        <a:pt x="1255" y="97"/>
                        <a:pt x="1113" y="68"/>
                      </a:cubicBezTo>
                      <a:cubicBezTo>
                        <a:pt x="971" y="21"/>
                        <a:pt x="839" y="0"/>
                        <a:pt x="71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1677175" y="1318675"/>
                  <a:ext cx="27825" cy="16175"/>
                </a:xfrm>
                <a:custGeom>
                  <a:avLst/>
                  <a:gdLst/>
                  <a:ahLst/>
                  <a:cxnLst/>
                  <a:rect l="l" t="t" r="r" b="b"/>
                  <a:pathLst>
                    <a:path w="1113" h="647" extrusionOk="0">
                      <a:moveTo>
                        <a:pt x="399" y="1"/>
                      </a:moveTo>
                      <a:cubicBezTo>
                        <a:pt x="0" y="86"/>
                        <a:pt x="114" y="457"/>
                        <a:pt x="457" y="571"/>
                      </a:cubicBezTo>
                      <a:cubicBezTo>
                        <a:pt x="485" y="571"/>
                        <a:pt x="542" y="600"/>
                        <a:pt x="571" y="600"/>
                      </a:cubicBezTo>
                      <a:cubicBezTo>
                        <a:pt x="637" y="626"/>
                        <a:pt x="727" y="647"/>
                        <a:pt x="811" y="647"/>
                      </a:cubicBezTo>
                      <a:cubicBezTo>
                        <a:pt x="908" y="647"/>
                        <a:pt x="997" y="619"/>
                        <a:pt x="1027" y="543"/>
                      </a:cubicBezTo>
                      <a:cubicBezTo>
                        <a:pt x="1056" y="514"/>
                        <a:pt x="1056" y="486"/>
                        <a:pt x="1084" y="457"/>
                      </a:cubicBezTo>
                      <a:cubicBezTo>
                        <a:pt x="1113" y="400"/>
                        <a:pt x="1113" y="372"/>
                        <a:pt x="1113" y="343"/>
                      </a:cubicBezTo>
                      <a:cubicBezTo>
                        <a:pt x="1113" y="315"/>
                        <a:pt x="1113" y="315"/>
                        <a:pt x="1113" y="286"/>
                      </a:cubicBezTo>
                      <a:cubicBezTo>
                        <a:pt x="1113" y="286"/>
                        <a:pt x="1113" y="258"/>
                        <a:pt x="1084" y="258"/>
                      </a:cubicBezTo>
                      <a:cubicBezTo>
                        <a:pt x="1084" y="229"/>
                        <a:pt x="1056" y="200"/>
                        <a:pt x="1056" y="172"/>
                      </a:cubicBezTo>
                      <a:lnTo>
                        <a:pt x="1027" y="172"/>
                      </a:lnTo>
                      <a:cubicBezTo>
                        <a:pt x="970" y="115"/>
                        <a:pt x="856" y="58"/>
                        <a:pt x="742" y="29"/>
                      </a:cubicBezTo>
                      <a:cubicBezTo>
                        <a:pt x="656" y="1"/>
                        <a:pt x="599" y="1"/>
                        <a:pt x="54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1605025" y="1235350"/>
                  <a:ext cx="35250" cy="20550"/>
                </a:xfrm>
                <a:custGeom>
                  <a:avLst/>
                  <a:gdLst/>
                  <a:ahLst/>
                  <a:cxnLst/>
                  <a:rect l="l" t="t" r="r" b="b"/>
                  <a:pathLst>
                    <a:path w="1410" h="822" extrusionOk="0">
                      <a:moveTo>
                        <a:pt x="419" y="0"/>
                      </a:moveTo>
                      <a:cubicBezTo>
                        <a:pt x="201" y="0"/>
                        <a:pt x="1" y="70"/>
                        <a:pt x="33" y="309"/>
                      </a:cubicBezTo>
                      <a:cubicBezTo>
                        <a:pt x="61" y="338"/>
                        <a:pt x="61" y="366"/>
                        <a:pt x="61" y="366"/>
                      </a:cubicBezTo>
                      <a:cubicBezTo>
                        <a:pt x="90" y="509"/>
                        <a:pt x="290" y="623"/>
                        <a:pt x="404" y="680"/>
                      </a:cubicBezTo>
                      <a:cubicBezTo>
                        <a:pt x="518" y="709"/>
                        <a:pt x="632" y="709"/>
                        <a:pt x="718" y="766"/>
                      </a:cubicBezTo>
                      <a:cubicBezTo>
                        <a:pt x="768" y="791"/>
                        <a:pt x="916" y="821"/>
                        <a:pt x="1057" y="821"/>
                      </a:cubicBezTo>
                      <a:cubicBezTo>
                        <a:pt x="1239" y="821"/>
                        <a:pt x="1409" y="771"/>
                        <a:pt x="1345" y="595"/>
                      </a:cubicBezTo>
                      <a:cubicBezTo>
                        <a:pt x="1260" y="395"/>
                        <a:pt x="1060" y="195"/>
                        <a:pt x="860" y="81"/>
                      </a:cubicBezTo>
                      <a:cubicBezTo>
                        <a:pt x="772" y="43"/>
                        <a:pt x="590" y="0"/>
                        <a:pt x="41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1538775" y="1304550"/>
                  <a:ext cx="28075" cy="15950"/>
                </a:xfrm>
                <a:custGeom>
                  <a:avLst/>
                  <a:gdLst/>
                  <a:ahLst/>
                  <a:cxnLst/>
                  <a:rect l="l" t="t" r="r" b="b"/>
                  <a:pathLst>
                    <a:path w="1123" h="638" extrusionOk="0">
                      <a:moveTo>
                        <a:pt x="544" y="1"/>
                      </a:moveTo>
                      <a:cubicBezTo>
                        <a:pt x="473" y="1"/>
                        <a:pt x="403" y="16"/>
                        <a:pt x="343" y="52"/>
                      </a:cubicBezTo>
                      <a:cubicBezTo>
                        <a:pt x="258" y="81"/>
                        <a:pt x="172" y="109"/>
                        <a:pt x="115" y="195"/>
                      </a:cubicBezTo>
                      <a:cubicBezTo>
                        <a:pt x="1" y="338"/>
                        <a:pt x="143" y="509"/>
                        <a:pt x="286" y="566"/>
                      </a:cubicBezTo>
                      <a:cubicBezTo>
                        <a:pt x="346" y="602"/>
                        <a:pt x="512" y="638"/>
                        <a:pt x="675" y="638"/>
                      </a:cubicBezTo>
                      <a:cubicBezTo>
                        <a:pt x="901" y="638"/>
                        <a:pt x="1123" y="569"/>
                        <a:pt x="1056" y="338"/>
                      </a:cubicBezTo>
                      <a:cubicBezTo>
                        <a:pt x="999" y="223"/>
                        <a:pt x="914" y="166"/>
                        <a:pt x="828" y="81"/>
                      </a:cubicBezTo>
                      <a:cubicBezTo>
                        <a:pt x="745" y="31"/>
                        <a:pt x="643" y="1"/>
                        <a:pt x="54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1454850" y="1211250"/>
                  <a:ext cx="31875" cy="17975"/>
                </a:xfrm>
                <a:custGeom>
                  <a:avLst/>
                  <a:gdLst/>
                  <a:ahLst/>
                  <a:cxnLst/>
                  <a:rect l="l" t="t" r="r" b="b"/>
                  <a:pathLst>
                    <a:path w="1275" h="719" extrusionOk="0">
                      <a:moveTo>
                        <a:pt x="466" y="1"/>
                      </a:moveTo>
                      <a:cubicBezTo>
                        <a:pt x="234" y="1"/>
                        <a:pt x="0" y="87"/>
                        <a:pt x="20" y="360"/>
                      </a:cubicBezTo>
                      <a:cubicBezTo>
                        <a:pt x="20" y="360"/>
                        <a:pt x="20" y="389"/>
                        <a:pt x="48" y="417"/>
                      </a:cubicBezTo>
                      <a:cubicBezTo>
                        <a:pt x="111" y="607"/>
                        <a:pt x="376" y="718"/>
                        <a:pt x="613" y="718"/>
                      </a:cubicBezTo>
                      <a:cubicBezTo>
                        <a:pt x="698" y="718"/>
                        <a:pt x="779" y="704"/>
                        <a:pt x="847" y="674"/>
                      </a:cubicBezTo>
                      <a:lnTo>
                        <a:pt x="790" y="674"/>
                      </a:lnTo>
                      <a:cubicBezTo>
                        <a:pt x="1275" y="589"/>
                        <a:pt x="1132" y="189"/>
                        <a:pt x="761" y="46"/>
                      </a:cubicBezTo>
                      <a:cubicBezTo>
                        <a:pt x="680" y="19"/>
                        <a:pt x="573" y="1"/>
                        <a:pt x="46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1041600" y="1084000"/>
                  <a:ext cx="45675" cy="27025"/>
                </a:xfrm>
                <a:custGeom>
                  <a:avLst/>
                  <a:gdLst/>
                  <a:ahLst/>
                  <a:cxnLst/>
                  <a:rect l="l" t="t" r="r" b="b"/>
                  <a:pathLst>
                    <a:path w="1827" h="1081" extrusionOk="0">
                      <a:moveTo>
                        <a:pt x="914" y="1"/>
                      </a:moveTo>
                      <a:cubicBezTo>
                        <a:pt x="629" y="29"/>
                        <a:pt x="372" y="86"/>
                        <a:pt x="172" y="315"/>
                      </a:cubicBezTo>
                      <a:cubicBezTo>
                        <a:pt x="1" y="543"/>
                        <a:pt x="286" y="828"/>
                        <a:pt x="457" y="914"/>
                      </a:cubicBezTo>
                      <a:cubicBezTo>
                        <a:pt x="631" y="1018"/>
                        <a:pt x="848" y="1080"/>
                        <a:pt x="1062" y="1080"/>
                      </a:cubicBezTo>
                      <a:cubicBezTo>
                        <a:pt x="1198" y="1080"/>
                        <a:pt x="1334" y="1055"/>
                        <a:pt x="1456" y="999"/>
                      </a:cubicBezTo>
                      <a:cubicBezTo>
                        <a:pt x="1542" y="971"/>
                        <a:pt x="1599" y="942"/>
                        <a:pt x="1656" y="885"/>
                      </a:cubicBezTo>
                      <a:cubicBezTo>
                        <a:pt x="1741" y="828"/>
                        <a:pt x="1798" y="743"/>
                        <a:pt x="1827" y="657"/>
                      </a:cubicBezTo>
                      <a:cubicBezTo>
                        <a:pt x="1827" y="657"/>
                        <a:pt x="1827" y="628"/>
                        <a:pt x="1827" y="628"/>
                      </a:cubicBezTo>
                      <a:cubicBezTo>
                        <a:pt x="1798" y="200"/>
                        <a:pt x="1285" y="1"/>
                        <a:pt x="91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1140525" y="1042475"/>
                  <a:ext cx="18975" cy="9000"/>
                </a:xfrm>
                <a:custGeom>
                  <a:avLst/>
                  <a:gdLst/>
                  <a:ahLst/>
                  <a:cxnLst/>
                  <a:rect l="l" t="t" r="r" b="b"/>
                  <a:pathLst>
                    <a:path w="759" h="360" extrusionOk="0">
                      <a:moveTo>
                        <a:pt x="257" y="0"/>
                      </a:moveTo>
                      <a:cubicBezTo>
                        <a:pt x="225" y="0"/>
                        <a:pt x="199" y="2"/>
                        <a:pt x="181" y="7"/>
                      </a:cubicBezTo>
                      <a:lnTo>
                        <a:pt x="152" y="7"/>
                      </a:lnTo>
                      <a:cubicBezTo>
                        <a:pt x="67" y="35"/>
                        <a:pt x="38" y="92"/>
                        <a:pt x="38" y="178"/>
                      </a:cubicBezTo>
                      <a:cubicBezTo>
                        <a:pt x="67" y="178"/>
                        <a:pt x="67" y="207"/>
                        <a:pt x="67" y="207"/>
                      </a:cubicBezTo>
                      <a:cubicBezTo>
                        <a:pt x="1" y="317"/>
                        <a:pt x="157" y="359"/>
                        <a:pt x="271" y="359"/>
                      </a:cubicBezTo>
                      <a:cubicBezTo>
                        <a:pt x="304" y="359"/>
                        <a:pt x="333" y="356"/>
                        <a:pt x="352" y="349"/>
                      </a:cubicBezTo>
                      <a:cubicBezTo>
                        <a:pt x="390" y="340"/>
                        <a:pt x="425" y="340"/>
                        <a:pt x="458" y="340"/>
                      </a:cubicBezTo>
                      <a:lnTo>
                        <a:pt x="458" y="340"/>
                      </a:lnTo>
                      <a:cubicBezTo>
                        <a:pt x="523" y="340"/>
                        <a:pt x="580" y="340"/>
                        <a:pt x="638" y="264"/>
                      </a:cubicBezTo>
                      <a:cubicBezTo>
                        <a:pt x="758" y="71"/>
                        <a:pt x="430" y="0"/>
                        <a:pt x="25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1083700" y="973225"/>
                  <a:ext cx="31400" cy="19125"/>
                </a:xfrm>
                <a:custGeom>
                  <a:avLst/>
                  <a:gdLst/>
                  <a:ahLst/>
                  <a:cxnLst/>
                  <a:rect l="l" t="t" r="r" b="b"/>
                  <a:pathLst>
                    <a:path w="1256" h="765" extrusionOk="0">
                      <a:moveTo>
                        <a:pt x="464" y="1"/>
                      </a:moveTo>
                      <a:cubicBezTo>
                        <a:pt x="265" y="1"/>
                        <a:pt x="47" y="54"/>
                        <a:pt x="29" y="237"/>
                      </a:cubicBezTo>
                      <a:cubicBezTo>
                        <a:pt x="29" y="266"/>
                        <a:pt x="29" y="266"/>
                        <a:pt x="29" y="266"/>
                      </a:cubicBezTo>
                      <a:cubicBezTo>
                        <a:pt x="0" y="494"/>
                        <a:pt x="257" y="580"/>
                        <a:pt x="428" y="637"/>
                      </a:cubicBezTo>
                      <a:cubicBezTo>
                        <a:pt x="445" y="720"/>
                        <a:pt x="539" y="764"/>
                        <a:pt x="632" y="764"/>
                      </a:cubicBezTo>
                      <a:cubicBezTo>
                        <a:pt x="698" y="764"/>
                        <a:pt x="763" y="742"/>
                        <a:pt x="799" y="694"/>
                      </a:cubicBezTo>
                      <a:cubicBezTo>
                        <a:pt x="828" y="665"/>
                        <a:pt x="885" y="637"/>
                        <a:pt x="913" y="608"/>
                      </a:cubicBezTo>
                      <a:cubicBezTo>
                        <a:pt x="1256" y="437"/>
                        <a:pt x="1056" y="123"/>
                        <a:pt x="742" y="38"/>
                      </a:cubicBezTo>
                      <a:cubicBezTo>
                        <a:pt x="681" y="17"/>
                        <a:pt x="575" y="1"/>
                        <a:pt x="46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1049450" y="1031750"/>
                  <a:ext cx="24275" cy="15475"/>
                </a:xfrm>
                <a:custGeom>
                  <a:avLst/>
                  <a:gdLst/>
                  <a:ahLst/>
                  <a:cxnLst/>
                  <a:rect l="l" t="t" r="r" b="b"/>
                  <a:pathLst>
                    <a:path w="971" h="619" extrusionOk="0">
                      <a:moveTo>
                        <a:pt x="243" y="1"/>
                      </a:moveTo>
                      <a:cubicBezTo>
                        <a:pt x="115" y="1"/>
                        <a:pt x="1" y="36"/>
                        <a:pt x="1" y="151"/>
                      </a:cubicBezTo>
                      <a:lnTo>
                        <a:pt x="1" y="208"/>
                      </a:lnTo>
                      <a:cubicBezTo>
                        <a:pt x="1" y="236"/>
                        <a:pt x="1" y="236"/>
                        <a:pt x="1" y="265"/>
                      </a:cubicBezTo>
                      <a:cubicBezTo>
                        <a:pt x="1" y="350"/>
                        <a:pt x="58" y="407"/>
                        <a:pt x="115" y="464"/>
                      </a:cubicBezTo>
                      <a:cubicBezTo>
                        <a:pt x="231" y="561"/>
                        <a:pt x="400" y="619"/>
                        <a:pt x="559" y="619"/>
                      </a:cubicBezTo>
                      <a:cubicBezTo>
                        <a:pt x="634" y="619"/>
                        <a:pt x="707" y="606"/>
                        <a:pt x="771" y="578"/>
                      </a:cubicBezTo>
                      <a:cubicBezTo>
                        <a:pt x="942" y="493"/>
                        <a:pt x="971" y="322"/>
                        <a:pt x="828" y="179"/>
                      </a:cubicBezTo>
                      <a:cubicBezTo>
                        <a:pt x="743" y="122"/>
                        <a:pt x="657" y="93"/>
                        <a:pt x="571" y="65"/>
                      </a:cubicBezTo>
                      <a:cubicBezTo>
                        <a:pt x="514" y="36"/>
                        <a:pt x="372" y="1"/>
                        <a:pt x="24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1837100" y="898500"/>
                  <a:ext cx="59625" cy="23650"/>
                </a:xfrm>
                <a:custGeom>
                  <a:avLst/>
                  <a:gdLst/>
                  <a:ahLst/>
                  <a:cxnLst/>
                  <a:rect l="l" t="t" r="r" b="b"/>
                  <a:pathLst>
                    <a:path w="2385" h="946" extrusionOk="0">
                      <a:moveTo>
                        <a:pt x="966" y="1"/>
                      </a:moveTo>
                      <a:cubicBezTo>
                        <a:pt x="796" y="1"/>
                        <a:pt x="642" y="36"/>
                        <a:pt x="536" y="116"/>
                      </a:cubicBezTo>
                      <a:cubicBezTo>
                        <a:pt x="1" y="496"/>
                        <a:pt x="810" y="945"/>
                        <a:pt x="1419" y="945"/>
                      </a:cubicBezTo>
                      <a:cubicBezTo>
                        <a:pt x="1589" y="945"/>
                        <a:pt x="1743" y="911"/>
                        <a:pt x="1849" y="830"/>
                      </a:cubicBezTo>
                      <a:cubicBezTo>
                        <a:pt x="2385" y="450"/>
                        <a:pt x="1576" y="1"/>
                        <a:pt x="96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1764175" y="871350"/>
                  <a:ext cx="49250" cy="25600"/>
                </a:xfrm>
                <a:custGeom>
                  <a:avLst/>
                  <a:gdLst/>
                  <a:ahLst/>
                  <a:cxnLst/>
                  <a:rect l="l" t="t" r="r" b="b"/>
                  <a:pathLst>
                    <a:path w="1970" h="1024" extrusionOk="0">
                      <a:moveTo>
                        <a:pt x="869" y="0"/>
                      </a:moveTo>
                      <a:cubicBezTo>
                        <a:pt x="627" y="0"/>
                        <a:pt x="390" y="71"/>
                        <a:pt x="258" y="261"/>
                      </a:cubicBezTo>
                      <a:cubicBezTo>
                        <a:pt x="1" y="660"/>
                        <a:pt x="657" y="946"/>
                        <a:pt x="943" y="1003"/>
                      </a:cubicBezTo>
                      <a:lnTo>
                        <a:pt x="971" y="1003"/>
                      </a:lnTo>
                      <a:cubicBezTo>
                        <a:pt x="1032" y="1016"/>
                        <a:pt x="1100" y="1023"/>
                        <a:pt x="1172" y="1023"/>
                      </a:cubicBezTo>
                      <a:cubicBezTo>
                        <a:pt x="1404" y="1023"/>
                        <a:pt x="1668" y="949"/>
                        <a:pt x="1798" y="774"/>
                      </a:cubicBezTo>
                      <a:cubicBezTo>
                        <a:pt x="1970" y="518"/>
                        <a:pt x="1713" y="289"/>
                        <a:pt x="1513" y="175"/>
                      </a:cubicBezTo>
                      <a:cubicBezTo>
                        <a:pt x="1513" y="175"/>
                        <a:pt x="1513" y="175"/>
                        <a:pt x="1485" y="147"/>
                      </a:cubicBezTo>
                      <a:cubicBezTo>
                        <a:pt x="1332" y="63"/>
                        <a:pt x="1098" y="0"/>
                        <a:pt x="86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1773450" y="931300"/>
                  <a:ext cx="38625" cy="25175"/>
                </a:xfrm>
                <a:custGeom>
                  <a:avLst/>
                  <a:gdLst/>
                  <a:ahLst/>
                  <a:cxnLst/>
                  <a:rect l="l" t="t" r="r" b="b"/>
                  <a:pathLst>
                    <a:path w="1545" h="1007" extrusionOk="0">
                      <a:moveTo>
                        <a:pt x="519" y="1"/>
                      </a:moveTo>
                      <a:cubicBezTo>
                        <a:pt x="389" y="1"/>
                        <a:pt x="268" y="44"/>
                        <a:pt x="201" y="145"/>
                      </a:cubicBezTo>
                      <a:cubicBezTo>
                        <a:pt x="86" y="317"/>
                        <a:pt x="1" y="402"/>
                        <a:pt x="58" y="602"/>
                      </a:cubicBezTo>
                      <a:cubicBezTo>
                        <a:pt x="115" y="830"/>
                        <a:pt x="429" y="973"/>
                        <a:pt x="629" y="1001"/>
                      </a:cubicBezTo>
                      <a:lnTo>
                        <a:pt x="714" y="1001"/>
                      </a:lnTo>
                      <a:cubicBezTo>
                        <a:pt x="747" y="1005"/>
                        <a:pt x="783" y="1006"/>
                        <a:pt x="821" y="1006"/>
                      </a:cubicBezTo>
                      <a:cubicBezTo>
                        <a:pt x="1119" y="1006"/>
                        <a:pt x="1544" y="899"/>
                        <a:pt x="1342" y="545"/>
                      </a:cubicBezTo>
                      <a:cubicBezTo>
                        <a:pt x="1256" y="402"/>
                        <a:pt x="1142" y="345"/>
                        <a:pt x="1028" y="260"/>
                      </a:cubicBezTo>
                      <a:cubicBezTo>
                        <a:pt x="942" y="104"/>
                        <a:pt x="719" y="1"/>
                        <a:pt x="51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1891575" y="1051675"/>
                  <a:ext cx="17725" cy="6900"/>
                </a:xfrm>
                <a:custGeom>
                  <a:avLst/>
                  <a:gdLst/>
                  <a:ahLst/>
                  <a:cxnLst/>
                  <a:rect l="l" t="t" r="r" b="b"/>
                  <a:pathLst>
                    <a:path w="709" h="276" extrusionOk="0">
                      <a:moveTo>
                        <a:pt x="290" y="1"/>
                      </a:moveTo>
                      <a:cubicBezTo>
                        <a:pt x="237" y="1"/>
                        <a:pt x="188" y="12"/>
                        <a:pt x="155" y="38"/>
                      </a:cubicBezTo>
                      <a:cubicBezTo>
                        <a:pt x="1" y="148"/>
                        <a:pt x="237" y="275"/>
                        <a:pt x="419" y="275"/>
                      </a:cubicBezTo>
                      <a:cubicBezTo>
                        <a:pt x="473" y="275"/>
                        <a:pt x="522" y="264"/>
                        <a:pt x="554" y="238"/>
                      </a:cubicBezTo>
                      <a:cubicBezTo>
                        <a:pt x="708" y="128"/>
                        <a:pt x="472" y="1"/>
                        <a:pt x="29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1299100" y="1706275"/>
                  <a:ext cx="42125" cy="25950"/>
                </a:xfrm>
                <a:custGeom>
                  <a:avLst/>
                  <a:gdLst/>
                  <a:ahLst/>
                  <a:cxnLst/>
                  <a:rect l="l" t="t" r="r" b="b"/>
                  <a:pathLst>
                    <a:path w="1685" h="1038" extrusionOk="0">
                      <a:moveTo>
                        <a:pt x="663" y="1"/>
                      </a:moveTo>
                      <a:cubicBezTo>
                        <a:pt x="596" y="1"/>
                        <a:pt x="527" y="7"/>
                        <a:pt x="457" y="18"/>
                      </a:cubicBezTo>
                      <a:cubicBezTo>
                        <a:pt x="315" y="47"/>
                        <a:pt x="58" y="161"/>
                        <a:pt x="29" y="361"/>
                      </a:cubicBezTo>
                      <a:cubicBezTo>
                        <a:pt x="1" y="560"/>
                        <a:pt x="115" y="674"/>
                        <a:pt x="258" y="789"/>
                      </a:cubicBezTo>
                      <a:cubicBezTo>
                        <a:pt x="432" y="963"/>
                        <a:pt x="706" y="1037"/>
                        <a:pt x="953" y="1037"/>
                      </a:cubicBezTo>
                      <a:cubicBezTo>
                        <a:pt x="1030" y="1037"/>
                        <a:pt x="1103" y="1030"/>
                        <a:pt x="1171" y="1017"/>
                      </a:cubicBezTo>
                      <a:cubicBezTo>
                        <a:pt x="1371" y="988"/>
                        <a:pt x="1684" y="817"/>
                        <a:pt x="1599" y="560"/>
                      </a:cubicBezTo>
                      <a:cubicBezTo>
                        <a:pt x="1542" y="418"/>
                        <a:pt x="1485" y="332"/>
                        <a:pt x="1371" y="246"/>
                      </a:cubicBezTo>
                      <a:cubicBezTo>
                        <a:pt x="1166" y="88"/>
                        <a:pt x="926" y="1"/>
                        <a:pt x="66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1437500" y="1678900"/>
                  <a:ext cx="25700" cy="17700"/>
                </a:xfrm>
                <a:custGeom>
                  <a:avLst/>
                  <a:gdLst/>
                  <a:ahLst/>
                  <a:cxnLst/>
                  <a:rect l="l" t="t" r="r" b="b"/>
                  <a:pathLst>
                    <a:path w="1028" h="708" extrusionOk="0">
                      <a:moveTo>
                        <a:pt x="257" y="0"/>
                      </a:moveTo>
                      <a:cubicBezTo>
                        <a:pt x="171" y="0"/>
                        <a:pt x="86" y="29"/>
                        <a:pt x="0" y="58"/>
                      </a:cubicBezTo>
                      <a:cubicBezTo>
                        <a:pt x="0" y="229"/>
                        <a:pt x="29" y="428"/>
                        <a:pt x="29" y="600"/>
                      </a:cubicBezTo>
                      <a:cubicBezTo>
                        <a:pt x="154" y="662"/>
                        <a:pt x="305" y="708"/>
                        <a:pt x="453" y="708"/>
                      </a:cubicBezTo>
                      <a:cubicBezTo>
                        <a:pt x="576" y="708"/>
                        <a:pt x="696" y="677"/>
                        <a:pt x="799" y="600"/>
                      </a:cubicBezTo>
                      <a:cubicBezTo>
                        <a:pt x="1027" y="428"/>
                        <a:pt x="856" y="200"/>
                        <a:pt x="685" y="115"/>
                      </a:cubicBezTo>
                      <a:cubicBezTo>
                        <a:pt x="542" y="29"/>
                        <a:pt x="400" y="0"/>
                        <a:pt x="25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1348325" y="1578325"/>
                  <a:ext cx="1450" cy="25"/>
                </a:xfrm>
                <a:custGeom>
                  <a:avLst/>
                  <a:gdLst/>
                  <a:ahLst/>
                  <a:cxnLst/>
                  <a:rect l="l" t="t" r="r" b="b"/>
                  <a:pathLst>
                    <a:path w="58" h="1" extrusionOk="0">
                      <a:moveTo>
                        <a:pt x="1" y="0"/>
                      </a:moveTo>
                      <a:lnTo>
                        <a:pt x="1" y="0"/>
                      </a:lnTo>
                      <a:cubicBezTo>
                        <a:pt x="29" y="0"/>
                        <a:pt x="58" y="0"/>
                        <a:pt x="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1333350" y="1563925"/>
                  <a:ext cx="28225" cy="14425"/>
                </a:xfrm>
                <a:custGeom>
                  <a:avLst/>
                  <a:gdLst/>
                  <a:ahLst/>
                  <a:cxnLst/>
                  <a:rect l="l" t="t" r="r" b="b"/>
                  <a:pathLst>
                    <a:path w="1129" h="577" extrusionOk="0">
                      <a:moveTo>
                        <a:pt x="428" y="1"/>
                      </a:moveTo>
                      <a:cubicBezTo>
                        <a:pt x="396" y="1"/>
                        <a:pt x="366" y="2"/>
                        <a:pt x="343" y="6"/>
                      </a:cubicBezTo>
                      <a:lnTo>
                        <a:pt x="314" y="6"/>
                      </a:lnTo>
                      <a:cubicBezTo>
                        <a:pt x="172" y="6"/>
                        <a:pt x="1" y="120"/>
                        <a:pt x="29" y="291"/>
                      </a:cubicBezTo>
                      <a:cubicBezTo>
                        <a:pt x="86" y="462"/>
                        <a:pt x="286" y="548"/>
                        <a:pt x="457" y="548"/>
                      </a:cubicBezTo>
                      <a:cubicBezTo>
                        <a:pt x="514" y="576"/>
                        <a:pt x="543" y="576"/>
                        <a:pt x="600" y="576"/>
                      </a:cubicBezTo>
                      <a:lnTo>
                        <a:pt x="657" y="576"/>
                      </a:lnTo>
                      <a:cubicBezTo>
                        <a:pt x="799" y="576"/>
                        <a:pt x="1028" y="576"/>
                        <a:pt x="1028" y="405"/>
                      </a:cubicBezTo>
                      <a:cubicBezTo>
                        <a:pt x="1028" y="405"/>
                        <a:pt x="1028" y="377"/>
                        <a:pt x="1028" y="377"/>
                      </a:cubicBezTo>
                      <a:cubicBezTo>
                        <a:pt x="1128" y="100"/>
                        <a:pt x="674" y="1"/>
                        <a:pt x="428"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1317175" y="1648575"/>
                  <a:ext cx="30650" cy="16225"/>
                </a:xfrm>
                <a:custGeom>
                  <a:avLst/>
                  <a:gdLst/>
                  <a:ahLst/>
                  <a:cxnLst/>
                  <a:rect l="l" t="t" r="r" b="b"/>
                  <a:pathLst>
                    <a:path w="1226" h="649" extrusionOk="0">
                      <a:moveTo>
                        <a:pt x="378" y="0"/>
                      </a:moveTo>
                      <a:cubicBezTo>
                        <a:pt x="190" y="0"/>
                        <a:pt x="29" y="70"/>
                        <a:pt x="20" y="243"/>
                      </a:cubicBezTo>
                      <a:lnTo>
                        <a:pt x="20" y="272"/>
                      </a:lnTo>
                      <a:cubicBezTo>
                        <a:pt x="0" y="508"/>
                        <a:pt x="318" y="649"/>
                        <a:pt x="593" y="649"/>
                      </a:cubicBezTo>
                      <a:cubicBezTo>
                        <a:pt x="717" y="649"/>
                        <a:pt x="833" y="620"/>
                        <a:pt x="904" y="557"/>
                      </a:cubicBezTo>
                      <a:cubicBezTo>
                        <a:pt x="904" y="557"/>
                        <a:pt x="904" y="557"/>
                        <a:pt x="904" y="529"/>
                      </a:cubicBezTo>
                      <a:cubicBezTo>
                        <a:pt x="1225" y="264"/>
                        <a:pt x="747" y="0"/>
                        <a:pt x="37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1217075" y="1660875"/>
                  <a:ext cx="37125" cy="23150"/>
                </a:xfrm>
                <a:custGeom>
                  <a:avLst/>
                  <a:gdLst/>
                  <a:ahLst/>
                  <a:cxnLst/>
                  <a:rect l="l" t="t" r="r" b="b"/>
                  <a:pathLst>
                    <a:path w="1485" h="926" extrusionOk="0">
                      <a:moveTo>
                        <a:pt x="671" y="0"/>
                      </a:moveTo>
                      <a:cubicBezTo>
                        <a:pt x="479" y="0"/>
                        <a:pt x="301" y="42"/>
                        <a:pt x="200" y="122"/>
                      </a:cubicBezTo>
                      <a:cubicBezTo>
                        <a:pt x="86" y="236"/>
                        <a:pt x="1" y="351"/>
                        <a:pt x="58" y="493"/>
                      </a:cubicBezTo>
                      <a:cubicBezTo>
                        <a:pt x="124" y="790"/>
                        <a:pt x="448" y="925"/>
                        <a:pt x="770" y="925"/>
                      </a:cubicBezTo>
                      <a:cubicBezTo>
                        <a:pt x="1005" y="925"/>
                        <a:pt x="1238" y="854"/>
                        <a:pt x="1370" y="721"/>
                      </a:cubicBezTo>
                      <a:cubicBezTo>
                        <a:pt x="1456" y="664"/>
                        <a:pt x="1484" y="579"/>
                        <a:pt x="1456" y="465"/>
                      </a:cubicBezTo>
                      <a:cubicBezTo>
                        <a:pt x="1456" y="465"/>
                        <a:pt x="1456" y="436"/>
                        <a:pt x="1456" y="436"/>
                      </a:cubicBezTo>
                      <a:cubicBezTo>
                        <a:pt x="1419" y="140"/>
                        <a:pt x="1023" y="0"/>
                        <a:pt x="67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1250600" y="1678900"/>
                  <a:ext cx="750" cy="1450"/>
                </a:xfrm>
                <a:custGeom>
                  <a:avLst/>
                  <a:gdLst/>
                  <a:ahLst/>
                  <a:cxnLst/>
                  <a:rect l="l" t="t" r="r" b="b"/>
                  <a:pathLst>
                    <a:path w="30" h="58" extrusionOk="0">
                      <a:moveTo>
                        <a:pt x="1" y="58"/>
                      </a:moveTo>
                      <a:cubicBezTo>
                        <a:pt x="1" y="29"/>
                        <a:pt x="29" y="29"/>
                        <a:pt x="29" y="0"/>
                      </a:cubicBezTo>
                      <a:cubicBezTo>
                        <a:pt x="29" y="0"/>
                        <a:pt x="29" y="0"/>
                        <a:pt x="29" y="0"/>
                      </a:cubicBezTo>
                      <a:cubicBezTo>
                        <a:pt x="29" y="29"/>
                        <a:pt x="1" y="29"/>
                        <a:pt x="1" y="58"/>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510200" y="1088000"/>
                  <a:ext cx="32825" cy="17275"/>
                </a:xfrm>
                <a:custGeom>
                  <a:avLst/>
                  <a:gdLst/>
                  <a:ahLst/>
                  <a:cxnLst/>
                  <a:rect l="l" t="t" r="r" b="b"/>
                  <a:pathLst>
                    <a:path w="1313" h="691" extrusionOk="0">
                      <a:moveTo>
                        <a:pt x="577" y="1"/>
                      </a:moveTo>
                      <a:cubicBezTo>
                        <a:pt x="449" y="1"/>
                        <a:pt x="323" y="30"/>
                        <a:pt x="229" y="97"/>
                      </a:cubicBezTo>
                      <a:cubicBezTo>
                        <a:pt x="0" y="269"/>
                        <a:pt x="172" y="497"/>
                        <a:pt x="343" y="583"/>
                      </a:cubicBezTo>
                      <a:cubicBezTo>
                        <a:pt x="452" y="645"/>
                        <a:pt x="605" y="691"/>
                        <a:pt x="753" y="691"/>
                      </a:cubicBezTo>
                      <a:cubicBezTo>
                        <a:pt x="875" y="691"/>
                        <a:pt x="994" y="660"/>
                        <a:pt x="1085" y="583"/>
                      </a:cubicBezTo>
                      <a:cubicBezTo>
                        <a:pt x="1313" y="440"/>
                        <a:pt x="1142" y="212"/>
                        <a:pt x="970" y="97"/>
                      </a:cubicBezTo>
                      <a:cubicBezTo>
                        <a:pt x="865" y="37"/>
                        <a:pt x="720" y="1"/>
                        <a:pt x="57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589375" y="1030500"/>
                  <a:ext cx="32825" cy="18575"/>
                </a:xfrm>
                <a:custGeom>
                  <a:avLst/>
                  <a:gdLst/>
                  <a:ahLst/>
                  <a:cxnLst/>
                  <a:rect l="l" t="t" r="r" b="b"/>
                  <a:pathLst>
                    <a:path w="1313" h="743" extrusionOk="0">
                      <a:moveTo>
                        <a:pt x="714" y="1"/>
                      </a:moveTo>
                      <a:cubicBezTo>
                        <a:pt x="457" y="143"/>
                        <a:pt x="229" y="286"/>
                        <a:pt x="0" y="400"/>
                      </a:cubicBezTo>
                      <a:cubicBezTo>
                        <a:pt x="86" y="686"/>
                        <a:pt x="514" y="743"/>
                        <a:pt x="742" y="743"/>
                      </a:cubicBezTo>
                      <a:cubicBezTo>
                        <a:pt x="942" y="743"/>
                        <a:pt x="1313" y="657"/>
                        <a:pt x="1227" y="372"/>
                      </a:cubicBezTo>
                      <a:cubicBezTo>
                        <a:pt x="1170" y="143"/>
                        <a:pt x="885" y="29"/>
                        <a:pt x="71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477375" y="920525"/>
                  <a:ext cx="44425" cy="24325"/>
                </a:xfrm>
                <a:custGeom>
                  <a:avLst/>
                  <a:gdLst/>
                  <a:ahLst/>
                  <a:cxnLst/>
                  <a:rect l="l" t="t" r="r" b="b"/>
                  <a:pathLst>
                    <a:path w="1777" h="973" extrusionOk="0">
                      <a:moveTo>
                        <a:pt x="813" y="1"/>
                      </a:moveTo>
                      <a:cubicBezTo>
                        <a:pt x="663" y="1"/>
                        <a:pt x="526" y="23"/>
                        <a:pt x="429" y="63"/>
                      </a:cubicBezTo>
                      <a:cubicBezTo>
                        <a:pt x="1" y="206"/>
                        <a:pt x="86" y="662"/>
                        <a:pt x="457" y="833"/>
                      </a:cubicBezTo>
                      <a:cubicBezTo>
                        <a:pt x="486" y="833"/>
                        <a:pt x="486" y="833"/>
                        <a:pt x="514" y="862"/>
                      </a:cubicBezTo>
                      <a:cubicBezTo>
                        <a:pt x="652" y="912"/>
                        <a:pt x="921" y="973"/>
                        <a:pt x="1170" y="973"/>
                      </a:cubicBezTo>
                      <a:cubicBezTo>
                        <a:pt x="1489" y="973"/>
                        <a:pt x="1777" y="872"/>
                        <a:pt x="1713" y="519"/>
                      </a:cubicBezTo>
                      <a:lnTo>
                        <a:pt x="1713" y="491"/>
                      </a:lnTo>
                      <a:cubicBezTo>
                        <a:pt x="1651" y="143"/>
                        <a:pt x="1193" y="1"/>
                        <a:pt x="81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495225" y="1011325"/>
                  <a:ext cx="25700" cy="16875"/>
                </a:xfrm>
                <a:custGeom>
                  <a:avLst/>
                  <a:gdLst/>
                  <a:ahLst/>
                  <a:cxnLst/>
                  <a:rect l="l" t="t" r="r" b="b"/>
                  <a:pathLst>
                    <a:path w="1028" h="675" extrusionOk="0">
                      <a:moveTo>
                        <a:pt x="313" y="1"/>
                      </a:moveTo>
                      <a:cubicBezTo>
                        <a:pt x="167" y="1"/>
                        <a:pt x="30" y="49"/>
                        <a:pt x="0" y="197"/>
                      </a:cubicBezTo>
                      <a:cubicBezTo>
                        <a:pt x="0" y="226"/>
                        <a:pt x="0" y="283"/>
                        <a:pt x="0" y="368"/>
                      </a:cubicBezTo>
                      <a:cubicBezTo>
                        <a:pt x="17" y="558"/>
                        <a:pt x="294" y="674"/>
                        <a:pt x="549" y="674"/>
                      </a:cubicBezTo>
                      <a:cubicBezTo>
                        <a:pt x="716" y="674"/>
                        <a:pt x="874" y="624"/>
                        <a:pt x="942" y="511"/>
                      </a:cubicBezTo>
                      <a:cubicBezTo>
                        <a:pt x="942" y="511"/>
                        <a:pt x="942" y="511"/>
                        <a:pt x="942" y="482"/>
                      </a:cubicBezTo>
                      <a:cubicBezTo>
                        <a:pt x="1027" y="340"/>
                        <a:pt x="913" y="197"/>
                        <a:pt x="771" y="112"/>
                      </a:cubicBezTo>
                      <a:cubicBezTo>
                        <a:pt x="742" y="112"/>
                        <a:pt x="713" y="83"/>
                        <a:pt x="656" y="83"/>
                      </a:cubicBezTo>
                      <a:cubicBezTo>
                        <a:pt x="588" y="42"/>
                        <a:pt x="447" y="1"/>
                        <a:pt x="31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3950" y="1071325"/>
                  <a:ext cx="35700" cy="18975"/>
                </a:xfrm>
                <a:custGeom>
                  <a:avLst/>
                  <a:gdLst/>
                  <a:ahLst/>
                  <a:cxnLst/>
                  <a:rect l="l" t="t" r="r" b="b"/>
                  <a:pathLst>
                    <a:path w="1428" h="759" extrusionOk="0">
                      <a:moveTo>
                        <a:pt x="602" y="0"/>
                      </a:moveTo>
                      <a:cubicBezTo>
                        <a:pt x="464" y="0"/>
                        <a:pt x="332" y="31"/>
                        <a:pt x="229" y="108"/>
                      </a:cubicBezTo>
                      <a:cubicBezTo>
                        <a:pt x="1" y="279"/>
                        <a:pt x="172" y="536"/>
                        <a:pt x="372" y="650"/>
                      </a:cubicBezTo>
                      <a:cubicBezTo>
                        <a:pt x="497" y="713"/>
                        <a:pt x="665" y="758"/>
                        <a:pt x="829" y="758"/>
                      </a:cubicBezTo>
                      <a:cubicBezTo>
                        <a:pt x="964" y="758"/>
                        <a:pt x="1096" y="728"/>
                        <a:pt x="1199" y="650"/>
                      </a:cubicBezTo>
                      <a:cubicBezTo>
                        <a:pt x="1427" y="479"/>
                        <a:pt x="1256" y="222"/>
                        <a:pt x="1085" y="108"/>
                      </a:cubicBezTo>
                      <a:cubicBezTo>
                        <a:pt x="944" y="46"/>
                        <a:pt x="769" y="0"/>
                        <a:pt x="60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329725" y="926375"/>
                  <a:ext cx="41400" cy="22400"/>
                </a:xfrm>
                <a:custGeom>
                  <a:avLst/>
                  <a:gdLst/>
                  <a:ahLst/>
                  <a:cxnLst/>
                  <a:rect l="l" t="t" r="r" b="b"/>
                  <a:pathLst>
                    <a:path w="1656" h="896" extrusionOk="0">
                      <a:moveTo>
                        <a:pt x="771" y="0"/>
                      </a:moveTo>
                      <a:cubicBezTo>
                        <a:pt x="486" y="0"/>
                        <a:pt x="1" y="171"/>
                        <a:pt x="257" y="514"/>
                      </a:cubicBezTo>
                      <a:cubicBezTo>
                        <a:pt x="372" y="713"/>
                        <a:pt x="600" y="828"/>
                        <a:pt x="800" y="885"/>
                      </a:cubicBezTo>
                      <a:cubicBezTo>
                        <a:pt x="823" y="892"/>
                        <a:pt x="845" y="896"/>
                        <a:pt x="868" y="896"/>
                      </a:cubicBezTo>
                      <a:cubicBezTo>
                        <a:pt x="931" y="896"/>
                        <a:pt x="994" y="869"/>
                        <a:pt x="1056" y="828"/>
                      </a:cubicBezTo>
                      <a:cubicBezTo>
                        <a:pt x="1313" y="799"/>
                        <a:pt x="1656" y="713"/>
                        <a:pt x="1570" y="428"/>
                      </a:cubicBezTo>
                      <a:cubicBezTo>
                        <a:pt x="1484" y="114"/>
                        <a:pt x="1028" y="0"/>
                        <a:pt x="77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366150" y="826600"/>
                  <a:ext cx="36400" cy="23900"/>
                </a:xfrm>
                <a:custGeom>
                  <a:avLst/>
                  <a:gdLst/>
                  <a:ahLst/>
                  <a:cxnLst/>
                  <a:rect l="l" t="t" r="r" b="b"/>
                  <a:pathLst>
                    <a:path w="1456" h="956" extrusionOk="0">
                      <a:moveTo>
                        <a:pt x="619" y="0"/>
                      </a:moveTo>
                      <a:cubicBezTo>
                        <a:pt x="290" y="0"/>
                        <a:pt x="1" y="140"/>
                        <a:pt x="170" y="453"/>
                      </a:cubicBezTo>
                      <a:cubicBezTo>
                        <a:pt x="199" y="510"/>
                        <a:pt x="256" y="653"/>
                        <a:pt x="256" y="738"/>
                      </a:cubicBezTo>
                      <a:cubicBezTo>
                        <a:pt x="272" y="883"/>
                        <a:pt x="450" y="955"/>
                        <a:pt x="624" y="955"/>
                      </a:cubicBezTo>
                      <a:cubicBezTo>
                        <a:pt x="759" y="955"/>
                        <a:pt x="890" y="911"/>
                        <a:pt x="940" y="824"/>
                      </a:cubicBezTo>
                      <a:cubicBezTo>
                        <a:pt x="1026" y="710"/>
                        <a:pt x="1197" y="681"/>
                        <a:pt x="1254" y="539"/>
                      </a:cubicBezTo>
                      <a:cubicBezTo>
                        <a:pt x="1456" y="198"/>
                        <a:pt x="1009" y="0"/>
                        <a:pt x="61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270250" y="981375"/>
                  <a:ext cx="36675" cy="17375"/>
                </a:xfrm>
                <a:custGeom>
                  <a:avLst/>
                  <a:gdLst/>
                  <a:ahLst/>
                  <a:cxnLst/>
                  <a:rect l="l" t="t" r="r" b="b"/>
                  <a:pathLst>
                    <a:path w="1467" h="695" extrusionOk="0">
                      <a:moveTo>
                        <a:pt x="806" y="0"/>
                      </a:moveTo>
                      <a:cubicBezTo>
                        <a:pt x="675" y="0"/>
                        <a:pt x="545" y="30"/>
                        <a:pt x="440" y="83"/>
                      </a:cubicBezTo>
                      <a:cubicBezTo>
                        <a:pt x="0" y="314"/>
                        <a:pt x="478" y="695"/>
                        <a:pt x="873" y="695"/>
                      </a:cubicBezTo>
                      <a:cubicBezTo>
                        <a:pt x="966" y="695"/>
                        <a:pt x="1054" y="674"/>
                        <a:pt x="1124" y="625"/>
                      </a:cubicBezTo>
                      <a:cubicBezTo>
                        <a:pt x="1181" y="625"/>
                        <a:pt x="1210" y="625"/>
                        <a:pt x="1238" y="596"/>
                      </a:cubicBezTo>
                      <a:cubicBezTo>
                        <a:pt x="1410" y="539"/>
                        <a:pt x="1467" y="425"/>
                        <a:pt x="1381" y="282"/>
                      </a:cubicBezTo>
                      <a:cubicBezTo>
                        <a:pt x="1255" y="85"/>
                        <a:pt x="1028" y="0"/>
                        <a:pt x="80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377525" y="1146500"/>
                  <a:ext cx="32125" cy="16550"/>
                </a:xfrm>
                <a:custGeom>
                  <a:avLst/>
                  <a:gdLst/>
                  <a:ahLst/>
                  <a:cxnLst/>
                  <a:rect l="l" t="t" r="r" b="b"/>
                  <a:pathLst>
                    <a:path w="1285" h="662" extrusionOk="0">
                      <a:moveTo>
                        <a:pt x="549" y="1"/>
                      </a:moveTo>
                      <a:cubicBezTo>
                        <a:pt x="421" y="1"/>
                        <a:pt x="294" y="30"/>
                        <a:pt x="200" y="97"/>
                      </a:cubicBezTo>
                      <a:cubicBezTo>
                        <a:pt x="0" y="240"/>
                        <a:pt x="143" y="468"/>
                        <a:pt x="314" y="554"/>
                      </a:cubicBezTo>
                      <a:cubicBezTo>
                        <a:pt x="439" y="616"/>
                        <a:pt x="590" y="662"/>
                        <a:pt x="739" y="662"/>
                      </a:cubicBezTo>
                      <a:cubicBezTo>
                        <a:pt x="861" y="662"/>
                        <a:pt x="982" y="631"/>
                        <a:pt x="1085" y="554"/>
                      </a:cubicBezTo>
                      <a:cubicBezTo>
                        <a:pt x="1284" y="411"/>
                        <a:pt x="1113" y="183"/>
                        <a:pt x="942" y="97"/>
                      </a:cubicBezTo>
                      <a:cubicBezTo>
                        <a:pt x="837" y="37"/>
                        <a:pt x="692" y="1"/>
                        <a:pt x="54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262675" y="1136075"/>
                  <a:ext cx="30000" cy="20350"/>
                </a:xfrm>
                <a:custGeom>
                  <a:avLst/>
                  <a:gdLst/>
                  <a:ahLst/>
                  <a:cxnLst/>
                  <a:rect l="l" t="t" r="r" b="b"/>
                  <a:pathLst>
                    <a:path w="1200" h="814" extrusionOk="0">
                      <a:moveTo>
                        <a:pt x="315" y="1"/>
                      </a:moveTo>
                      <a:cubicBezTo>
                        <a:pt x="200" y="1"/>
                        <a:pt x="115" y="1"/>
                        <a:pt x="1" y="29"/>
                      </a:cubicBezTo>
                      <a:cubicBezTo>
                        <a:pt x="1" y="229"/>
                        <a:pt x="1" y="429"/>
                        <a:pt x="1" y="628"/>
                      </a:cubicBezTo>
                      <a:cubicBezTo>
                        <a:pt x="172" y="731"/>
                        <a:pt x="364" y="813"/>
                        <a:pt x="564" y="813"/>
                      </a:cubicBezTo>
                      <a:cubicBezTo>
                        <a:pt x="697" y="813"/>
                        <a:pt x="834" y="777"/>
                        <a:pt x="971" y="685"/>
                      </a:cubicBezTo>
                      <a:cubicBezTo>
                        <a:pt x="1199" y="514"/>
                        <a:pt x="1028" y="229"/>
                        <a:pt x="800" y="115"/>
                      </a:cubicBezTo>
                      <a:cubicBezTo>
                        <a:pt x="657" y="29"/>
                        <a:pt x="486" y="1"/>
                        <a:pt x="31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547300" y="882675"/>
                  <a:ext cx="19275" cy="11625"/>
                </a:xfrm>
                <a:custGeom>
                  <a:avLst/>
                  <a:gdLst/>
                  <a:ahLst/>
                  <a:cxnLst/>
                  <a:rect l="l" t="t" r="r" b="b"/>
                  <a:pathLst>
                    <a:path w="771" h="465" extrusionOk="0">
                      <a:moveTo>
                        <a:pt x="339" y="1"/>
                      </a:moveTo>
                      <a:cubicBezTo>
                        <a:pt x="308" y="1"/>
                        <a:pt x="279" y="3"/>
                        <a:pt x="257" y="8"/>
                      </a:cubicBezTo>
                      <a:cubicBezTo>
                        <a:pt x="57" y="36"/>
                        <a:pt x="0" y="236"/>
                        <a:pt x="200" y="350"/>
                      </a:cubicBezTo>
                      <a:cubicBezTo>
                        <a:pt x="228" y="350"/>
                        <a:pt x="257" y="350"/>
                        <a:pt x="285" y="379"/>
                      </a:cubicBezTo>
                      <a:cubicBezTo>
                        <a:pt x="328" y="421"/>
                        <a:pt x="457" y="464"/>
                        <a:pt x="567" y="464"/>
                      </a:cubicBezTo>
                      <a:cubicBezTo>
                        <a:pt x="678" y="464"/>
                        <a:pt x="770" y="421"/>
                        <a:pt x="742" y="293"/>
                      </a:cubicBezTo>
                      <a:cubicBezTo>
                        <a:pt x="742" y="293"/>
                        <a:pt x="742" y="264"/>
                        <a:pt x="742" y="236"/>
                      </a:cubicBezTo>
                      <a:cubicBezTo>
                        <a:pt x="766" y="68"/>
                        <a:pt x="507" y="1"/>
                        <a:pt x="33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498775" y="697125"/>
                  <a:ext cx="27150" cy="15375"/>
                </a:xfrm>
                <a:custGeom>
                  <a:avLst/>
                  <a:gdLst/>
                  <a:ahLst/>
                  <a:cxnLst/>
                  <a:rect l="l" t="t" r="r" b="b"/>
                  <a:pathLst>
                    <a:path w="1086" h="615" extrusionOk="0">
                      <a:moveTo>
                        <a:pt x="474" y="0"/>
                      </a:moveTo>
                      <a:cubicBezTo>
                        <a:pt x="375" y="0"/>
                        <a:pt x="279" y="21"/>
                        <a:pt x="201" y="68"/>
                      </a:cubicBezTo>
                      <a:cubicBezTo>
                        <a:pt x="115" y="125"/>
                        <a:pt x="86" y="182"/>
                        <a:pt x="58" y="240"/>
                      </a:cubicBezTo>
                      <a:cubicBezTo>
                        <a:pt x="1" y="439"/>
                        <a:pt x="343" y="553"/>
                        <a:pt x="457" y="582"/>
                      </a:cubicBezTo>
                      <a:cubicBezTo>
                        <a:pt x="486" y="582"/>
                        <a:pt x="514" y="582"/>
                        <a:pt x="543" y="610"/>
                      </a:cubicBezTo>
                      <a:cubicBezTo>
                        <a:pt x="561" y="613"/>
                        <a:pt x="579" y="615"/>
                        <a:pt x="596" y="615"/>
                      </a:cubicBezTo>
                      <a:cubicBezTo>
                        <a:pt x="744" y="615"/>
                        <a:pt x="866" y="513"/>
                        <a:pt x="942" y="411"/>
                      </a:cubicBezTo>
                      <a:cubicBezTo>
                        <a:pt x="1085" y="240"/>
                        <a:pt x="828" y="68"/>
                        <a:pt x="714" y="40"/>
                      </a:cubicBezTo>
                      <a:cubicBezTo>
                        <a:pt x="637" y="14"/>
                        <a:pt x="554" y="0"/>
                        <a:pt x="474"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438150" y="856450"/>
                  <a:ext cx="48550" cy="19300"/>
                </a:xfrm>
                <a:custGeom>
                  <a:avLst/>
                  <a:gdLst/>
                  <a:ahLst/>
                  <a:cxnLst/>
                  <a:rect l="l" t="t" r="r" b="b"/>
                  <a:pathLst>
                    <a:path w="1942" h="772" extrusionOk="0">
                      <a:moveTo>
                        <a:pt x="776" y="1"/>
                      </a:moveTo>
                      <a:cubicBezTo>
                        <a:pt x="642" y="1"/>
                        <a:pt x="518" y="27"/>
                        <a:pt x="429" y="87"/>
                      </a:cubicBezTo>
                      <a:cubicBezTo>
                        <a:pt x="0" y="402"/>
                        <a:pt x="677" y="771"/>
                        <a:pt x="1177" y="771"/>
                      </a:cubicBezTo>
                      <a:cubicBezTo>
                        <a:pt x="1309" y="771"/>
                        <a:pt x="1429" y="746"/>
                        <a:pt x="1513" y="686"/>
                      </a:cubicBezTo>
                      <a:cubicBezTo>
                        <a:pt x="1941" y="370"/>
                        <a:pt x="1282" y="1"/>
                        <a:pt x="77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436025" y="910550"/>
                  <a:ext cx="20975" cy="10600"/>
                </a:xfrm>
                <a:custGeom>
                  <a:avLst/>
                  <a:gdLst/>
                  <a:ahLst/>
                  <a:cxnLst/>
                  <a:rect l="l" t="t" r="r" b="b"/>
                  <a:pathLst>
                    <a:path w="839" h="424" extrusionOk="0">
                      <a:moveTo>
                        <a:pt x="341" y="0"/>
                      </a:moveTo>
                      <a:cubicBezTo>
                        <a:pt x="319" y="0"/>
                        <a:pt x="299" y="2"/>
                        <a:pt x="285" y="5"/>
                      </a:cubicBezTo>
                      <a:cubicBezTo>
                        <a:pt x="0" y="34"/>
                        <a:pt x="86" y="291"/>
                        <a:pt x="285" y="348"/>
                      </a:cubicBezTo>
                      <a:lnTo>
                        <a:pt x="371" y="376"/>
                      </a:lnTo>
                      <a:cubicBezTo>
                        <a:pt x="384" y="403"/>
                        <a:pt x="465" y="423"/>
                        <a:pt x="542" y="423"/>
                      </a:cubicBezTo>
                      <a:cubicBezTo>
                        <a:pt x="631" y="423"/>
                        <a:pt x="715" y="396"/>
                        <a:pt x="685" y="319"/>
                      </a:cubicBezTo>
                      <a:lnTo>
                        <a:pt x="713" y="291"/>
                      </a:lnTo>
                      <a:cubicBezTo>
                        <a:pt x="838" y="91"/>
                        <a:pt x="503" y="0"/>
                        <a:pt x="34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857575" y="562050"/>
                  <a:ext cx="28550" cy="17100"/>
                </a:xfrm>
                <a:custGeom>
                  <a:avLst/>
                  <a:gdLst/>
                  <a:ahLst/>
                  <a:cxnLst/>
                  <a:rect l="l" t="t" r="r" b="b"/>
                  <a:pathLst>
                    <a:path w="1142" h="684" extrusionOk="0">
                      <a:moveTo>
                        <a:pt x="561" y="1"/>
                      </a:moveTo>
                      <a:cubicBezTo>
                        <a:pt x="504" y="1"/>
                        <a:pt x="448" y="8"/>
                        <a:pt x="400" y="22"/>
                      </a:cubicBezTo>
                      <a:cubicBezTo>
                        <a:pt x="229" y="50"/>
                        <a:pt x="1" y="193"/>
                        <a:pt x="143" y="393"/>
                      </a:cubicBezTo>
                      <a:cubicBezTo>
                        <a:pt x="286" y="564"/>
                        <a:pt x="457" y="621"/>
                        <a:pt x="685" y="678"/>
                      </a:cubicBezTo>
                      <a:cubicBezTo>
                        <a:pt x="708" y="682"/>
                        <a:pt x="729" y="683"/>
                        <a:pt x="750" y="683"/>
                      </a:cubicBezTo>
                      <a:cubicBezTo>
                        <a:pt x="887" y="683"/>
                        <a:pt x="986" y="606"/>
                        <a:pt x="1085" y="507"/>
                      </a:cubicBezTo>
                      <a:cubicBezTo>
                        <a:pt x="1142" y="450"/>
                        <a:pt x="1113" y="336"/>
                        <a:pt x="1056" y="279"/>
                      </a:cubicBezTo>
                      <a:cubicBezTo>
                        <a:pt x="1056" y="250"/>
                        <a:pt x="1056" y="250"/>
                        <a:pt x="1028" y="221"/>
                      </a:cubicBezTo>
                      <a:cubicBezTo>
                        <a:pt x="941" y="70"/>
                        <a:pt x="740" y="1"/>
                        <a:pt x="56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819775" y="379975"/>
                  <a:ext cx="28550" cy="17750"/>
                </a:xfrm>
                <a:custGeom>
                  <a:avLst/>
                  <a:gdLst/>
                  <a:ahLst/>
                  <a:cxnLst/>
                  <a:rect l="l" t="t" r="r" b="b"/>
                  <a:pathLst>
                    <a:path w="1142" h="710" extrusionOk="0">
                      <a:moveTo>
                        <a:pt x="457" y="1"/>
                      </a:moveTo>
                      <a:cubicBezTo>
                        <a:pt x="314" y="1"/>
                        <a:pt x="29" y="58"/>
                        <a:pt x="0" y="257"/>
                      </a:cubicBezTo>
                      <a:cubicBezTo>
                        <a:pt x="0" y="286"/>
                        <a:pt x="0" y="343"/>
                        <a:pt x="29" y="400"/>
                      </a:cubicBezTo>
                      <a:cubicBezTo>
                        <a:pt x="65" y="618"/>
                        <a:pt x="322" y="709"/>
                        <a:pt x="570" y="709"/>
                      </a:cubicBezTo>
                      <a:cubicBezTo>
                        <a:pt x="711" y="709"/>
                        <a:pt x="849" y="680"/>
                        <a:pt x="942" y="628"/>
                      </a:cubicBezTo>
                      <a:lnTo>
                        <a:pt x="913" y="628"/>
                      </a:lnTo>
                      <a:cubicBezTo>
                        <a:pt x="1027" y="600"/>
                        <a:pt x="1142" y="457"/>
                        <a:pt x="1113" y="343"/>
                      </a:cubicBezTo>
                      <a:cubicBezTo>
                        <a:pt x="1113" y="314"/>
                        <a:pt x="1085" y="314"/>
                        <a:pt x="1085" y="286"/>
                      </a:cubicBezTo>
                      <a:cubicBezTo>
                        <a:pt x="999" y="86"/>
                        <a:pt x="742" y="1"/>
                        <a:pt x="54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914650" y="359825"/>
                  <a:ext cx="30150" cy="17075"/>
                </a:xfrm>
                <a:custGeom>
                  <a:avLst/>
                  <a:gdLst/>
                  <a:ahLst/>
                  <a:cxnLst/>
                  <a:rect l="l" t="t" r="r" b="b"/>
                  <a:pathLst>
                    <a:path w="1206" h="683" extrusionOk="0">
                      <a:moveTo>
                        <a:pt x="455" y="1"/>
                      </a:moveTo>
                      <a:cubicBezTo>
                        <a:pt x="417" y="1"/>
                        <a:pt x="380" y="3"/>
                        <a:pt x="342" y="8"/>
                      </a:cubicBezTo>
                      <a:cubicBezTo>
                        <a:pt x="143" y="36"/>
                        <a:pt x="0" y="179"/>
                        <a:pt x="114" y="379"/>
                      </a:cubicBezTo>
                      <a:cubicBezTo>
                        <a:pt x="143" y="436"/>
                        <a:pt x="200" y="493"/>
                        <a:pt x="257" y="550"/>
                      </a:cubicBezTo>
                      <a:cubicBezTo>
                        <a:pt x="322" y="628"/>
                        <a:pt x="545" y="683"/>
                        <a:pt x="749" y="683"/>
                      </a:cubicBezTo>
                      <a:cubicBezTo>
                        <a:pt x="990" y="683"/>
                        <a:pt x="1205" y="608"/>
                        <a:pt x="1113" y="407"/>
                      </a:cubicBezTo>
                      <a:cubicBezTo>
                        <a:pt x="1056" y="321"/>
                        <a:pt x="1027" y="264"/>
                        <a:pt x="999" y="207"/>
                      </a:cubicBezTo>
                      <a:cubicBezTo>
                        <a:pt x="855" y="64"/>
                        <a:pt x="652" y="1"/>
                        <a:pt x="45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850625" y="408850"/>
                  <a:ext cx="48725" cy="19325"/>
                </a:xfrm>
                <a:custGeom>
                  <a:avLst/>
                  <a:gdLst/>
                  <a:ahLst/>
                  <a:cxnLst/>
                  <a:rect l="l" t="t" r="r" b="b"/>
                  <a:pathLst>
                    <a:path w="1949" h="773" extrusionOk="0">
                      <a:moveTo>
                        <a:pt x="800" y="0"/>
                      </a:moveTo>
                      <a:cubicBezTo>
                        <a:pt x="653" y="0"/>
                        <a:pt x="517" y="31"/>
                        <a:pt x="421" y="101"/>
                      </a:cubicBezTo>
                      <a:cubicBezTo>
                        <a:pt x="1" y="411"/>
                        <a:pt x="645" y="772"/>
                        <a:pt x="1141" y="772"/>
                      </a:cubicBezTo>
                      <a:cubicBezTo>
                        <a:pt x="1285" y="772"/>
                        <a:pt x="1416" y="742"/>
                        <a:pt x="1505" y="672"/>
                      </a:cubicBezTo>
                      <a:cubicBezTo>
                        <a:pt x="1948" y="362"/>
                        <a:pt x="1309" y="0"/>
                        <a:pt x="80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45575" y="419200"/>
                  <a:ext cx="34275" cy="20125"/>
                </a:xfrm>
                <a:custGeom>
                  <a:avLst/>
                  <a:gdLst/>
                  <a:ahLst/>
                  <a:cxnLst/>
                  <a:rect l="l" t="t" r="r" b="b"/>
                  <a:pathLst>
                    <a:path w="1371" h="805" extrusionOk="0">
                      <a:moveTo>
                        <a:pt x="714" y="1"/>
                      </a:moveTo>
                      <a:cubicBezTo>
                        <a:pt x="457" y="29"/>
                        <a:pt x="286" y="58"/>
                        <a:pt x="144" y="258"/>
                      </a:cubicBezTo>
                      <a:cubicBezTo>
                        <a:pt x="1" y="429"/>
                        <a:pt x="201" y="628"/>
                        <a:pt x="343" y="686"/>
                      </a:cubicBezTo>
                      <a:cubicBezTo>
                        <a:pt x="467" y="756"/>
                        <a:pt x="623" y="805"/>
                        <a:pt x="778" y="805"/>
                      </a:cubicBezTo>
                      <a:cubicBezTo>
                        <a:pt x="874" y="805"/>
                        <a:pt x="969" y="786"/>
                        <a:pt x="1057" y="743"/>
                      </a:cubicBezTo>
                      <a:cubicBezTo>
                        <a:pt x="1085" y="743"/>
                        <a:pt x="1114" y="714"/>
                        <a:pt x="1142" y="714"/>
                      </a:cubicBezTo>
                      <a:cubicBezTo>
                        <a:pt x="1313" y="628"/>
                        <a:pt x="1371" y="543"/>
                        <a:pt x="1342" y="372"/>
                      </a:cubicBezTo>
                      <a:cubicBezTo>
                        <a:pt x="1342" y="372"/>
                        <a:pt x="1342" y="372"/>
                        <a:pt x="1342" y="343"/>
                      </a:cubicBezTo>
                      <a:cubicBezTo>
                        <a:pt x="1342" y="115"/>
                        <a:pt x="885" y="1"/>
                        <a:pt x="71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811625" y="306900"/>
                  <a:ext cx="28850" cy="16025"/>
                </a:xfrm>
                <a:custGeom>
                  <a:avLst/>
                  <a:gdLst/>
                  <a:ahLst/>
                  <a:cxnLst/>
                  <a:rect l="l" t="t" r="r" b="b"/>
                  <a:pathLst>
                    <a:path w="1154" h="641" extrusionOk="0">
                      <a:moveTo>
                        <a:pt x="469" y="1"/>
                      </a:moveTo>
                      <a:cubicBezTo>
                        <a:pt x="242" y="1"/>
                        <a:pt x="1" y="87"/>
                        <a:pt x="41" y="327"/>
                      </a:cubicBezTo>
                      <a:cubicBezTo>
                        <a:pt x="41" y="356"/>
                        <a:pt x="41" y="384"/>
                        <a:pt x="41" y="413"/>
                      </a:cubicBezTo>
                      <a:cubicBezTo>
                        <a:pt x="70" y="584"/>
                        <a:pt x="355" y="641"/>
                        <a:pt x="469" y="641"/>
                      </a:cubicBezTo>
                      <a:cubicBezTo>
                        <a:pt x="954" y="641"/>
                        <a:pt x="1154" y="356"/>
                        <a:pt x="926" y="156"/>
                      </a:cubicBezTo>
                      <a:cubicBezTo>
                        <a:pt x="868" y="99"/>
                        <a:pt x="783" y="70"/>
                        <a:pt x="726" y="42"/>
                      </a:cubicBezTo>
                      <a:cubicBezTo>
                        <a:pt x="658" y="16"/>
                        <a:pt x="565" y="1"/>
                        <a:pt x="46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910350" y="273450"/>
                  <a:ext cx="37850" cy="18625"/>
                </a:xfrm>
                <a:custGeom>
                  <a:avLst/>
                  <a:gdLst/>
                  <a:ahLst/>
                  <a:cxnLst/>
                  <a:rect l="l" t="t" r="r" b="b"/>
                  <a:pathLst>
                    <a:path w="1514" h="745" extrusionOk="0">
                      <a:moveTo>
                        <a:pt x="774" y="1"/>
                      </a:moveTo>
                      <a:cubicBezTo>
                        <a:pt x="595" y="1"/>
                        <a:pt x="409" y="49"/>
                        <a:pt x="258" y="124"/>
                      </a:cubicBezTo>
                      <a:cubicBezTo>
                        <a:pt x="1" y="267"/>
                        <a:pt x="229" y="552"/>
                        <a:pt x="400" y="638"/>
                      </a:cubicBezTo>
                      <a:cubicBezTo>
                        <a:pt x="521" y="707"/>
                        <a:pt x="663" y="745"/>
                        <a:pt x="807" y="745"/>
                      </a:cubicBezTo>
                      <a:cubicBezTo>
                        <a:pt x="901" y="745"/>
                        <a:pt x="995" y="729"/>
                        <a:pt x="1085" y="695"/>
                      </a:cubicBezTo>
                      <a:cubicBezTo>
                        <a:pt x="1171" y="666"/>
                        <a:pt x="1171" y="666"/>
                        <a:pt x="1114" y="666"/>
                      </a:cubicBezTo>
                      <a:cubicBezTo>
                        <a:pt x="1285" y="638"/>
                        <a:pt x="1513" y="495"/>
                        <a:pt x="1342" y="267"/>
                      </a:cubicBezTo>
                      <a:cubicBezTo>
                        <a:pt x="1215" y="76"/>
                        <a:pt x="999" y="1"/>
                        <a:pt x="77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1012375" y="238475"/>
                  <a:ext cx="37000" cy="15800"/>
                </a:xfrm>
                <a:custGeom>
                  <a:avLst/>
                  <a:gdLst/>
                  <a:ahLst/>
                  <a:cxnLst/>
                  <a:rect l="l" t="t" r="r" b="b"/>
                  <a:pathLst>
                    <a:path w="1480" h="632" extrusionOk="0">
                      <a:moveTo>
                        <a:pt x="609" y="0"/>
                      </a:moveTo>
                      <a:cubicBezTo>
                        <a:pt x="569" y="0"/>
                        <a:pt x="536" y="4"/>
                        <a:pt x="514" y="11"/>
                      </a:cubicBezTo>
                      <a:cubicBezTo>
                        <a:pt x="457" y="68"/>
                        <a:pt x="371" y="97"/>
                        <a:pt x="314" y="125"/>
                      </a:cubicBezTo>
                      <a:cubicBezTo>
                        <a:pt x="0" y="325"/>
                        <a:pt x="485" y="582"/>
                        <a:pt x="656" y="610"/>
                      </a:cubicBezTo>
                      <a:cubicBezTo>
                        <a:pt x="712" y="624"/>
                        <a:pt x="765" y="631"/>
                        <a:pt x="817" y="631"/>
                      </a:cubicBezTo>
                      <a:cubicBezTo>
                        <a:pt x="980" y="631"/>
                        <a:pt x="1126" y="562"/>
                        <a:pt x="1255" y="411"/>
                      </a:cubicBezTo>
                      <a:cubicBezTo>
                        <a:pt x="1479" y="162"/>
                        <a:pt x="880" y="0"/>
                        <a:pt x="60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799475" y="457150"/>
                  <a:ext cx="29925" cy="11875"/>
                </a:xfrm>
                <a:custGeom>
                  <a:avLst/>
                  <a:gdLst/>
                  <a:ahLst/>
                  <a:cxnLst/>
                  <a:rect l="l" t="t" r="r" b="b"/>
                  <a:pathLst>
                    <a:path w="1197" h="475" extrusionOk="0">
                      <a:moveTo>
                        <a:pt x="483" y="0"/>
                      </a:moveTo>
                      <a:cubicBezTo>
                        <a:pt x="400" y="0"/>
                        <a:pt x="324" y="16"/>
                        <a:pt x="270" y="52"/>
                      </a:cubicBezTo>
                      <a:cubicBezTo>
                        <a:pt x="0" y="255"/>
                        <a:pt x="405" y="475"/>
                        <a:pt x="714" y="475"/>
                      </a:cubicBezTo>
                      <a:cubicBezTo>
                        <a:pt x="796" y="475"/>
                        <a:pt x="872" y="459"/>
                        <a:pt x="926" y="423"/>
                      </a:cubicBezTo>
                      <a:cubicBezTo>
                        <a:pt x="1197" y="220"/>
                        <a:pt x="792" y="0"/>
                        <a:pt x="48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637175" y="440175"/>
                  <a:ext cx="38525" cy="19725"/>
                </a:xfrm>
                <a:custGeom>
                  <a:avLst/>
                  <a:gdLst/>
                  <a:ahLst/>
                  <a:cxnLst/>
                  <a:rect l="l" t="t" r="r" b="b"/>
                  <a:pathLst>
                    <a:path w="1541" h="789" extrusionOk="0">
                      <a:moveTo>
                        <a:pt x="645" y="1"/>
                      </a:moveTo>
                      <a:cubicBezTo>
                        <a:pt x="527" y="1"/>
                        <a:pt x="412" y="21"/>
                        <a:pt x="285" y="75"/>
                      </a:cubicBezTo>
                      <a:cubicBezTo>
                        <a:pt x="143" y="160"/>
                        <a:pt x="0" y="303"/>
                        <a:pt x="143" y="503"/>
                      </a:cubicBezTo>
                      <a:cubicBezTo>
                        <a:pt x="285" y="703"/>
                        <a:pt x="542" y="760"/>
                        <a:pt x="770" y="788"/>
                      </a:cubicBezTo>
                      <a:cubicBezTo>
                        <a:pt x="999" y="788"/>
                        <a:pt x="1198" y="731"/>
                        <a:pt x="1341" y="560"/>
                      </a:cubicBezTo>
                      <a:cubicBezTo>
                        <a:pt x="1541" y="275"/>
                        <a:pt x="1056" y="46"/>
                        <a:pt x="856" y="18"/>
                      </a:cubicBezTo>
                      <a:cubicBezTo>
                        <a:pt x="783" y="7"/>
                        <a:pt x="714" y="1"/>
                        <a:pt x="64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882075" y="492800"/>
                  <a:ext cx="28075" cy="11200"/>
                </a:xfrm>
                <a:custGeom>
                  <a:avLst/>
                  <a:gdLst/>
                  <a:ahLst/>
                  <a:cxnLst/>
                  <a:rect l="l" t="t" r="r" b="b"/>
                  <a:pathLst>
                    <a:path w="1123" h="448" extrusionOk="0">
                      <a:moveTo>
                        <a:pt x="445" y="0"/>
                      </a:moveTo>
                      <a:cubicBezTo>
                        <a:pt x="367" y="0"/>
                        <a:pt x="296" y="16"/>
                        <a:pt x="247" y="53"/>
                      </a:cubicBezTo>
                      <a:cubicBezTo>
                        <a:pt x="0" y="232"/>
                        <a:pt x="390" y="447"/>
                        <a:pt x="678" y="447"/>
                      </a:cubicBezTo>
                      <a:cubicBezTo>
                        <a:pt x="756" y="447"/>
                        <a:pt x="827" y="431"/>
                        <a:pt x="875" y="395"/>
                      </a:cubicBezTo>
                      <a:cubicBezTo>
                        <a:pt x="1122" y="215"/>
                        <a:pt x="733" y="0"/>
                        <a:pt x="445"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567250" y="1302875"/>
                  <a:ext cx="27075" cy="15825"/>
                </a:xfrm>
                <a:custGeom>
                  <a:avLst/>
                  <a:gdLst/>
                  <a:ahLst/>
                  <a:cxnLst/>
                  <a:rect l="l" t="t" r="r" b="b"/>
                  <a:pathLst>
                    <a:path w="1083" h="633" extrusionOk="0">
                      <a:moveTo>
                        <a:pt x="467" y="1"/>
                      </a:moveTo>
                      <a:cubicBezTo>
                        <a:pt x="442" y="1"/>
                        <a:pt x="420" y="2"/>
                        <a:pt x="400" y="5"/>
                      </a:cubicBezTo>
                      <a:cubicBezTo>
                        <a:pt x="486" y="5"/>
                        <a:pt x="572" y="34"/>
                        <a:pt x="657" y="62"/>
                      </a:cubicBezTo>
                      <a:lnTo>
                        <a:pt x="343" y="62"/>
                      </a:lnTo>
                      <a:cubicBezTo>
                        <a:pt x="305" y="43"/>
                        <a:pt x="267" y="34"/>
                        <a:pt x="231" y="34"/>
                      </a:cubicBezTo>
                      <a:cubicBezTo>
                        <a:pt x="159" y="34"/>
                        <a:pt x="96" y="72"/>
                        <a:pt x="58" y="148"/>
                      </a:cubicBezTo>
                      <a:cubicBezTo>
                        <a:pt x="1" y="233"/>
                        <a:pt x="1" y="319"/>
                        <a:pt x="58" y="376"/>
                      </a:cubicBezTo>
                      <a:cubicBezTo>
                        <a:pt x="115" y="433"/>
                        <a:pt x="172" y="490"/>
                        <a:pt x="229" y="519"/>
                      </a:cubicBezTo>
                      <a:cubicBezTo>
                        <a:pt x="315" y="576"/>
                        <a:pt x="457" y="604"/>
                        <a:pt x="600" y="633"/>
                      </a:cubicBezTo>
                      <a:lnTo>
                        <a:pt x="629" y="633"/>
                      </a:lnTo>
                      <a:cubicBezTo>
                        <a:pt x="828" y="633"/>
                        <a:pt x="1028" y="576"/>
                        <a:pt x="1057" y="405"/>
                      </a:cubicBezTo>
                      <a:cubicBezTo>
                        <a:pt x="1082" y="121"/>
                        <a:pt x="690" y="1"/>
                        <a:pt x="46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612275" y="1293800"/>
                  <a:ext cx="33475" cy="14825"/>
                </a:xfrm>
                <a:custGeom>
                  <a:avLst/>
                  <a:gdLst/>
                  <a:ahLst/>
                  <a:cxnLst/>
                  <a:rect l="l" t="t" r="r" b="b"/>
                  <a:pathLst>
                    <a:path w="1339" h="593" extrusionOk="0">
                      <a:moveTo>
                        <a:pt x="363" y="0"/>
                      </a:moveTo>
                      <a:cubicBezTo>
                        <a:pt x="270" y="0"/>
                        <a:pt x="184" y="20"/>
                        <a:pt x="169" y="83"/>
                      </a:cubicBezTo>
                      <a:cubicBezTo>
                        <a:pt x="140" y="111"/>
                        <a:pt x="140" y="140"/>
                        <a:pt x="112" y="197"/>
                      </a:cubicBezTo>
                      <a:cubicBezTo>
                        <a:pt x="1" y="485"/>
                        <a:pt x="222" y="592"/>
                        <a:pt x="473" y="592"/>
                      </a:cubicBezTo>
                      <a:cubicBezTo>
                        <a:pt x="868" y="592"/>
                        <a:pt x="1339" y="327"/>
                        <a:pt x="711" y="83"/>
                      </a:cubicBezTo>
                      <a:cubicBezTo>
                        <a:pt x="654" y="54"/>
                        <a:pt x="597" y="54"/>
                        <a:pt x="568" y="26"/>
                      </a:cubicBezTo>
                      <a:cubicBezTo>
                        <a:pt x="517" y="13"/>
                        <a:pt x="437" y="0"/>
                        <a:pt x="36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1228500" y="1386775"/>
                  <a:ext cx="39250" cy="20950"/>
                </a:xfrm>
                <a:custGeom>
                  <a:avLst/>
                  <a:gdLst/>
                  <a:ahLst/>
                  <a:cxnLst/>
                  <a:rect l="l" t="t" r="r" b="b"/>
                  <a:pathLst>
                    <a:path w="1570" h="838" extrusionOk="0">
                      <a:moveTo>
                        <a:pt x="706" y="1"/>
                      </a:moveTo>
                      <a:cubicBezTo>
                        <a:pt x="560" y="1"/>
                        <a:pt x="419" y="38"/>
                        <a:pt x="314" y="130"/>
                      </a:cubicBezTo>
                      <a:lnTo>
                        <a:pt x="257" y="159"/>
                      </a:lnTo>
                      <a:cubicBezTo>
                        <a:pt x="0" y="330"/>
                        <a:pt x="200" y="615"/>
                        <a:pt x="400" y="729"/>
                      </a:cubicBezTo>
                      <a:cubicBezTo>
                        <a:pt x="541" y="792"/>
                        <a:pt x="716" y="837"/>
                        <a:pt x="888" y="837"/>
                      </a:cubicBezTo>
                      <a:cubicBezTo>
                        <a:pt x="1029" y="837"/>
                        <a:pt x="1168" y="806"/>
                        <a:pt x="1284" y="729"/>
                      </a:cubicBezTo>
                      <a:lnTo>
                        <a:pt x="1341" y="701"/>
                      </a:lnTo>
                      <a:cubicBezTo>
                        <a:pt x="1570" y="501"/>
                        <a:pt x="1398" y="244"/>
                        <a:pt x="1199" y="130"/>
                      </a:cubicBezTo>
                      <a:cubicBezTo>
                        <a:pt x="1060" y="53"/>
                        <a:pt x="879" y="1"/>
                        <a:pt x="70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1234625" y="1331625"/>
                  <a:ext cx="26700" cy="16750"/>
                </a:xfrm>
                <a:custGeom>
                  <a:avLst/>
                  <a:gdLst/>
                  <a:ahLst/>
                  <a:cxnLst/>
                  <a:rect l="l" t="t" r="r" b="b"/>
                  <a:pathLst>
                    <a:path w="1068" h="670" extrusionOk="0">
                      <a:moveTo>
                        <a:pt x="448" y="0"/>
                      </a:moveTo>
                      <a:cubicBezTo>
                        <a:pt x="281" y="0"/>
                        <a:pt x="118" y="61"/>
                        <a:pt x="69" y="225"/>
                      </a:cubicBezTo>
                      <a:cubicBezTo>
                        <a:pt x="41" y="282"/>
                        <a:pt x="41" y="339"/>
                        <a:pt x="69" y="396"/>
                      </a:cubicBezTo>
                      <a:cubicBezTo>
                        <a:pt x="1" y="578"/>
                        <a:pt x="297" y="670"/>
                        <a:pt x="506" y="670"/>
                      </a:cubicBezTo>
                      <a:cubicBezTo>
                        <a:pt x="559" y="670"/>
                        <a:pt x="606" y="664"/>
                        <a:pt x="640" y="653"/>
                      </a:cubicBezTo>
                      <a:cubicBezTo>
                        <a:pt x="811" y="653"/>
                        <a:pt x="1068" y="567"/>
                        <a:pt x="1039" y="367"/>
                      </a:cubicBezTo>
                      <a:cubicBezTo>
                        <a:pt x="1011" y="225"/>
                        <a:pt x="897" y="168"/>
                        <a:pt x="782" y="82"/>
                      </a:cubicBezTo>
                      <a:cubicBezTo>
                        <a:pt x="697" y="33"/>
                        <a:pt x="571" y="0"/>
                        <a:pt x="44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1461025" y="829800"/>
                  <a:ext cx="34275" cy="17700"/>
                </a:xfrm>
                <a:custGeom>
                  <a:avLst/>
                  <a:gdLst/>
                  <a:ahLst/>
                  <a:cxnLst/>
                  <a:rect l="l" t="t" r="r" b="b"/>
                  <a:pathLst>
                    <a:path w="1371" h="708" extrusionOk="0">
                      <a:moveTo>
                        <a:pt x="602" y="0"/>
                      </a:moveTo>
                      <a:cubicBezTo>
                        <a:pt x="470" y="0"/>
                        <a:pt x="337" y="29"/>
                        <a:pt x="229" y="97"/>
                      </a:cubicBezTo>
                      <a:cubicBezTo>
                        <a:pt x="1" y="268"/>
                        <a:pt x="172" y="496"/>
                        <a:pt x="343" y="610"/>
                      </a:cubicBezTo>
                      <a:cubicBezTo>
                        <a:pt x="464" y="671"/>
                        <a:pt x="616" y="707"/>
                        <a:pt x="766" y="707"/>
                      </a:cubicBezTo>
                      <a:cubicBezTo>
                        <a:pt x="901" y="707"/>
                        <a:pt x="1034" y="678"/>
                        <a:pt x="1142" y="610"/>
                      </a:cubicBezTo>
                      <a:cubicBezTo>
                        <a:pt x="1370" y="439"/>
                        <a:pt x="1199" y="211"/>
                        <a:pt x="999" y="97"/>
                      </a:cubicBezTo>
                      <a:cubicBezTo>
                        <a:pt x="894" y="37"/>
                        <a:pt x="749" y="0"/>
                        <a:pt x="60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1500275" y="907275"/>
                  <a:ext cx="31400" cy="15550"/>
                </a:xfrm>
                <a:custGeom>
                  <a:avLst/>
                  <a:gdLst/>
                  <a:ahLst/>
                  <a:cxnLst/>
                  <a:rect l="l" t="t" r="r" b="b"/>
                  <a:pathLst>
                    <a:path w="1256" h="622" extrusionOk="0">
                      <a:moveTo>
                        <a:pt x="457" y="0"/>
                      </a:moveTo>
                      <a:cubicBezTo>
                        <a:pt x="335" y="0"/>
                        <a:pt x="220" y="31"/>
                        <a:pt x="143" y="108"/>
                      </a:cubicBezTo>
                      <a:cubicBezTo>
                        <a:pt x="57" y="136"/>
                        <a:pt x="0" y="193"/>
                        <a:pt x="0" y="308"/>
                      </a:cubicBezTo>
                      <a:cubicBezTo>
                        <a:pt x="57" y="564"/>
                        <a:pt x="428" y="621"/>
                        <a:pt x="656" y="621"/>
                      </a:cubicBezTo>
                      <a:cubicBezTo>
                        <a:pt x="913" y="621"/>
                        <a:pt x="1255" y="422"/>
                        <a:pt x="970" y="165"/>
                      </a:cubicBezTo>
                      <a:cubicBezTo>
                        <a:pt x="865" y="77"/>
                        <a:pt x="652" y="0"/>
                        <a:pt x="45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1413500" y="870350"/>
                  <a:ext cx="31150" cy="16925"/>
                </a:xfrm>
                <a:custGeom>
                  <a:avLst/>
                  <a:gdLst/>
                  <a:ahLst/>
                  <a:cxnLst/>
                  <a:rect l="l" t="t" r="r" b="b"/>
                  <a:pathLst>
                    <a:path w="1246" h="677" extrusionOk="0">
                      <a:moveTo>
                        <a:pt x="494" y="1"/>
                      </a:moveTo>
                      <a:cubicBezTo>
                        <a:pt x="310" y="1"/>
                        <a:pt x="136" y="62"/>
                        <a:pt x="76" y="244"/>
                      </a:cubicBezTo>
                      <a:lnTo>
                        <a:pt x="76" y="272"/>
                      </a:lnTo>
                      <a:cubicBezTo>
                        <a:pt x="0" y="575"/>
                        <a:pt x="459" y="677"/>
                        <a:pt x="705" y="677"/>
                      </a:cubicBezTo>
                      <a:cubicBezTo>
                        <a:pt x="737" y="677"/>
                        <a:pt x="766" y="675"/>
                        <a:pt x="789" y="672"/>
                      </a:cubicBezTo>
                      <a:lnTo>
                        <a:pt x="846" y="643"/>
                      </a:lnTo>
                      <a:cubicBezTo>
                        <a:pt x="1188" y="586"/>
                        <a:pt x="1246" y="272"/>
                        <a:pt x="932" y="101"/>
                      </a:cubicBezTo>
                      <a:cubicBezTo>
                        <a:pt x="825" y="48"/>
                        <a:pt x="656" y="1"/>
                        <a:pt x="49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1175000" y="730700"/>
                  <a:ext cx="32825" cy="18850"/>
                </a:xfrm>
                <a:custGeom>
                  <a:avLst/>
                  <a:gdLst/>
                  <a:ahLst/>
                  <a:cxnLst/>
                  <a:rect l="l" t="t" r="r" b="b"/>
                  <a:pathLst>
                    <a:path w="1313" h="754" extrusionOk="0">
                      <a:moveTo>
                        <a:pt x="571" y="1"/>
                      </a:moveTo>
                      <a:cubicBezTo>
                        <a:pt x="477" y="1"/>
                        <a:pt x="388" y="20"/>
                        <a:pt x="314" y="66"/>
                      </a:cubicBezTo>
                      <a:cubicBezTo>
                        <a:pt x="286" y="66"/>
                        <a:pt x="286" y="95"/>
                        <a:pt x="286" y="95"/>
                      </a:cubicBezTo>
                      <a:cubicBezTo>
                        <a:pt x="200" y="123"/>
                        <a:pt x="114" y="152"/>
                        <a:pt x="86" y="238"/>
                      </a:cubicBezTo>
                      <a:cubicBezTo>
                        <a:pt x="0" y="380"/>
                        <a:pt x="57" y="466"/>
                        <a:pt x="143" y="551"/>
                      </a:cubicBezTo>
                      <a:lnTo>
                        <a:pt x="172" y="580"/>
                      </a:lnTo>
                      <a:cubicBezTo>
                        <a:pt x="301" y="690"/>
                        <a:pt x="501" y="753"/>
                        <a:pt x="688" y="753"/>
                      </a:cubicBezTo>
                      <a:cubicBezTo>
                        <a:pt x="791" y="753"/>
                        <a:pt x="890" y="735"/>
                        <a:pt x="970" y="694"/>
                      </a:cubicBezTo>
                      <a:cubicBezTo>
                        <a:pt x="999" y="694"/>
                        <a:pt x="1028" y="694"/>
                        <a:pt x="1028" y="666"/>
                      </a:cubicBezTo>
                      <a:cubicBezTo>
                        <a:pt x="1284" y="580"/>
                        <a:pt x="1313" y="352"/>
                        <a:pt x="1113" y="180"/>
                      </a:cubicBezTo>
                      <a:cubicBezTo>
                        <a:pt x="978" y="84"/>
                        <a:pt x="765" y="1"/>
                        <a:pt x="57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1151575" y="684225"/>
                  <a:ext cx="26150" cy="10025"/>
                </a:xfrm>
                <a:custGeom>
                  <a:avLst/>
                  <a:gdLst/>
                  <a:ahLst/>
                  <a:cxnLst/>
                  <a:rect l="l" t="t" r="r" b="b"/>
                  <a:pathLst>
                    <a:path w="1046" h="401" extrusionOk="0">
                      <a:moveTo>
                        <a:pt x="403" y="1"/>
                      </a:moveTo>
                      <a:cubicBezTo>
                        <a:pt x="334" y="1"/>
                        <a:pt x="270" y="13"/>
                        <a:pt x="224" y="42"/>
                      </a:cubicBezTo>
                      <a:cubicBezTo>
                        <a:pt x="0" y="221"/>
                        <a:pt x="356" y="400"/>
                        <a:pt x="616" y="400"/>
                      </a:cubicBezTo>
                      <a:cubicBezTo>
                        <a:pt x="687" y="400"/>
                        <a:pt x="752" y="387"/>
                        <a:pt x="795" y="356"/>
                      </a:cubicBezTo>
                      <a:cubicBezTo>
                        <a:pt x="1045" y="197"/>
                        <a:pt x="678" y="1"/>
                        <a:pt x="40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1113925" y="729875"/>
                  <a:ext cx="26125" cy="10025"/>
                </a:xfrm>
                <a:custGeom>
                  <a:avLst/>
                  <a:gdLst/>
                  <a:ahLst/>
                  <a:cxnLst/>
                  <a:rect l="l" t="t" r="r" b="b"/>
                  <a:pathLst>
                    <a:path w="1045" h="401" extrusionOk="0">
                      <a:moveTo>
                        <a:pt x="412" y="1"/>
                      </a:moveTo>
                      <a:cubicBezTo>
                        <a:pt x="346" y="1"/>
                        <a:pt x="287" y="14"/>
                        <a:pt x="246" y="42"/>
                      </a:cubicBezTo>
                      <a:cubicBezTo>
                        <a:pt x="0" y="221"/>
                        <a:pt x="351" y="400"/>
                        <a:pt x="624" y="400"/>
                      </a:cubicBezTo>
                      <a:cubicBezTo>
                        <a:pt x="699" y="400"/>
                        <a:pt x="768" y="387"/>
                        <a:pt x="817" y="356"/>
                      </a:cubicBezTo>
                      <a:cubicBezTo>
                        <a:pt x="1045" y="197"/>
                        <a:pt x="673" y="1"/>
                        <a:pt x="41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1032325" y="691775"/>
                  <a:ext cx="30300" cy="14950"/>
                </a:xfrm>
                <a:custGeom>
                  <a:avLst/>
                  <a:gdLst/>
                  <a:ahLst/>
                  <a:cxnLst/>
                  <a:rect l="l" t="t" r="r" b="b"/>
                  <a:pathLst>
                    <a:path w="1212" h="598" extrusionOk="0">
                      <a:moveTo>
                        <a:pt x="522" y="1"/>
                      </a:moveTo>
                      <a:cubicBezTo>
                        <a:pt x="459" y="1"/>
                        <a:pt x="405" y="9"/>
                        <a:pt x="372" y="26"/>
                      </a:cubicBezTo>
                      <a:cubicBezTo>
                        <a:pt x="286" y="54"/>
                        <a:pt x="229" y="83"/>
                        <a:pt x="172" y="140"/>
                      </a:cubicBezTo>
                      <a:cubicBezTo>
                        <a:pt x="1" y="254"/>
                        <a:pt x="144" y="425"/>
                        <a:pt x="258" y="511"/>
                      </a:cubicBezTo>
                      <a:cubicBezTo>
                        <a:pt x="370" y="559"/>
                        <a:pt x="499" y="598"/>
                        <a:pt x="622" y="598"/>
                      </a:cubicBezTo>
                      <a:cubicBezTo>
                        <a:pt x="718" y="598"/>
                        <a:pt x="810" y="573"/>
                        <a:pt x="885" y="511"/>
                      </a:cubicBezTo>
                      <a:cubicBezTo>
                        <a:pt x="942" y="482"/>
                        <a:pt x="1000" y="425"/>
                        <a:pt x="1028" y="368"/>
                      </a:cubicBezTo>
                      <a:cubicBezTo>
                        <a:pt x="1212" y="138"/>
                        <a:pt x="785" y="1"/>
                        <a:pt x="52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33925" y="815125"/>
                  <a:ext cx="24350" cy="9600"/>
                </a:xfrm>
                <a:custGeom>
                  <a:avLst/>
                  <a:gdLst/>
                  <a:ahLst/>
                  <a:cxnLst/>
                  <a:rect l="l" t="t" r="r" b="b"/>
                  <a:pathLst>
                    <a:path w="974" h="384" extrusionOk="0">
                      <a:moveTo>
                        <a:pt x="406" y="0"/>
                      </a:moveTo>
                      <a:cubicBezTo>
                        <a:pt x="329" y="0"/>
                        <a:pt x="257" y="17"/>
                        <a:pt x="205" y="56"/>
                      </a:cubicBezTo>
                      <a:cubicBezTo>
                        <a:pt x="0" y="192"/>
                        <a:pt x="338" y="383"/>
                        <a:pt x="600" y="383"/>
                      </a:cubicBezTo>
                      <a:cubicBezTo>
                        <a:pt x="667" y="383"/>
                        <a:pt x="729" y="371"/>
                        <a:pt x="775" y="341"/>
                      </a:cubicBezTo>
                      <a:cubicBezTo>
                        <a:pt x="973" y="188"/>
                        <a:pt x="663" y="0"/>
                        <a:pt x="40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1929250" y="1180300"/>
                  <a:ext cx="22550" cy="14575"/>
                </a:xfrm>
                <a:custGeom>
                  <a:avLst/>
                  <a:gdLst/>
                  <a:ahLst/>
                  <a:cxnLst/>
                  <a:rect l="l" t="t" r="r" b="b"/>
                  <a:pathLst>
                    <a:path w="902" h="583" extrusionOk="0">
                      <a:moveTo>
                        <a:pt x="410" y="1"/>
                      </a:moveTo>
                      <a:cubicBezTo>
                        <a:pt x="281" y="1"/>
                        <a:pt x="174" y="43"/>
                        <a:pt x="217" y="172"/>
                      </a:cubicBezTo>
                      <a:cubicBezTo>
                        <a:pt x="0" y="329"/>
                        <a:pt x="383" y="583"/>
                        <a:pt x="659" y="583"/>
                      </a:cubicBezTo>
                      <a:cubicBezTo>
                        <a:pt x="782" y="583"/>
                        <a:pt x="884" y="532"/>
                        <a:pt x="902" y="400"/>
                      </a:cubicBezTo>
                      <a:cubicBezTo>
                        <a:pt x="902" y="257"/>
                        <a:pt x="845" y="172"/>
                        <a:pt x="731" y="86"/>
                      </a:cubicBezTo>
                      <a:cubicBezTo>
                        <a:pt x="688" y="43"/>
                        <a:pt x="538" y="1"/>
                        <a:pt x="41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1626525" y="1609000"/>
                  <a:ext cx="43525" cy="21950"/>
                </a:xfrm>
                <a:custGeom>
                  <a:avLst/>
                  <a:gdLst/>
                  <a:ahLst/>
                  <a:cxnLst/>
                  <a:rect l="l" t="t" r="r" b="b"/>
                  <a:pathLst>
                    <a:path w="1741" h="878" extrusionOk="0">
                      <a:moveTo>
                        <a:pt x="753" y="0"/>
                      </a:moveTo>
                      <a:cubicBezTo>
                        <a:pt x="557" y="0"/>
                        <a:pt x="371" y="57"/>
                        <a:pt x="257" y="200"/>
                      </a:cubicBezTo>
                      <a:lnTo>
                        <a:pt x="229" y="200"/>
                      </a:lnTo>
                      <a:lnTo>
                        <a:pt x="229" y="229"/>
                      </a:lnTo>
                      <a:cubicBezTo>
                        <a:pt x="0" y="485"/>
                        <a:pt x="428" y="828"/>
                        <a:pt x="771" y="856"/>
                      </a:cubicBezTo>
                      <a:cubicBezTo>
                        <a:pt x="842" y="871"/>
                        <a:pt x="913" y="878"/>
                        <a:pt x="985" y="878"/>
                      </a:cubicBezTo>
                      <a:cubicBezTo>
                        <a:pt x="1056" y="878"/>
                        <a:pt x="1127" y="871"/>
                        <a:pt x="1199" y="856"/>
                      </a:cubicBezTo>
                      <a:cubicBezTo>
                        <a:pt x="1627" y="742"/>
                        <a:pt x="1741" y="371"/>
                        <a:pt x="1313" y="143"/>
                      </a:cubicBezTo>
                      <a:cubicBezTo>
                        <a:pt x="1156" y="57"/>
                        <a:pt x="949" y="0"/>
                        <a:pt x="7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1630500" y="1545875"/>
                  <a:ext cx="38675" cy="15275"/>
                </a:xfrm>
                <a:custGeom>
                  <a:avLst/>
                  <a:gdLst/>
                  <a:ahLst/>
                  <a:cxnLst/>
                  <a:rect l="l" t="t" r="r" b="b"/>
                  <a:pathLst>
                    <a:path w="1547" h="611" extrusionOk="0">
                      <a:moveTo>
                        <a:pt x="629" y="1"/>
                      </a:moveTo>
                      <a:cubicBezTo>
                        <a:pt x="521" y="1"/>
                        <a:pt x="423" y="22"/>
                        <a:pt x="355" y="72"/>
                      </a:cubicBezTo>
                      <a:cubicBezTo>
                        <a:pt x="1" y="315"/>
                        <a:pt x="523" y="610"/>
                        <a:pt x="921" y="610"/>
                      </a:cubicBezTo>
                      <a:cubicBezTo>
                        <a:pt x="1036" y="610"/>
                        <a:pt x="1140" y="586"/>
                        <a:pt x="1211" y="528"/>
                      </a:cubicBezTo>
                      <a:cubicBezTo>
                        <a:pt x="1546" y="282"/>
                        <a:pt x="1023" y="1"/>
                        <a:pt x="62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1675925" y="1544925"/>
                  <a:ext cx="15425" cy="6250"/>
                </a:xfrm>
                <a:custGeom>
                  <a:avLst/>
                  <a:gdLst/>
                  <a:ahLst/>
                  <a:cxnLst/>
                  <a:rect l="l" t="t" r="r" b="b"/>
                  <a:pathLst>
                    <a:path w="617" h="250" extrusionOk="0">
                      <a:moveTo>
                        <a:pt x="235" y="1"/>
                      </a:moveTo>
                      <a:cubicBezTo>
                        <a:pt x="197" y="1"/>
                        <a:pt x="162" y="8"/>
                        <a:pt x="136" y="24"/>
                      </a:cubicBezTo>
                      <a:cubicBezTo>
                        <a:pt x="0" y="137"/>
                        <a:pt x="222" y="250"/>
                        <a:pt x="377" y="250"/>
                      </a:cubicBezTo>
                      <a:cubicBezTo>
                        <a:pt x="418" y="250"/>
                        <a:pt x="454" y="242"/>
                        <a:pt x="478" y="224"/>
                      </a:cubicBezTo>
                      <a:cubicBezTo>
                        <a:pt x="617" y="131"/>
                        <a:pt x="399" y="1"/>
                        <a:pt x="23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7"/>
              <p:cNvSpPr/>
              <p:nvPr/>
            </p:nvSpPr>
            <p:spPr>
              <a:xfrm rot="10800000">
                <a:off x="-677536" y="-3"/>
                <a:ext cx="3702883" cy="562094"/>
              </a:xfrm>
              <a:custGeom>
                <a:avLst/>
                <a:gdLst/>
                <a:ahLst/>
                <a:cxnLst/>
                <a:rect l="l" t="t" r="r" b="b"/>
                <a:pathLst>
                  <a:path w="95251" h="14459" extrusionOk="0">
                    <a:moveTo>
                      <a:pt x="28539" y="0"/>
                    </a:moveTo>
                    <a:cubicBezTo>
                      <a:pt x="14541" y="0"/>
                      <a:pt x="0" y="14458"/>
                      <a:pt x="0" y="14458"/>
                    </a:cubicBezTo>
                    <a:lnTo>
                      <a:pt x="95250" y="14458"/>
                    </a:lnTo>
                    <a:lnTo>
                      <a:pt x="95250" y="11058"/>
                    </a:lnTo>
                    <a:cubicBezTo>
                      <a:pt x="94536" y="11020"/>
                      <a:pt x="93831" y="10944"/>
                      <a:pt x="93126" y="10829"/>
                    </a:cubicBezTo>
                    <a:cubicBezTo>
                      <a:pt x="87583" y="9943"/>
                      <a:pt x="82830" y="7057"/>
                      <a:pt x="77696" y="5076"/>
                    </a:cubicBezTo>
                    <a:cubicBezTo>
                      <a:pt x="72221" y="2961"/>
                      <a:pt x="66202" y="1859"/>
                      <a:pt x="60182" y="1859"/>
                    </a:cubicBezTo>
                    <a:cubicBezTo>
                      <a:pt x="59343" y="1859"/>
                      <a:pt x="58503" y="1880"/>
                      <a:pt x="57665" y="1923"/>
                    </a:cubicBezTo>
                    <a:cubicBezTo>
                      <a:pt x="53226" y="2142"/>
                      <a:pt x="50807" y="2857"/>
                      <a:pt x="46368" y="2990"/>
                    </a:cubicBezTo>
                    <a:cubicBezTo>
                      <a:pt x="46225" y="2995"/>
                      <a:pt x="46080" y="2997"/>
                      <a:pt x="45933" y="2997"/>
                    </a:cubicBezTo>
                    <a:cubicBezTo>
                      <a:pt x="41535" y="2997"/>
                      <a:pt x="35777" y="976"/>
                      <a:pt x="31785" y="276"/>
                    </a:cubicBezTo>
                    <a:cubicBezTo>
                      <a:pt x="30711" y="87"/>
                      <a:pt x="29627" y="0"/>
                      <a:pt x="28539" y="0"/>
                    </a:cubicBezTo>
                    <a:close/>
                  </a:path>
                </a:pathLst>
              </a:custGeom>
              <a:solidFill>
                <a:srgbClr val="BD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1250850" y="191288"/>
                <a:ext cx="37675" cy="14625"/>
              </a:xfrm>
              <a:custGeom>
                <a:avLst/>
                <a:gdLst/>
                <a:ahLst/>
                <a:cxnLst/>
                <a:rect l="l" t="t" r="r" b="b"/>
                <a:pathLst>
                  <a:path w="1507" h="585" extrusionOk="0">
                    <a:moveTo>
                      <a:pt x="580" y="0"/>
                    </a:moveTo>
                    <a:cubicBezTo>
                      <a:pt x="484" y="0"/>
                      <a:pt x="398" y="17"/>
                      <a:pt x="336" y="57"/>
                    </a:cubicBezTo>
                    <a:cubicBezTo>
                      <a:pt x="0" y="303"/>
                      <a:pt x="506" y="584"/>
                      <a:pt x="892" y="584"/>
                    </a:cubicBezTo>
                    <a:cubicBezTo>
                      <a:pt x="998" y="584"/>
                      <a:pt x="1095" y="563"/>
                      <a:pt x="1163" y="513"/>
                    </a:cubicBezTo>
                    <a:cubicBezTo>
                      <a:pt x="1507" y="284"/>
                      <a:pt x="968" y="0"/>
                      <a:pt x="58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1318425" y="182013"/>
                <a:ext cx="30700" cy="15975"/>
              </a:xfrm>
              <a:custGeom>
                <a:avLst/>
                <a:gdLst/>
                <a:ahLst/>
                <a:cxnLst/>
                <a:rect l="l" t="t" r="r" b="b"/>
                <a:pathLst>
                  <a:path w="1228" h="639" extrusionOk="0">
                    <a:moveTo>
                      <a:pt x="496" y="1"/>
                    </a:moveTo>
                    <a:cubicBezTo>
                      <a:pt x="389" y="1"/>
                      <a:pt x="285" y="26"/>
                      <a:pt x="201" y="86"/>
                    </a:cubicBezTo>
                    <a:cubicBezTo>
                      <a:pt x="1" y="228"/>
                      <a:pt x="144" y="456"/>
                      <a:pt x="315" y="542"/>
                    </a:cubicBezTo>
                    <a:cubicBezTo>
                      <a:pt x="420" y="602"/>
                      <a:pt x="557" y="639"/>
                      <a:pt x="693" y="639"/>
                    </a:cubicBezTo>
                    <a:cubicBezTo>
                      <a:pt x="814" y="639"/>
                      <a:pt x="934" y="609"/>
                      <a:pt x="1028" y="542"/>
                    </a:cubicBezTo>
                    <a:cubicBezTo>
                      <a:pt x="1228" y="399"/>
                      <a:pt x="1085" y="200"/>
                      <a:pt x="914" y="114"/>
                    </a:cubicBezTo>
                    <a:cubicBezTo>
                      <a:pt x="798" y="48"/>
                      <a:pt x="644" y="1"/>
                      <a:pt x="49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7"/>
              <p:cNvSpPr/>
              <p:nvPr/>
            </p:nvSpPr>
            <p:spPr>
              <a:xfrm>
                <a:off x="1324300" y="254438"/>
                <a:ext cx="34100" cy="17675"/>
              </a:xfrm>
              <a:custGeom>
                <a:avLst/>
                <a:gdLst/>
                <a:ahLst/>
                <a:cxnLst/>
                <a:rect l="l" t="t" r="r" b="b"/>
                <a:pathLst>
                  <a:path w="1364" h="707" extrusionOk="0">
                    <a:moveTo>
                      <a:pt x="397" y="0"/>
                    </a:moveTo>
                    <a:cubicBezTo>
                      <a:pt x="183" y="0"/>
                      <a:pt x="0" y="80"/>
                      <a:pt x="80" y="299"/>
                    </a:cubicBezTo>
                    <a:cubicBezTo>
                      <a:pt x="171" y="573"/>
                      <a:pt x="440" y="707"/>
                      <a:pt x="710" y="707"/>
                    </a:cubicBezTo>
                    <a:cubicBezTo>
                      <a:pt x="861" y="707"/>
                      <a:pt x="1013" y="666"/>
                      <a:pt x="1135" y="584"/>
                    </a:cubicBezTo>
                    <a:cubicBezTo>
                      <a:pt x="1364" y="470"/>
                      <a:pt x="1193" y="213"/>
                      <a:pt x="1021" y="127"/>
                    </a:cubicBezTo>
                    <a:cubicBezTo>
                      <a:pt x="936" y="70"/>
                      <a:pt x="822" y="42"/>
                      <a:pt x="679" y="42"/>
                    </a:cubicBezTo>
                    <a:cubicBezTo>
                      <a:pt x="592" y="16"/>
                      <a:pt x="492" y="0"/>
                      <a:pt x="39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7"/>
              <p:cNvSpPr/>
              <p:nvPr/>
            </p:nvSpPr>
            <p:spPr>
              <a:xfrm>
                <a:off x="1371225" y="341788"/>
                <a:ext cx="34250" cy="20375"/>
              </a:xfrm>
              <a:custGeom>
                <a:avLst/>
                <a:gdLst/>
                <a:ahLst/>
                <a:cxnLst/>
                <a:rect l="l" t="t" r="r" b="b"/>
                <a:pathLst>
                  <a:path w="1370" h="815" extrusionOk="0">
                    <a:moveTo>
                      <a:pt x="599" y="0"/>
                    </a:moveTo>
                    <a:cubicBezTo>
                      <a:pt x="343" y="0"/>
                      <a:pt x="286" y="86"/>
                      <a:pt x="86" y="200"/>
                    </a:cubicBezTo>
                    <a:cubicBezTo>
                      <a:pt x="0" y="257"/>
                      <a:pt x="57" y="457"/>
                      <a:pt x="114" y="514"/>
                    </a:cubicBezTo>
                    <a:cubicBezTo>
                      <a:pt x="200" y="628"/>
                      <a:pt x="343" y="713"/>
                      <a:pt x="485" y="770"/>
                    </a:cubicBezTo>
                    <a:cubicBezTo>
                      <a:pt x="584" y="795"/>
                      <a:pt x="700" y="815"/>
                      <a:pt x="817" y="815"/>
                    </a:cubicBezTo>
                    <a:cubicBezTo>
                      <a:pt x="970" y="815"/>
                      <a:pt x="1127" y="782"/>
                      <a:pt x="1256" y="685"/>
                    </a:cubicBezTo>
                    <a:cubicBezTo>
                      <a:pt x="1313" y="656"/>
                      <a:pt x="1341" y="599"/>
                      <a:pt x="1341" y="571"/>
                    </a:cubicBezTo>
                    <a:cubicBezTo>
                      <a:pt x="1370" y="542"/>
                      <a:pt x="1370" y="514"/>
                      <a:pt x="1370" y="485"/>
                    </a:cubicBezTo>
                    <a:cubicBezTo>
                      <a:pt x="1370" y="457"/>
                      <a:pt x="1370" y="428"/>
                      <a:pt x="1341" y="400"/>
                    </a:cubicBezTo>
                    <a:cubicBezTo>
                      <a:pt x="1341" y="371"/>
                      <a:pt x="1341" y="371"/>
                      <a:pt x="1341" y="371"/>
                    </a:cubicBezTo>
                    <a:cubicBezTo>
                      <a:pt x="1313" y="285"/>
                      <a:pt x="1284" y="228"/>
                      <a:pt x="1227" y="200"/>
                    </a:cubicBezTo>
                    <a:cubicBezTo>
                      <a:pt x="1199" y="200"/>
                      <a:pt x="1170" y="171"/>
                      <a:pt x="1170" y="171"/>
                    </a:cubicBezTo>
                    <a:cubicBezTo>
                      <a:pt x="1142" y="143"/>
                      <a:pt x="1113" y="143"/>
                      <a:pt x="1113" y="114"/>
                    </a:cubicBezTo>
                    <a:lnTo>
                      <a:pt x="1056" y="114"/>
                    </a:lnTo>
                    <a:cubicBezTo>
                      <a:pt x="999" y="86"/>
                      <a:pt x="970" y="57"/>
                      <a:pt x="913" y="57"/>
                    </a:cubicBezTo>
                    <a:cubicBezTo>
                      <a:pt x="885" y="29"/>
                      <a:pt x="856" y="29"/>
                      <a:pt x="828" y="29"/>
                    </a:cubicBezTo>
                    <a:cubicBezTo>
                      <a:pt x="799" y="29"/>
                      <a:pt x="799" y="29"/>
                      <a:pt x="77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7"/>
              <p:cNvSpPr/>
              <p:nvPr/>
            </p:nvSpPr>
            <p:spPr>
              <a:xfrm>
                <a:off x="1402150" y="285463"/>
                <a:ext cx="26525" cy="10575"/>
              </a:xfrm>
              <a:custGeom>
                <a:avLst/>
                <a:gdLst/>
                <a:ahLst/>
                <a:cxnLst/>
                <a:rect l="l" t="t" r="r" b="b"/>
                <a:pathLst>
                  <a:path w="1061" h="423" extrusionOk="0">
                    <a:moveTo>
                      <a:pt x="441" y="0"/>
                    </a:moveTo>
                    <a:cubicBezTo>
                      <a:pt x="363" y="0"/>
                      <a:pt x="292" y="17"/>
                      <a:pt x="247" y="56"/>
                    </a:cubicBezTo>
                    <a:cubicBezTo>
                      <a:pt x="1" y="213"/>
                      <a:pt x="352" y="422"/>
                      <a:pt x="625" y="422"/>
                    </a:cubicBezTo>
                    <a:cubicBezTo>
                      <a:pt x="700" y="422"/>
                      <a:pt x="769" y="407"/>
                      <a:pt x="818" y="370"/>
                    </a:cubicBezTo>
                    <a:cubicBezTo>
                      <a:pt x="1060" y="194"/>
                      <a:pt x="707" y="0"/>
                      <a:pt x="44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7"/>
              <p:cNvSpPr/>
              <p:nvPr/>
            </p:nvSpPr>
            <p:spPr>
              <a:xfrm>
                <a:off x="1394675" y="231763"/>
                <a:ext cx="31575" cy="12475"/>
              </a:xfrm>
              <a:custGeom>
                <a:avLst/>
                <a:gdLst/>
                <a:ahLst/>
                <a:cxnLst/>
                <a:rect l="l" t="t" r="r" b="b"/>
                <a:pathLst>
                  <a:path w="1263" h="499" extrusionOk="0">
                    <a:moveTo>
                      <a:pt x="521" y="1"/>
                    </a:moveTo>
                    <a:cubicBezTo>
                      <a:pt x="430" y="1"/>
                      <a:pt x="346" y="20"/>
                      <a:pt x="289" y="64"/>
                    </a:cubicBezTo>
                    <a:cubicBezTo>
                      <a:pt x="1" y="264"/>
                      <a:pt x="420" y="498"/>
                      <a:pt x="742" y="498"/>
                    </a:cubicBezTo>
                    <a:cubicBezTo>
                      <a:pt x="833" y="498"/>
                      <a:pt x="917" y="479"/>
                      <a:pt x="974" y="435"/>
                    </a:cubicBezTo>
                    <a:cubicBezTo>
                      <a:pt x="1263" y="235"/>
                      <a:pt x="843" y="1"/>
                      <a:pt x="52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7"/>
              <p:cNvSpPr/>
              <p:nvPr/>
            </p:nvSpPr>
            <p:spPr>
              <a:xfrm>
                <a:off x="1238050" y="265188"/>
                <a:ext cx="38975" cy="15525"/>
              </a:xfrm>
              <a:custGeom>
                <a:avLst/>
                <a:gdLst/>
                <a:ahLst/>
                <a:cxnLst/>
                <a:rect l="l" t="t" r="r" b="b"/>
                <a:pathLst>
                  <a:path w="1559" h="621" extrusionOk="0">
                    <a:moveTo>
                      <a:pt x="622" y="1"/>
                    </a:moveTo>
                    <a:cubicBezTo>
                      <a:pt x="520" y="1"/>
                      <a:pt x="427" y="21"/>
                      <a:pt x="363" y="68"/>
                    </a:cubicBezTo>
                    <a:cubicBezTo>
                      <a:pt x="0" y="317"/>
                      <a:pt x="537" y="621"/>
                      <a:pt x="945" y="621"/>
                    </a:cubicBezTo>
                    <a:cubicBezTo>
                      <a:pt x="1051" y="621"/>
                      <a:pt x="1148" y="600"/>
                      <a:pt x="1219" y="553"/>
                    </a:cubicBezTo>
                    <a:cubicBezTo>
                      <a:pt x="1559" y="304"/>
                      <a:pt x="1017" y="1"/>
                      <a:pt x="62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7"/>
              <p:cNvSpPr/>
              <p:nvPr/>
            </p:nvSpPr>
            <p:spPr>
              <a:xfrm>
                <a:off x="1279200" y="326263"/>
                <a:ext cx="30000" cy="15800"/>
              </a:xfrm>
              <a:custGeom>
                <a:avLst/>
                <a:gdLst/>
                <a:ahLst/>
                <a:cxnLst/>
                <a:rect l="l" t="t" r="r" b="b"/>
                <a:pathLst>
                  <a:path w="1200" h="632" extrusionOk="0">
                    <a:moveTo>
                      <a:pt x="568" y="1"/>
                    </a:moveTo>
                    <a:cubicBezTo>
                      <a:pt x="514" y="1"/>
                      <a:pt x="457" y="8"/>
                      <a:pt x="400" y="22"/>
                    </a:cubicBezTo>
                    <a:cubicBezTo>
                      <a:pt x="372" y="36"/>
                      <a:pt x="357" y="43"/>
                      <a:pt x="364" y="43"/>
                    </a:cubicBezTo>
                    <a:cubicBezTo>
                      <a:pt x="372" y="43"/>
                      <a:pt x="400" y="36"/>
                      <a:pt x="457" y="22"/>
                    </a:cubicBezTo>
                    <a:lnTo>
                      <a:pt x="457" y="22"/>
                    </a:lnTo>
                    <a:cubicBezTo>
                      <a:pt x="372" y="50"/>
                      <a:pt x="315" y="79"/>
                      <a:pt x="257" y="108"/>
                    </a:cubicBezTo>
                    <a:cubicBezTo>
                      <a:pt x="1" y="279"/>
                      <a:pt x="286" y="536"/>
                      <a:pt x="486" y="593"/>
                    </a:cubicBezTo>
                    <a:cubicBezTo>
                      <a:pt x="550" y="614"/>
                      <a:pt x="653" y="631"/>
                      <a:pt x="760" y="631"/>
                    </a:cubicBezTo>
                    <a:cubicBezTo>
                      <a:pt x="938" y="631"/>
                      <a:pt x="1124" y="582"/>
                      <a:pt x="1142" y="421"/>
                    </a:cubicBezTo>
                    <a:cubicBezTo>
                      <a:pt x="1199" y="165"/>
                      <a:pt x="828" y="50"/>
                      <a:pt x="714" y="22"/>
                    </a:cubicBezTo>
                    <a:cubicBezTo>
                      <a:pt x="671" y="8"/>
                      <a:pt x="621" y="1"/>
                      <a:pt x="568"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7"/>
              <p:cNvSpPr/>
              <p:nvPr/>
            </p:nvSpPr>
            <p:spPr>
              <a:xfrm>
                <a:off x="1215725" y="368313"/>
                <a:ext cx="26575" cy="16050"/>
              </a:xfrm>
              <a:custGeom>
                <a:avLst/>
                <a:gdLst/>
                <a:ahLst/>
                <a:cxnLst/>
                <a:rect l="l" t="t" r="r" b="b"/>
                <a:pathLst>
                  <a:path w="1063" h="642" extrusionOk="0">
                    <a:moveTo>
                      <a:pt x="426" y="0"/>
                    </a:moveTo>
                    <a:cubicBezTo>
                      <a:pt x="348" y="0"/>
                      <a:pt x="272" y="16"/>
                      <a:pt x="200" y="52"/>
                    </a:cubicBezTo>
                    <a:cubicBezTo>
                      <a:pt x="29" y="109"/>
                      <a:pt x="0" y="223"/>
                      <a:pt x="57" y="366"/>
                    </a:cubicBezTo>
                    <a:cubicBezTo>
                      <a:pt x="114" y="451"/>
                      <a:pt x="200" y="508"/>
                      <a:pt x="257" y="565"/>
                    </a:cubicBezTo>
                    <a:cubicBezTo>
                      <a:pt x="346" y="610"/>
                      <a:pt x="491" y="641"/>
                      <a:pt x="631" y="641"/>
                    </a:cubicBezTo>
                    <a:cubicBezTo>
                      <a:pt x="852" y="641"/>
                      <a:pt x="1062" y="564"/>
                      <a:pt x="1027" y="337"/>
                    </a:cubicBezTo>
                    <a:cubicBezTo>
                      <a:pt x="1055" y="198"/>
                      <a:pt x="921" y="114"/>
                      <a:pt x="783" y="83"/>
                    </a:cubicBezTo>
                    <a:lnTo>
                      <a:pt x="783" y="83"/>
                    </a:lnTo>
                    <a:cubicBezTo>
                      <a:pt x="790" y="86"/>
                      <a:pt x="799" y="93"/>
                      <a:pt x="799" y="109"/>
                    </a:cubicBezTo>
                    <a:cubicBezTo>
                      <a:pt x="799" y="109"/>
                      <a:pt x="771" y="80"/>
                      <a:pt x="771" y="80"/>
                    </a:cubicBezTo>
                    <a:lnTo>
                      <a:pt x="771" y="80"/>
                    </a:lnTo>
                    <a:cubicBezTo>
                      <a:pt x="775" y="81"/>
                      <a:pt x="779" y="82"/>
                      <a:pt x="783" y="83"/>
                    </a:cubicBezTo>
                    <a:lnTo>
                      <a:pt x="783" y="83"/>
                    </a:lnTo>
                    <a:cubicBezTo>
                      <a:pt x="776" y="80"/>
                      <a:pt x="771" y="80"/>
                      <a:pt x="771" y="80"/>
                    </a:cubicBezTo>
                    <a:lnTo>
                      <a:pt x="771" y="80"/>
                    </a:lnTo>
                    <a:cubicBezTo>
                      <a:pt x="771" y="80"/>
                      <a:pt x="771" y="80"/>
                      <a:pt x="771" y="80"/>
                    </a:cubicBezTo>
                    <a:lnTo>
                      <a:pt x="742" y="80"/>
                    </a:lnTo>
                    <a:cubicBezTo>
                      <a:pt x="643" y="31"/>
                      <a:pt x="534" y="0"/>
                      <a:pt x="42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7"/>
              <p:cNvSpPr/>
              <p:nvPr/>
            </p:nvSpPr>
            <p:spPr>
              <a:xfrm>
                <a:off x="1234275" y="369588"/>
                <a:ext cx="725" cy="750"/>
              </a:xfrm>
              <a:custGeom>
                <a:avLst/>
                <a:gdLst/>
                <a:ahLst/>
                <a:cxnLst/>
                <a:rect l="l" t="t" r="r" b="b"/>
                <a:pathLst>
                  <a:path w="29" h="30" extrusionOk="0">
                    <a:moveTo>
                      <a:pt x="29" y="29"/>
                    </a:moveTo>
                    <a:lnTo>
                      <a:pt x="29" y="29"/>
                    </a:lnTo>
                    <a:cubicBezTo>
                      <a:pt x="0" y="1"/>
                      <a:pt x="0" y="1"/>
                      <a:pt x="29" y="29"/>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7"/>
              <p:cNvSpPr/>
              <p:nvPr/>
            </p:nvSpPr>
            <p:spPr>
              <a:xfrm>
                <a:off x="1122275" y="276388"/>
                <a:ext cx="64225" cy="33800"/>
              </a:xfrm>
              <a:custGeom>
                <a:avLst/>
                <a:gdLst/>
                <a:ahLst/>
                <a:cxnLst/>
                <a:rect l="l" t="t" r="r" b="b"/>
                <a:pathLst>
                  <a:path w="2569" h="1352" extrusionOk="0">
                    <a:moveTo>
                      <a:pt x="1097" y="1"/>
                    </a:moveTo>
                    <a:cubicBezTo>
                      <a:pt x="851" y="1"/>
                      <a:pt x="613" y="59"/>
                      <a:pt x="429" y="191"/>
                    </a:cubicBezTo>
                    <a:cubicBezTo>
                      <a:pt x="1" y="505"/>
                      <a:pt x="314" y="961"/>
                      <a:pt x="657" y="1132"/>
                    </a:cubicBezTo>
                    <a:cubicBezTo>
                      <a:pt x="888" y="1271"/>
                      <a:pt x="1185" y="1351"/>
                      <a:pt x="1476" y="1351"/>
                    </a:cubicBezTo>
                    <a:cubicBezTo>
                      <a:pt x="1726" y="1351"/>
                      <a:pt x="1972" y="1292"/>
                      <a:pt x="2169" y="1161"/>
                    </a:cubicBezTo>
                    <a:cubicBezTo>
                      <a:pt x="2568" y="847"/>
                      <a:pt x="2255" y="391"/>
                      <a:pt x="1912" y="219"/>
                    </a:cubicBezTo>
                    <a:cubicBezTo>
                      <a:pt x="1682" y="81"/>
                      <a:pt x="1384" y="1"/>
                      <a:pt x="109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7"/>
              <p:cNvSpPr/>
              <p:nvPr/>
            </p:nvSpPr>
            <p:spPr>
              <a:xfrm>
                <a:off x="1090900" y="186338"/>
                <a:ext cx="37825" cy="20900"/>
              </a:xfrm>
              <a:custGeom>
                <a:avLst/>
                <a:gdLst/>
                <a:ahLst/>
                <a:cxnLst/>
                <a:rect l="l" t="t" r="r" b="b"/>
                <a:pathLst>
                  <a:path w="1513" h="836" extrusionOk="0">
                    <a:moveTo>
                      <a:pt x="553" y="0"/>
                    </a:moveTo>
                    <a:cubicBezTo>
                      <a:pt x="352" y="0"/>
                      <a:pt x="164" y="68"/>
                      <a:pt x="86" y="255"/>
                    </a:cubicBezTo>
                    <a:cubicBezTo>
                      <a:pt x="86" y="283"/>
                      <a:pt x="86" y="312"/>
                      <a:pt x="57" y="312"/>
                    </a:cubicBezTo>
                    <a:cubicBezTo>
                      <a:pt x="0" y="483"/>
                      <a:pt x="228" y="654"/>
                      <a:pt x="343" y="711"/>
                    </a:cubicBezTo>
                    <a:cubicBezTo>
                      <a:pt x="495" y="799"/>
                      <a:pt x="664" y="836"/>
                      <a:pt x="838" y="836"/>
                    </a:cubicBezTo>
                    <a:cubicBezTo>
                      <a:pt x="891" y="836"/>
                      <a:pt x="945" y="832"/>
                      <a:pt x="999" y="826"/>
                    </a:cubicBezTo>
                    <a:cubicBezTo>
                      <a:pt x="1427" y="740"/>
                      <a:pt x="1512" y="340"/>
                      <a:pt x="1113" y="141"/>
                    </a:cubicBezTo>
                    <a:cubicBezTo>
                      <a:pt x="1084" y="141"/>
                      <a:pt x="1056" y="112"/>
                      <a:pt x="1027" y="112"/>
                    </a:cubicBezTo>
                    <a:cubicBezTo>
                      <a:pt x="898" y="47"/>
                      <a:pt x="721" y="0"/>
                      <a:pt x="5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7"/>
              <p:cNvSpPr/>
              <p:nvPr/>
            </p:nvSpPr>
            <p:spPr>
              <a:xfrm>
                <a:off x="1082500" y="138713"/>
                <a:ext cx="30525" cy="14900"/>
              </a:xfrm>
              <a:custGeom>
                <a:avLst/>
                <a:gdLst/>
                <a:ahLst/>
                <a:cxnLst/>
                <a:rect l="l" t="t" r="r" b="b"/>
                <a:pathLst>
                  <a:path w="1221" h="596" extrusionOk="0">
                    <a:moveTo>
                      <a:pt x="452" y="1"/>
                    </a:moveTo>
                    <a:cubicBezTo>
                      <a:pt x="315" y="1"/>
                      <a:pt x="185" y="47"/>
                      <a:pt x="108" y="163"/>
                    </a:cubicBezTo>
                    <a:cubicBezTo>
                      <a:pt x="79" y="191"/>
                      <a:pt x="51" y="248"/>
                      <a:pt x="51" y="305"/>
                    </a:cubicBezTo>
                    <a:cubicBezTo>
                      <a:pt x="1" y="505"/>
                      <a:pt x="324" y="596"/>
                      <a:pt x="500" y="596"/>
                    </a:cubicBezTo>
                    <a:cubicBezTo>
                      <a:pt x="525" y="596"/>
                      <a:pt x="547" y="594"/>
                      <a:pt x="564" y="591"/>
                    </a:cubicBezTo>
                    <a:lnTo>
                      <a:pt x="507" y="562"/>
                    </a:lnTo>
                    <a:lnTo>
                      <a:pt x="507" y="562"/>
                    </a:lnTo>
                    <a:cubicBezTo>
                      <a:pt x="527" y="564"/>
                      <a:pt x="548" y="566"/>
                      <a:pt x="570" y="566"/>
                    </a:cubicBezTo>
                    <a:cubicBezTo>
                      <a:pt x="816" y="566"/>
                      <a:pt x="1220" y="424"/>
                      <a:pt x="907" y="163"/>
                    </a:cubicBezTo>
                    <a:cubicBezTo>
                      <a:pt x="797" y="69"/>
                      <a:pt x="619" y="1"/>
                      <a:pt x="45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7"/>
              <p:cNvSpPr/>
              <p:nvPr/>
            </p:nvSpPr>
            <p:spPr>
              <a:xfrm>
                <a:off x="1178900" y="137138"/>
                <a:ext cx="24000" cy="14175"/>
              </a:xfrm>
              <a:custGeom>
                <a:avLst/>
                <a:gdLst/>
                <a:ahLst/>
                <a:cxnLst/>
                <a:rect l="l" t="t" r="r" b="b"/>
                <a:pathLst>
                  <a:path w="960" h="567" extrusionOk="0">
                    <a:moveTo>
                      <a:pt x="253" y="0"/>
                    </a:moveTo>
                    <a:cubicBezTo>
                      <a:pt x="130" y="0"/>
                      <a:pt x="1" y="48"/>
                      <a:pt x="18" y="169"/>
                    </a:cubicBezTo>
                    <a:cubicBezTo>
                      <a:pt x="47" y="340"/>
                      <a:pt x="132" y="397"/>
                      <a:pt x="275" y="482"/>
                    </a:cubicBezTo>
                    <a:cubicBezTo>
                      <a:pt x="338" y="533"/>
                      <a:pt x="461" y="566"/>
                      <a:pt x="583" y="566"/>
                    </a:cubicBezTo>
                    <a:cubicBezTo>
                      <a:pt x="737" y="566"/>
                      <a:pt x="887" y="512"/>
                      <a:pt x="903" y="368"/>
                    </a:cubicBezTo>
                    <a:cubicBezTo>
                      <a:pt x="960" y="169"/>
                      <a:pt x="703" y="83"/>
                      <a:pt x="503" y="83"/>
                    </a:cubicBezTo>
                    <a:cubicBezTo>
                      <a:pt x="475" y="83"/>
                      <a:pt x="475" y="54"/>
                      <a:pt x="446" y="54"/>
                    </a:cubicBezTo>
                    <a:cubicBezTo>
                      <a:pt x="412" y="21"/>
                      <a:pt x="334" y="0"/>
                      <a:pt x="2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7"/>
              <p:cNvSpPr/>
              <p:nvPr/>
            </p:nvSpPr>
            <p:spPr>
              <a:xfrm>
                <a:off x="1030250" y="248888"/>
                <a:ext cx="47125" cy="26450"/>
              </a:xfrm>
              <a:custGeom>
                <a:avLst/>
                <a:gdLst/>
                <a:ahLst/>
                <a:cxnLst/>
                <a:rect l="l" t="t" r="r" b="b"/>
                <a:pathLst>
                  <a:path w="1885" h="1058" extrusionOk="0">
                    <a:moveTo>
                      <a:pt x="688" y="0"/>
                    </a:moveTo>
                    <a:cubicBezTo>
                      <a:pt x="637" y="0"/>
                      <a:pt x="588" y="2"/>
                      <a:pt x="543" y="7"/>
                    </a:cubicBezTo>
                    <a:cubicBezTo>
                      <a:pt x="372" y="35"/>
                      <a:pt x="1" y="207"/>
                      <a:pt x="115" y="463"/>
                    </a:cubicBezTo>
                    <a:lnTo>
                      <a:pt x="144" y="578"/>
                    </a:lnTo>
                    <a:cubicBezTo>
                      <a:pt x="306" y="903"/>
                      <a:pt x="677" y="1058"/>
                      <a:pt x="1041" y="1058"/>
                    </a:cubicBezTo>
                    <a:cubicBezTo>
                      <a:pt x="1123" y="1058"/>
                      <a:pt x="1206" y="1050"/>
                      <a:pt x="1285" y="1034"/>
                    </a:cubicBezTo>
                    <a:cubicBezTo>
                      <a:pt x="1684" y="977"/>
                      <a:pt x="1884" y="635"/>
                      <a:pt x="1542" y="321"/>
                    </a:cubicBezTo>
                    <a:lnTo>
                      <a:pt x="1456" y="235"/>
                    </a:lnTo>
                    <a:cubicBezTo>
                      <a:pt x="1288" y="67"/>
                      <a:pt x="958" y="0"/>
                      <a:pt x="68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7"/>
              <p:cNvSpPr/>
              <p:nvPr/>
            </p:nvSpPr>
            <p:spPr>
              <a:xfrm>
                <a:off x="976750" y="194663"/>
                <a:ext cx="35000" cy="20100"/>
              </a:xfrm>
              <a:custGeom>
                <a:avLst/>
                <a:gdLst/>
                <a:ahLst/>
                <a:cxnLst/>
                <a:rect l="l" t="t" r="r" b="b"/>
                <a:pathLst>
                  <a:path w="1400" h="804" extrusionOk="0">
                    <a:moveTo>
                      <a:pt x="654" y="0"/>
                    </a:moveTo>
                    <a:cubicBezTo>
                      <a:pt x="550" y="0"/>
                      <a:pt x="443" y="22"/>
                      <a:pt x="343" y="65"/>
                    </a:cubicBezTo>
                    <a:cubicBezTo>
                      <a:pt x="201" y="122"/>
                      <a:pt x="144" y="179"/>
                      <a:pt x="87" y="321"/>
                    </a:cubicBezTo>
                    <a:cubicBezTo>
                      <a:pt x="1" y="607"/>
                      <a:pt x="458" y="749"/>
                      <a:pt x="629" y="778"/>
                    </a:cubicBezTo>
                    <a:cubicBezTo>
                      <a:pt x="687" y="794"/>
                      <a:pt x="752" y="804"/>
                      <a:pt x="819" y="804"/>
                    </a:cubicBezTo>
                    <a:cubicBezTo>
                      <a:pt x="982" y="804"/>
                      <a:pt x="1155" y="748"/>
                      <a:pt x="1256" y="607"/>
                    </a:cubicBezTo>
                    <a:cubicBezTo>
                      <a:pt x="1285" y="578"/>
                      <a:pt x="1313" y="521"/>
                      <a:pt x="1313" y="464"/>
                    </a:cubicBezTo>
                    <a:cubicBezTo>
                      <a:pt x="1399" y="264"/>
                      <a:pt x="1085" y="93"/>
                      <a:pt x="943" y="65"/>
                    </a:cubicBezTo>
                    <a:cubicBezTo>
                      <a:pt x="857" y="22"/>
                      <a:pt x="757" y="0"/>
                      <a:pt x="654"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7"/>
              <p:cNvSpPr/>
              <p:nvPr/>
            </p:nvSpPr>
            <p:spPr>
              <a:xfrm>
                <a:off x="984600" y="78438"/>
                <a:ext cx="24275" cy="18300"/>
              </a:xfrm>
              <a:custGeom>
                <a:avLst/>
                <a:gdLst/>
                <a:ahLst/>
                <a:cxnLst/>
                <a:rect l="l" t="t" r="r" b="b"/>
                <a:pathLst>
                  <a:path w="971" h="732" extrusionOk="0">
                    <a:moveTo>
                      <a:pt x="452" y="1"/>
                    </a:moveTo>
                    <a:cubicBezTo>
                      <a:pt x="423" y="1"/>
                      <a:pt x="396" y="2"/>
                      <a:pt x="372" y="6"/>
                    </a:cubicBezTo>
                    <a:lnTo>
                      <a:pt x="286" y="34"/>
                    </a:lnTo>
                    <a:cubicBezTo>
                      <a:pt x="172" y="34"/>
                      <a:pt x="1" y="91"/>
                      <a:pt x="1" y="234"/>
                    </a:cubicBezTo>
                    <a:cubicBezTo>
                      <a:pt x="1" y="405"/>
                      <a:pt x="86" y="462"/>
                      <a:pt x="144" y="605"/>
                    </a:cubicBezTo>
                    <a:cubicBezTo>
                      <a:pt x="163" y="681"/>
                      <a:pt x="258" y="732"/>
                      <a:pt x="344" y="732"/>
                    </a:cubicBezTo>
                    <a:cubicBezTo>
                      <a:pt x="388" y="732"/>
                      <a:pt x="429" y="719"/>
                      <a:pt x="457" y="691"/>
                    </a:cubicBezTo>
                    <a:cubicBezTo>
                      <a:pt x="543" y="605"/>
                      <a:pt x="657" y="605"/>
                      <a:pt x="771" y="576"/>
                    </a:cubicBezTo>
                    <a:cubicBezTo>
                      <a:pt x="857" y="548"/>
                      <a:pt x="942" y="462"/>
                      <a:pt x="971" y="377"/>
                    </a:cubicBezTo>
                    <a:cubicBezTo>
                      <a:pt x="971" y="377"/>
                      <a:pt x="971" y="348"/>
                      <a:pt x="971" y="320"/>
                    </a:cubicBezTo>
                    <a:cubicBezTo>
                      <a:pt x="971" y="94"/>
                      <a:pt x="663" y="1"/>
                      <a:pt x="45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7"/>
              <p:cNvSpPr/>
              <p:nvPr/>
            </p:nvSpPr>
            <p:spPr>
              <a:xfrm>
                <a:off x="1126550" y="33663"/>
                <a:ext cx="34875" cy="15525"/>
              </a:xfrm>
              <a:custGeom>
                <a:avLst/>
                <a:gdLst/>
                <a:ahLst/>
                <a:cxnLst/>
                <a:rect l="l" t="t" r="r" b="b"/>
                <a:pathLst>
                  <a:path w="1395" h="621" extrusionOk="0">
                    <a:moveTo>
                      <a:pt x="581" y="0"/>
                    </a:moveTo>
                    <a:cubicBezTo>
                      <a:pt x="520" y="0"/>
                      <a:pt x="467" y="9"/>
                      <a:pt x="429" y="28"/>
                    </a:cubicBezTo>
                    <a:cubicBezTo>
                      <a:pt x="286" y="85"/>
                      <a:pt x="200" y="170"/>
                      <a:pt x="86" y="256"/>
                    </a:cubicBezTo>
                    <a:cubicBezTo>
                      <a:pt x="1" y="313"/>
                      <a:pt x="29" y="399"/>
                      <a:pt x="86" y="456"/>
                    </a:cubicBezTo>
                    <a:cubicBezTo>
                      <a:pt x="224" y="563"/>
                      <a:pt x="427" y="621"/>
                      <a:pt x="625" y="621"/>
                    </a:cubicBezTo>
                    <a:cubicBezTo>
                      <a:pt x="797" y="621"/>
                      <a:pt x="966" y="577"/>
                      <a:pt x="1085" y="484"/>
                    </a:cubicBezTo>
                    <a:cubicBezTo>
                      <a:pt x="1395" y="222"/>
                      <a:pt x="889" y="0"/>
                      <a:pt x="58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7"/>
              <p:cNvSpPr/>
              <p:nvPr/>
            </p:nvSpPr>
            <p:spPr>
              <a:xfrm>
                <a:off x="1325575" y="74538"/>
                <a:ext cx="20000" cy="12075"/>
              </a:xfrm>
              <a:custGeom>
                <a:avLst/>
                <a:gdLst/>
                <a:ahLst/>
                <a:cxnLst/>
                <a:rect l="l" t="t" r="r" b="b"/>
                <a:pathLst>
                  <a:path w="800" h="483" extrusionOk="0">
                    <a:moveTo>
                      <a:pt x="226" y="1"/>
                    </a:moveTo>
                    <a:cubicBezTo>
                      <a:pt x="133" y="1"/>
                      <a:pt x="44" y="28"/>
                      <a:pt x="29" y="105"/>
                    </a:cubicBezTo>
                    <a:lnTo>
                      <a:pt x="29" y="133"/>
                    </a:lnTo>
                    <a:cubicBezTo>
                      <a:pt x="0" y="190"/>
                      <a:pt x="0" y="276"/>
                      <a:pt x="29" y="304"/>
                    </a:cubicBezTo>
                    <a:cubicBezTo>
                      <a:pt x="124" y="423"/>
                      <a:pt x="298" y="483"/>
                      <a:pt x="436" y="483"/>
                    </a:cubicBezTo>
                    <a:cubicBezTo>
                      <a:pt x="464" y="483"/>
                      <a:pt x="490" y="480"/>
                      <a:pt x="514" y="476"/>
                    </a:cubicBezTo>
                    <a:cubicBezTo>
                      <a:pt x="656" y="447"/>
                      <a:pt x="799" y="333"/>
                      <a:pt x="685" y="190"/>
                    </a:cubicBezTo>
                    <a:cubicBezTo>
                      <a:pt x="656" y="133"/>
                      <a:pt x="571" y="76"/>
                      <a:pt x="485" y="76"/>
                    </a:cubicBezTo>
                    <a:cubicBezTo>
                      <a:pt x="457" y="48"/>
                      <a:pt x="457" y="48"/>
                      <a:pt x="428" y="48"/>
                    </a:cubicBezTo>
                    <a:cubicBezTo>
                      <a:pt x="389" y="21"/>
                      <a:pt x="306" y="1"/>
                      <a:pt x="22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7"/>
              <p:cNvSpPr/>
              <p:nvPr/>
            </p:nvSpPr>
            <p:spPr>
              <a:xfrm>
                <a:off x="1232125" y="89338"/>
                <a:ext cx="36400" cy="24550"/>
              </a:xfrm>
              <a:custGeom>
                <a:avLst/>
                <a:gdLst/>
                <a:ahLst/>
                <a:cxnLst/>
                <a:rect l="l" t="t" r="r" b="b"/>
                <a:pathLst>
                  <a:path w="1456" h="982" extrusionOk="0">
                    <a:moveTo>
                      <a:pt x="661" y="0"/>
                    </a:moveTo>
                    <a:cubicBezTo>
                      <a:pt x="553" y="0"/>
                      <a:pt x="452" y="18"/>
                      <a:pt x="371" y="55"/>
                    </a:cubicBezTo>
                    <a:cubicBezTo>
                      <a:pt x="200" y="169"/>
                      <a:pt x="115" y="226"/>
                      <a:pt x="58" y="397"/>
                    </a:cubicBezTo>
                    <a:cubicBezTo>
                      <a:pt x="1" y="568"/>
                      <a:pt x="229" y="768"/>
                      <a:pt x="343" y="825"/>
                    </a:cubicBezTo>
                    <a:cubicBezTo>
                      <a:pt x="314" y="797"/>
                      <a:pt x="286" y="768"/>
                      <a:pt x="257" y="740"/>
                    </a:cubicBezTo>
                    <a:lnTo>
                      <a:pt x="257" y="740"/>
                    </a:lnTo>
                    <a:cubicBezTo>
                      <a:pt x="378" y="861"/>
                      <a:pt x="614" y="982"/>
                      <a:pt x="832" y="982"/>
                    </a:cubicBezTo>
                    <a:cubicBezTo>
                      <a:pt x="922" y="982"/>
                      <a:pt x="1010" y="961"/>
                      <a:pt x="1085" y="911"/>
                    </a:cubicBezTo>
                    <a:cubicBezTo>
                      <a:pt x="1256" y="882"/>
                      <a:pt x="1370" y="797"/>
                      <a:pt x="1427" y="625"/>
                    </a:cubicBezTo>
                    <a:cubicBezTo>
                      <a:pt x="1456" y="568"/>
                      <a:pt x="1456" y="483"/>
                      <a:pt x="1427" y="426"/>
                    </a:cubicBezTo>
                    <a:cubicBezTo>
                      <a:pt x="1342" y="150"/>
                      <a:pt x="974" y="0"/>
                      <a:pt x="66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7"/>
              <p:cNvSpPr/>
              <p:nvPr/>
            </p:nvSpPr>
            <p:spPr>
              <a:xfrm>
                <a:off x="1204300" y="-22087"/>
                <a:ext cx="46400" cy="28575"/>
              </a:xfrm>
              <a:custGeom>
                <a:avLst/>
                <a:gdLst/>
                <a:ahLst/>
                <a:cxnLst/>
                <a:rect l="l" t="t" r="r" b="b"/>
                <a:pathLst>
                  <a:path w="1856" h="1143" extrusionOk="0">
                    <a:moveTo>
                      <a:pt x="631" y="1"/>
                    </a:moveTo>
                    <a:cubicBezTo>
                      <a:pt x="361" y="1"/>
                      <a:pt x="101" y="79"/>
                      <a:pt x="29" y="346"/>
                    </a:cubicBezTo>
                    <a:cubicBezTo>
                      <a:pt x="1" y="432"/>
                      <a:pt x="29" y="546"/>
                      <a:pt x="29" y="631"/>
                    </a:cubicBezTo>
                    <a:cubicBezTo>
                      <a:pt x="75" y="997"/>
                      <a:pt x="614" y="1143"/>
                      <a:pt x="988" y="1143"/>
                    </a:cubicBezTo>
                    <a:cubicBezTo>
                      <a:pt x="1082" y="1143"/>
                      <a:pt x="1165" y="1134"/>
                      <a:pt x="1228" y="1116"/>
                    </a:cubicBezTo>
                    <a:cubicBezTo>
                      <a:pt x="1570" y="1059"/>
                      <a:pt x="1855" y="831"/>
                      <a:pt x="1656" y="489"/>
                    </a:cubicBezTo>
                    <a:cubicBezTo>
                      <a:pt x="1542" y="261"/>
                      <a:pt x="1313" y="146"/>
                      <a:pt x="1085" y="61"/>
                    </a:cubicBezTo>
                    <a:cubicBezTo>
                      <a:pt x="957" y="29"/>
                      <a:pt x="792" y="1"/>
                      <a:pt x="63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7"/>
              <p:cNvSpPr/>
              <p:nvPr/>
            </p:nvSpPr>
            <p:spPr>
              <a:xfrm>
                <a:off x="1410450" y="106388"/>
                <a:ext cx="36300" cy="18500"/>
              </a:xfrm>
              <a:custGeom>
                <a:avLst/>
                <a:gdLst/>
                <a:ahLst/>
                <a:cxnLst/>
                <a:rect l="l" t="t" r="r" b="b"/>
                <a:pathLst>
                  <a:path w="1452" h="740" extrusionOk="0">
                    <a:moveTo>
                      <a:pt x="685" y="1"/>
                    </a:moveTo>
                    <a:cubicBezTo>
                      <a:pt x="257" y="1"/>
                      <a:pt x="1" y="400"/>
                      <a:pt x="429" y="628"/>
                    </a:cubicBezTo>
                    <a:cubicBezTo>
                      <a:pt x="526" y="689"/>
                      <a:pt x="738" y="740"/>
                      <a:pt x="938" y="740"/>
                    </a:cubicBezTo>
                    <a:cubicBezTo>
                      <a:pt x="1206" y="740"/>
                      <a:pt x="1452" y="649"/>
                      <a:pt x="1370" y="371"/>
                    </a:cubicBezTo>
                    <a:cubicBezTo>
                      <a:pt x="1370" y="371"/>
                      <a:pt x="1370" y="343"/>
                      <a:pt x="1370" y="343"/>
                    </a:cubicBezTo>
                    <a:cubicBezTo>
                      <a:pt x="1285" y="86"/>
                      <a:pt x="999" y="29"/>
                      <a:pt x="771" y="29"/>
                    </a:cubicBezTo>
                    <a:cubicBezTo>
                      <a:pt x="742" y="1"/>
                      <a:pt x="714" y="1"/>
                      <a:pt x="68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7"/>
              <p:cNvSpPr/>
              <p:nvPr/>
            </p:nvSpPr>
            <p:spPr>
              <a:xfrm>
                <a:off x="1381925" y="25613"/>
                <a:ext cx="21450" cy="12950"/>
              </a:xfrm>
              <a:custGeom>
                <a:avLst/>
                <a:gdLst/>
                <a:ahLst/>
                <a:cxnLst/>
                <a:rect l="l" t="t" r="r" b="b"/>
                <a:pathLst>
                  <a:path w="858" h="518" extrusionOk="0">
                    <a:moveTo>
                      <a:pt x="375" y="1"/>
                    </a:moveTo>
                    <a:cubicBezTo>
                      <a:pt x="342" y="1"/>
                      <a:pt x="312" y="3"/>
                      <a:pt x="286" y="7"/>
                    </a:cubicBezTo>
                    <a:cubicBezTo>
                      <a:pt x="29" y="36"/>
                      <a:pt x="0" y="264"/>
                      <a:pt x="229" y="378"/>
                    </a:cubicBezTo>
                    <a:cubicBezTo>
                      <a:pt x="229" y="407"/>
                      <a:pt x="257" y="407"/>
                      <a:pt x="257" y="435"/>
                    </a:cubicBezTo>
                    <a:cubicBezTo>
                      <a:pt x="312" y="476"/>
                      <a:pt x="459" y="518"/>
                      <a:pt x="591" y="518"/>
                    </a:cubicBezTo>
                    <a:cubicBezTo>
                      <a:pt x="733" y="518"/>
                      <a:pt x="857" y="469"/>
                      <a:pt x="828" y="321"/>
                    </a:cubicBezTo>
                    <a:lnTo>
                      <a:pt x="799" y="293"/>
                    </a:lnTo>
                    <a:cubicBezTo>
                      <a:pt x="823" y="75"/>
                      <a:pt x="560" y="1"/>
                      <a:pt x="37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7"/>
              <p:cNvSpPr/>
              <p:nvPr/>
            </p:nvSpPr>
            <p:spPr>
              <a:xfrm>
                <a:off x="2092975" y="248338"/>
                <a:ext cx="65650" cy="38825"/>
              </a:xfrm>
              <a:custGeom>
                <a:avLst/>
                <a:gdLst/>
                <a:ahLst/>
                <a:cxnLst/>
                <a:rect l="l" t="t" r="r" b="b"/>
                <a:pathLst>
                  <a:path w="2626" h="1553" extrusionOk="0">
                    <a:moveTo>
                      <a:pt x="1112" y="0"/>
                    </a:moveTo>
                    <a:cubicBezTo>
                      <a:pt x="825" y="0"/>
                      <a:pt x="535" y="62"/>
                      <a:pt x="315" y="219"/>
                    </a:cubicBezTo>
                    <a:cubicBezTo>
                      <a:pt x="58" y="419"/>
                      <a:pt x="1" y="733"/>
                      <a:pt x="201" y="990"/>
                    </a:cubicBezTo>
                    <a:cubicBezTo>
                      <a:pt x="478" y="1372"/>
                      <a:pt x="978" y="1553"/>
                      <a:pt x="1467" y="1553"/>
                    </a:cubicBezTo>
                    <a:cubicBezTo>
                      <a:pt x="1783" y="1553"/>
                      <a:pt x="2095" y="1478"/>
                      <a:pt x="2341" y="1332"/>
                    </a:cubicBezTo>
                    <a:cubicBezTo>
                      <a:pt x="2626" y="1161"/>
                      <a:pt x="2626" y="819"/>
                      <a:pt x="2455" y="590"/>
                    </a:cubicBezTo>
                    <a:cubicBezTo>
                      <a:pt x="2312" y="334"/>
                      <a:pt x="2055" y="219"/>
                      <a:pt x="1798" y="105"/>
                    </a:cubicBezTo>
                    <a:lnTo>
                      <a:pt x="1770" y="105"/>
                    </a:lnTo>
                    <a:cubicBezTo>
                      <a:pt x="1578" y="41"/>
                      <a:pt x="1346" y="0"/>
                      <a:pt x="111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7"/>
              <p:cNvSpPr/>
              <p:nvPr/>
            </p:nvSpPr>
            <p:spPr>
              <a:xfrm>
                <a:off x="2198550" y="273563"/>
                <a:ext cx="47475" cy="21850"/>
              </a:xfrm>
              <a:custGeom>
                <a:avLst/>
                <a:gdLst/>
                <a:ahLst/>
                <a:cxnLst/>
                <a:rect l="l" t="t" r="r" b="b"/>
                <a:pathLst>
                  <a:path w="1899" h="874" extrusionOk="0">
                    <a:moveTo>
                      <a:pt x="773" y="0"/>
                    </a:moveTo>
                    <a:cubicBezTo>
                      <a:pt x="560" y="0"/>
                      <a:pt x="361" y="69"/>
                      <a:pt x="257" y="238"/>
                    </a:cubicBezTo>
                    <a:cubicBezTo>
                      <a:pt x="1" y="580"/>
                      <a:pt x="600" y="808"/>
                      <a:pt x="828" y="865"/>
                    </a:cubicBezTo>
                    <a:lnTo>
                      <a:pt x="885" y="865"/>
                    </a:lnTo>
                    <a:cubicBezTo>
                      <a:pt x="917" y="871"/>
                      <a:pt x="952" y="873"/>
                      <a:pt x="989" y="873"/>
                    </a:cubicBezTo>
                    <a:cubicBezTo>
                      <a:pt x="1350" y="873"/>
                      <a:pt x="1898" y="628"/>
                      <a:pt x="1484" y="266"/>
                    </a:cubicBezTo>
                    <a:lnTo>
                      <a:pt x="1456" y="238"/>
                    </a:lnTo>
                    <a:cubicBezTo>
                      <a:pt x="1301" y="98"/>
                      <a:pt x="1027" y="0"/>
                      <a:pt x="77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7"/>
              <p:cNvSpPr/>
              <p:nvPr/>
            </p:nvSpPr>
            <p:spPr>
              <a:xfrm>
                <a:off x="2246350" y="213838"/>
                <a:ext cx="32125" cy="24650"/>
              </a:xfrm>
              <a:custGeom>
                <a:avLst/>
                <a:gdLst/>
                <a:ahLst/>
                <a:cxnLst/>
                <a:rect l="l" t="t" r="r" b="b"/>
                <a:pathLst>
                  <a:path w="1285" h="986" extrusionOk="0">
                    <a:moveTo>
                      <a:pt x="570" y="1"/>
                    </a:moveTo>
                    <a:cubicBezTo>
                      <a:pt x="469" y="1"/>
                      <a:pt x="365" y="20"/>
                      <a:pt x="257" y="59"/>
                    </a:cubicBezTo>
                    <a:cubicBezTo>
                      <a:pt x="114" y="116"/>
                      <a:pt x="0" y="230"/>
                      <a:pt x="57" y="373"/>
                    </a:cubicBezTo>
                    <a:cubicBezTo>
                      <a:pt x="86" y="487"/>
                      <a:pt x="114" y="601"/>
                      <a:pt x="172" y="686"/>
                    </a:cubicBezTo>
                    <a:cubicBezTo>
                      <a:pt x="229" y="743"/>
                      <a:pt x="286" y="772"/>
                      <a:pt x="286" y="858"/>
                    </a:cubicBezTo>
                    <a:cubicBezTo>
                      <a:pt x="319" y="941"/>
                      <a:pt x="430" y="985"/>
                      <a:pt x="533" y="985"/>
                    </a:cubicBezTo>
                    <a:cubicBezTo>
                      <a:pt x="607" y="985"/>
                      <a:pt x="678" y="962"/>
                      <a:pt x="714" y="915"/>
                    </a:cubicBezTo>
                    <a:cubicBezTo>
                      <a:pt x="799" y="829"/>
                      <a:pt x="942" y="829"/>
                      <a:pt x="1028" y="772"/>
                    </a:cubicBezTo>
                    <a:cubicBezTo>
                      <a:pt x="1085" y="715"/>
                      <a:pt x="1142" y="629"/>
                      <a:pt x="1199" y="572"/>
                    </a:cubicBezTo>
                    <a:cubicBezTo>
                      <a:pt x="1284" y="458"/>
                      <a:pt x="1199" y="258"/>
                      <a:pt x="1113" y="201"/>
                    </a:cubicBezTo>
                    <a:cubicBezTo>
                      <a:pt x="944" y="70"/>
                      <a:pt x="763" y="1"/>
                      <a:pt x="57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7"/>
              <p:cNvSpPr/>
              <p:nvPr/>
            </p:nvSpPr>
            <p:spPr>
              <a:xfrm>
                <a:off x="2122950" y="90363"/>
                <a:ext cx="41400" cy="23025"/>
              </a:xfrm>
              <a:custGeom>
                <a:avLst/>
                <a:gdLst/>
                <a:ahLst/>
                <a:cxnLst/>
                <a:rect l="l" t="t" r="r" b="b"/>
                <a:pathLst>
                  <a:path w="1656" h="921" extrusionOk="0">
                    <a:moveTo>
                      <a:pt x="532" y="0"/>
                    </a:moveTo>
                    <a:cubicBezTo>
                      <a:pt x="315" y="0"/>
                      <a:pt x="104" y="83"/>
                      <a:pt x="29" y="290"/>
                    </a:cubicBezTo>
                    <a:lnTo>
                      <a:pt x="0" y="376"/>
                    </a:lnTo>
                    <a:cubicBezTo>
                      <a:pt x="0" y="404"/>
                      <a:pt x="0" y="433"/>
                      <a:pt x="0" y="461"/>
                    </a:cubicBezTo>
                    <a:cubicBezTo>
                      <a:pt x="0" y="490"/>
                      <a:pt x="0" y="518"/>
                      <a:pt x="0" y="547"/>
                    </a:cubicBezTo>
                    <a:cubicBezTo>
                      <a:pt x="57" y="661"/>
                      <a:pt x="229" y="746"/>
                      <a:pt x="371" y="832"/>
                    </a:cubicBezTo>
                    <a:cubicBezTo>
                      <a:pt x="400" y="832"/>
                      <a:pt x="400" y="832"/>
                      <a:pt x="428" y="861"/>
                    </a:cubicBezTo>
                    <a:lnTo>
                      <a:pt x="457" y="861"/>
                    </a:lnTo>
                    <a:cubicBezTo>
                      <a:pt x="514" y="889"/>
                      <a:pt x="571" y="889"/>
                      <a:pt x="599" y="889"/>
                    </a:cubicBezTo>
                    <a:cubicBezTo>
                      <a:pt x="676" y="911"/>
                      <a:pt x="748" y="920"/>
                      <a:pt x="817" y="920"/>
                    </a:cubicBezTo>
                    <a:cubicBezTo>
                      <a:pt x="930" y="920"/>
                      <a:pt x="1036" y="896"/>
                      <a:pt x="1142" y="861"/>
                    </a:cubicBezTo>
                    <a:cubicBezTo>
                      <a:pt x="1655" y="661"/>
                      <a:pt x="1284" y="233"/>
                      <a:pt x="942" y="90"/>
                    </a:cubicBezTo>
                    <a:cubicBezTo>
                      <a:pt x="913" y="90"/>
                      <a:pt x="885" y="90"/>
                      <a:pt x="856" y="62"/>
                    </a:cubicBezTo>
                    <a:cubicBezTo>
                      <a:pt x="759" y="23"/>
                      <a:pt x="645" y="0"/>
                      <a:pt x="53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7"/>
              <p:cNvSpPr/>
              <p:nvPr/>
            </p:nvSpPr>
            <p:spPr>
              <a:xfrm>
                <a:off x="2023075" y="57563"/>
                <a:ext cx="33550" cy="17500"/>
              </a:xfrm>
              <a:custGeom>
                <a:avLst/>
                <a:gdLst/>
                <a:ahLst/>
                <a:cxnLst/>
                <a:rect l="l" t="t" r="r" b="b"/>
                <a:pathLst>
                  <a:path w="1342" h="700" extrusionOk="0">
                    <a:moveTo>
                      <a:pt x="581" y="0"/>
                    </a:moveTo>
                    <a:cubicBezTo>
                      <a:pt x="444" y="0"/>
                      <a:pt x="309" y="37"/>
                      <a:pt x="201" y="118"/>
                    </a:cubicBezTo>
                    <a:cubicBezTo>
                      <a:pt x="1" y="261"/>
                      <a:pt x="172" y="489"/>
                      <a:pt x="343" y="603"/>
                    </a:cubicBezTo>
                    <a:cubicBezTo>
                      <a:pt x="464" y="664"/>
                      <a:pt x="608" y="700"/>
                      <a:pt x="751" y="700"/>
                    </a:cubicBezTo>
                    <a:cubicBezTo>
                      <a:pt x="879" y="700"/>
                      <a:pt x="1006" y="671"/>
                      <a:pt x="1114" y="603"/>
                    </a:cubicBezTo>
                    <a:cubicBezTo>
                      <a:pt x="1342" y="432"/>
                      <a:pt x="1171" y="204"/>
                      <a:pt x="999" y="118"/>
                    </a:cubicBezTo>
                    <a:cubicBezTo>
                      <a:pt x="880" y="44"/>
                      <a:pt x="730" y="0"/>
                      <a:pt x="58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7"/>
              <p:cNvSpPr/>
              <p:nvPr/>
            </p:nvSpPr>
            <p:spPr>
              <a:xfrm>
                <a:off x="2013100" y="135838"/>
                <a:ext cx="29275" cy="18850"/>
              </a:xfrm>
              <a:custGeom>
                <a:avLst/>
                <a:gdLst/>
                <a:ahLst/>
                <a:cxnLst/>
                <a:rect l="l" t="t" r="r" b="b"/>
                <a:pathLst>
                  <a:path w="1171" h="754" extrusionOk="0">
                    <a:moveTo>
                      <a:pt x="502" y="0"/>
                    </a:moveTo>
                    <a:cubicBezTo>
                      <a:pt x="440" y="0"/>
                      <a:pt x="377" y="27"/>
                      <a:pt x="314" y="69"/>
                    </a:cubicBezTo>
                    <a:cubicBezTo>
                      <a:pt x="229" y="126"/>
                      <a:pt x="257" y="240"/>
                      <a:pt x="200" y="297"/>
                    </a:cubicBezTo>
                    <a:cubicBezTo>
                      <a:pt x="0" y="525"/>
                      <a:pt x="457" y="725"/>
                      <a:pt x="600" y="753"/>
                    </a:cubicBezTo>
                    <a:cubicBezTo>
                      <a:pt x="799" y="753"/>
                      <a:pt x="1170" y="725"/>
                      <a:pt x="1142" y="440"/>
                    </a:cubicBezTo>
                    <a:cubicBezTo>
                      <a:pt x="1085" y="183"/>
                      <a:pt x="828" y="40"/>
                      <a:pt x="571" y="12"/>
                    </a:cubicBezTo>
                    <a:cubicBezTo>
                      <a:pt x="548" y="4"/>
                      <a:pt x="525" y="0"/>
                      <a:pt x="50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7"/>
              <p:cNvSpPr/>
              <p:nvPr/>
            </p:nvSpPr>
            <p:spPr>
              <a:xfrm>
                <a:off x="1937475" y="193038"/>
                <a:ext cx="30925" cy="23225"/>
              </a:xfrm>
              <a:custGeom>
                <a:avLst/>
                <a:gdLst/>
                <a:ahLst/>
                <a:cxnLst/>
                <a:rect l="l" t="t" r="r" b="b"/>
                <a:pathLst>
                  <a:path w="1237" h="929" extrusionOk="0">
                    <a:moveTo>
                      <a:pt x="531" y="0"/>
                    </a:moveTo>
                    <a:cubicBezTo>
                      <a:pt x="424" y="0"/>
                      <a:pt x="319" y="30"/>
                      <a:pt x="258" y="92"/>
                    </a:cubicBezTo>
                    <a:cubicBezTo>
                      <a:pt x="144" y="234"/>
                      <a:pt x="1" y="263"/>
                      <a:pt x="1" y="463"/>
                    </a:cubicBezTo>
                    <a:cubicBezTo>
                      <a:pt x="16" y="771"/>
                      <a:pt x="397" y="929"/>
                      <a:pt x="722" y="929"/>
                    </a:cubicBezTo>
                    <a:cubicBezTo>
                      <a:pt x="999" y="929"/>
                      <a:pt x="1236" y="813"/>
                      <a:pt x="1171" y="577"/>
                    </a:cubicBezTo>
                    <a:cubicBezTo>
                      <a:pt x="1114" y="377"/>
                      <a:pt x="971" y="320"/>
                      <a:pt x="885" y="149"/>
                    </a:cubicBezTo>
                    <a:cubicBezTo>
                      <a:pt x="821" y="52"/>
                      <a:pt x="673" y="0"/>
                      <a:pt x="53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7"/>
              <p:cNvSpPr/>
              <p:nvPr/>
            </p:nvSpPr>
            <p:spPr>
              <a:xfrm>
                <a:off x="1965300" y="288188"/>
                <a:ext cx="17850" cy="11975"/>
              </a:xfrm>
              <a:custGeom>
                <a:avLst/>
                <a:gdLst/>
                <a:ahLst/>
                <a:cxnLst/>
                <a:rect l="l" t="t" r="r" b="b"/>
                <a:pathLst>
                  <a:path w="714" h="479" extrusionOk="0">
                    <a:moveTo>
                      <a:pt x="239" y="0"/>
                    </a:moveTo>
                    <a:cubicBezTo>
                      <a:pt x="148" y="0"/>
                      <a:pt x="58" y="25"/>
                      <a:pt x="58" y="109"/>
                    </a:cubicBezTo>
                    <a:cubicBezTo>
                      <a:pt x="58" y="109"/>
                      <a:pt x="58" y="138"/>
                      <a:pt x="58" y="138"/>
                    </a:cubicBezTo>
                    <a:cubicBezTo>
                      <a:pt x="1" y="252"/>
                      <a:pt x="58" y="337"/>
                      <a:pt x="172" y="394"/>
                    </a:cubicBezTo>
                    <a:cubicBezTo>
                      <a:pt x="238" y="427"/>
                      <a:pt x="388" y="479"/>
                      <a:pt x="515" y="479"/>
                    </a:cubicBezTo>
                    <a:cubicBezTo>
                      <a:pt x="609" y="479"/>
                      <a:pt x="690" y="451"/>
                      <a:pt x="714" y="366"/>
                    </a:cubicBezTo>
                    <a:lnTo>
                      <a:pt x="714" y="337"/>
                    </a:lnTo>
                    <a:cubicBezTo>
                      <a:pt x="714" y="337"/>
                      <a:pt x="714" y="337"/>
                      <a:pt x="714" y="309"/>
                    </a:cubicBezTo>
                    <a:cubicBezTo>
                      <a:pt x="714" y="309"/>
                      <a:pt x="714" y="309"/>
                      <a:pt x="714" y="280"/>
                    </a:cubicBezTo>
                    <a:cubicBezTo>
                      <a:pt x="685" y="166"/>
                      <a:pt x="486" y="81"/>
                      <a:pt x="400" y="24"/>
                    </a:cubicBezTo>
                    <a:cubicBezTo>
                      <a:pt x="365" y="12"/>
                      <a:pt x="302" y="0"/>
                      <a:pt x="23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7"/>
              <p:cNvSpPr/>
              <p:nvPr/>
            </p:nvSpPr>
            <p:spPr>
              <a:xfrm>
                <a:off x="2140225" y="166113"/>
                <a:ext cx="75275" cy="29550"/>
              </a:xfrm>
              <a:custGeom>
                <a:avLst/>
                <a:gdLst/>
                <a:ahLst/>
                <a:cxnLst/>
                <a:rect l="l" t="t" r="r" b="b"/>
                <a:pathLst>
                  <a:path w="3011" h="1182" extrusionOk="0">
                    <a:moveTo>
                      <a:pt x="1221" y="0"/>
                    </a:moveTo>
                    <a:cubicBezTo>
                      <a:pt x="1009" y="0"/>
                      <a:pt x="814" y="43"/>
                      <a:pt x="679" y="142"/>
                    </a:cubicBezTo>
                    <a:cubicBezTo>
                      <a:pt x="0" y="617"/>
                      <a:pt x="1062" y="1182"/>
                      <a:pt x="1843" y="1182"/>
                    </a:cubicBezTo>
                    <a:cubicBezTo>
                      <a:pt x="2047" y="1182"/>
                      <a:pt x="2232" y="1143"/>
                      <a:pt x="2362" y="1055"/>
                    </a:cubicBezTo>
                    <a:cubicBezTo>
                      <a:pt x="3011" y="563"/>
                      <a:pt x="1994" y="0"/>
                      <a:pt x="122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7"/>
              <p:cNvSpPr/>
              <p:nvPr/>
            </p:nvSpPr>
            <p:spPr>
              <a:xfrm>
                <a:off x="1857600" y="226513"/>
                <a:ext cx="38550" cy="23050"/>
              </a:xfrm>
              <a:custGeom>
                <a:avLst/>
                <a:gdLst/>
                <a:ahLst/>
                <a:cxnLst/>
                <a:rect l="l" t="t" r="r" b="b"/>
                <a:pathLst>
                  <a:path w="1542" h="922" extrusionOk="0">
                    <a:moveTo>
                      <a:pt x="662" y="0"/>
                    </a:moveTo>
                    <a:cubicBezTo>
                      <a:pt x="471" y="0"/>
                      <a:pt x="293" y="43"/>
                      <a:pt x="200" y="122"/>
                    </a:cubicBezTo>
                    <a:cubicBezTo>
                      <a:pt x="86" y="236"/>
                      <a:pt x="0" y="294"/>
                      <a:pt x="29" y="493"/>
                    </a:cubicBezTo>
                    <a:cubicBezTo>
                      <a:pt x="57" y="807"/>
                      <a:pt x="599" y="921"/>
                      <a:pt x="828" y="921"/>
                    </a:cubicBezTo>
                    <a:lnTo>
                      <a:pt x="856" y="921"/>
                    </a:lnTo>
                    <a:cubicBezTo>
                      <a:pt x="1085" y="921"/>
                      <a:pt x="1541" y="807"/>
                      <a:pt x="1455" y="493"/>
                    </a:cubicBezTo>
                    <a:cubicBezTo>
                      <a:pt x="1427" y="465"/>
                      <a:pt x="1427" y="436"/>
                      <a:pt x="1427" y="408"/>
                    </a:cubicBezTo>
                    <a:cubicBezTo>
                      <a:pt x="1427" y="322"/>
                      <a:pt x="1370" y="236"/>
                      <a:pt x="1256" y="179"/>
                    </a:cubicBezTo>
                    <a:cubicBezTo>
                      <a:pt x="1118" y="57"/>
                      <a:pt x="882" y="0"/>
                      <a:pt x="662"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7"/>
              <p:cNvSpPr/>
              <p:nvPr/>
            </p:nvSpPr>
            <p:spPr>
              <a:xfrm>
                <a:off x="1817650" y="119363"/>
                <a:ext cx="35700" cy="24650"/>
              </a:xfrm>
              <a:custGeom>
                <a:avLst/>
                <a:gdLst/>
                <a:ahLst/>
                <a:cxnLst/>
                <a:rect l="l" t="t" r="r" b="b"/>
                <a:pathLst>
                  <a:path w="1428" h="986" extrusionOk="0">
                    <a:moveTo>
                      <a:pt x="646" y="0"/>
                    </a:moveTo>
                    <a:cubicBezTo>
                      <a:pt x="591" y="0"/>
                      <a:pt x="537" y="5"/>
                      <a:pt x="486" y="14"/>
                    </a:cubicBezTo>
                    <a:cubicBezTo>
                      <a:pt x="286" y="71"/>
                      <a:pt x="1" y="243"/>
                      <a:pt x="200" y="471"/>
                    </a:cubicBezTo>
                    <a:cubicBezTo>
                      <a:pt x="286" y="585"/>
                      <a:pt x="343" y="642"/>
                      <a:pt x="457" y="699"/>
                    </a:cubicBezTo>
                    <a:cubicBezTo>
                      <a:pt x="486" y="756"/>
                      <a:pt x="543" y="813"/>
                      <a:pt x="600" y="870"/>
                    </a:cubicBezTo>
                    <a:cubicBezTo>
                      <a:pt x="664" y="951"/>
                      <a:pt x="774" y="986"/>
                      <a:pt x="883" y="986"/>
                    </a:cubicBezTo>
                    <a:cubicBezTo>
                      <a:pt x="967" y="986"/>
                      <a:pt x="1051" y="965"/>
                      <a:pt x="1113" y="927"/>
                    </a:cubicBezTo>
                    <a:cubicBezTo>
                      <a:pt x="1199" y="870"/>
                      <a:pt x="1256" y="785"/>
                      <a:pt x="1284" y="699"/>
                    </a:cubicBezTo>
                    <a:cubicBezTo>
                      <a:pt x="1342" y="671"/>
                      <a:pt x="1427" y="528"/>
                      <a:pt x="1370" y="442"/>
                    </a:cubicBezTo>
                    <a:cubicBezTo>
                      <a:pt x="1370" y="442"/>
                      <a:pt x="1370" y="414"/>
                      <a:pt x="1342" y="385"/>
                    </a:cubicBezTo>
                    <a:cubicBezTo>
                      <a:pt x="1222" y="123"/>
                      <a:pt x="924" y="0"/>
                      <a:pt x="646"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7"/>
              <p:cNvSpPr/>
              <p:nvPr/>
            </p:nvSpPr>
            <p:spPr>
              <a:xfrm>
                <a:off x="1763450" y="293488"/>
                <a:ext cx="40225" cy="23950"/>
              </a:xfrm>
              <a:custGeom>
                <a:avLst/>
                <a:gdLst/>
                <a:ahLst/>
                <a:cxnLst/>
                <a:rect l="l" t="t" r="r" b="b"/>
                <a:pathLst>
                  <a:path w="1609" h="958" extrusionOk="0">
                    <a:moveTo>
                      <a:pt x="710" y="0"/>
                    </a:moveTo>
                    <a:cubicBezTo>
                      <a:pt x="605" y="0"/>
                      <a:pt x="502" y="14"/>
                      <a:pt x="400" y="40"/>
                    </a:cubicBezTo>
                    <a:lnTo>
                      <a:pt x="314" y="68"/>
                    </a:lnTo>
                    <a:cubicBezTo>
                      <a:pt x="143" y="125"/>
                      <a:pt x="0" y="297"/>
                      <a:pt x="57" y="496"/>
                    </a:cubicBezTo>
                    <a:cubicBezTo>
                      <a:pt x="114" y="696"/>
                      <a:pt x="342" y="839"/>
                      <a:pt x="542" y="896"/>
                    </a:cubicBezTo>
                    <a:cubicBezTo>
                      <a:pt x="652" y="932"/>
                      <a:pt x="803" y="957"/>
                      <a:pt x="955" y="957"/>
                    </a:cubicBezTo>
                    <a:cubicBezTo>
                      <a:pt x="1278" y="957"/>
                      <a:pt x="1608" y="845"/>
                      <a:pt x="1569" y="496"/>
                    </a:cubicBezTo>
                    <a:cubicBezTo>
                      <a:pt x="1569" y="468"/>
                      <a:pt x="1569" y="468"/>
                      <a:pt x="1569" y="439"/>
                    </a:cubicBezTo>
                    <a:cubicBezTo>
                      <a:pt x="1541" y="240"/>
                      <a:pt x="1255" y="97"/>
                      <a:pt x="1113" y="68"/>
                    </a:cubicBezTo>
                    <a:cubicBezTo>
                      <a:pt x="971" y="21"/>
                      <a:pt x="839" y="0"/>
                      <a:pt x="71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7"/>
              <p:cNvSpPr/>
              <p:nvPr/>
            </p:nvSpPr>
            <p:spPr>
              <a:xfrm>
                <a:off x="3003175" y="-117112"/>
                <a:ext cx="27825" cy="16175"/>
              </a:xfrm>
              <a:custGeom>
                <a:avLst/>
                <a:gdLst/>
                <a:ahLst/>
                <a:cxnLst/>
                <a:rect l="l" t="t" r="r" b="b"/>
                <a:pathLst>
                  <a:path w="1113" h="647" extrusionOk="0">
                    <a:moveTo>
                      <a:pt x="399" y="1"/>
                    </a:moveTo>
                    <a:cubicBezTo>
                      <a:pt x="0" y="86"/>
                      <a:pt x="114" y="457"/>
                      <a:pt x="457" y="571"/>
                    </a:cubicBezTo>
                    <a:cubicBezTo>
                      <a:pt x="485" y="571"/>
                      <a:pt x="542" y="600"/>
                      <a:pt x="571" y="600"/>
                    </a:cubicBezTo>
                    <a:cubicBezTo>
                      <a:pt x="637" y="626"/>
                      <a:pt x="727" y="647"/>
                      <a:pt x="811" y="647"/>
                    </a:cubicBezTo>
                    <a:cubicBezTo>
                      <a:pt x="908" y="647"/>
                      <a:pt x="997" y="619"/>
                      <a:pt x="1027" y="543"/>
                    </a:cubicBezTo>
                    <a:cubicBezTo>
                      <a:pt x="1056" y="514"/>
                      <a:pt x="1056" y="486"/>
                      <a:pt x="1084" y="457"/>
                    </a:cubicBezTo>
                    <a:cubicBezTo>
                      <a:pt x="1113" y="400"/>
                      <a:pt x="1113" y="372"/>
                      <a:pt x="1113" y="343"/>
                    </a:cubicBezTo>
                    <a:cubicBezTo>
                      <a:pt x="1113" y="315"/>
                      <a:pt x="1113" y="315"/>
                      <a:pt x="1113" y="286"/>
                    </a:cubicBezTo>
                    <a:cubicBezTo>
                      <a:pt x="1113" y="286"/>
                      <a:pt x="1113" y="258"/>
                      <a:pt x="1084" y="258"/>
                    </a:cubicBezTo>
                    <a:cubicBezTo>
                      <a:pt x="1084" y="229"/>
                      <a:pt x="1056" y="200"/>
                      <a:pt x="1056" y="172"/>
                    </a:cubicBezTo>
                    <a:lnTo>
                      <a:pt x="1027" y="172"/>
                    </a:lnTo>
                    <a:cubicBezTo>
                      <a:pt x="970" y="115"/>
                      <a:pt x="856" y="58"/>
                      <a:pt x="742" y="29"/>
                    </a:cubicBezTo>
                    <a:cubicBezTo>
                      <a:pt x="656" y="1"/>
                      <a:pt x="599" y="1"/>
                      <a:pt x="54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7"/>
              <p:cNvSpPr/>
              <p:nvPr/>
            </p:nvSpPr>
            <p:spPr>
              <a:xfrm>
                <a:off x="2931025" y="-200437"/>
                <a:ext cx="35250" cy="20550"/>
              </a:xfrm>
              <a:custGeom>
                <a:avLst/>
                <a:gdLst/>
                <a:ahLst/>
                <a:cxnLst/>
                <a:rect l="l" t="t" r="r" b="b"/>
                <a:pathLst>
                  <a:path w="1410" h="822" extrusionOk="0">
                    <a:moveTo>
                      <a:pt x="419" y="0"/>
                    </a:moveTo>
                    <a:cubicBezTo>
                      <a:pt x="201" y="0"/>
                      <a:pt x="1" y="70"/>
                      <a:pt x="33" y="309"/>
                    </a:cubicBezTo>
                    <a:cubicBezTo>
                      <a:pt x="61" y="338"/>
                      <a:pt x="61" y="366"/>
                      <a:pt x="61" y="366"/>
                    </a:cubicBezTo>
                    <a:cubicBezTo>
                      <a:pt x="90" y="509"/>
                      <a:pt x="290" y="623"/>
                      <a:pt x="404" y="680"/>
                    </a:cubicBezTo>
                    <a:cubicBezTo>
                      <a:pt x="518" y="709"/>
                      <a:pt x="632" y="709"/>
                      <a:pt x="718" y="766"/>
                    </a:cubicBezTo>
                    <a:cubicBezTo>
                      <a:pt x="768" y="791"/>
                      <a:pt x="916" y="821"/>
                      <a:pt x="1057" y="821"/>
                    </a:cubicBezTo>
                    <a:cubicBezTo>
                      <a:pt x="1239" y="821"/>
                      <a:pt x="1409" y="771"/>
                      <a:pt x="1345" y="595"/>
                    </a:cubicBezTo>
                    <a:cubicBezTo>
                      <a:pt x="1260" y="395"/>
                      <a:pt x="1060" y="195"/>
                      <a:pt x="860" y="81"/>
                    </a:cubicBezTo>
                    <a:cubicBezTo>
                      <a:pt x="772" y="43"/>
                      <a:pt x="590" y="0"/>
                      <a:pt x="41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7"/>
              <p:cNvSpPr/>
              <p:nvPr/>
            </p:nvSpPr>
            <p:spPr>
              <a:xfrm>
                <a:off x="2864775" y="-131237"/>
                <a:ext cx="28075" cy="15950"/>
              </a:xfrm>
              <a:custGeom>
                <a:avLst/>
                <a:gdLst/>
                <a:ahLst/>
                <a:cxnLst/>
                <a:rect l="l" t="t" r="r" b="b"/>
                <a:pathLst>
                  <a:path w="1123" h="638" extrusionOk="0">
                    <a:moveTo>
                      <a:pt x="544" y="1"/>
                    </a:moveTo>
                    <a:cubicBezTo>
                      <a:pt x="473" y="1"/>
                      <a:pt x="403" y="16"/>
                      <a:pt x="343" y="52"/>
                    </a:cubicBezTo>
                    <a:cubicBezTo>
                      <a:pt x="258" y="81"/>
                      <a:pt x="172" y="109"/>
                      <a:pt x="115" y="195"/>
                    </a:cubicBezTo>
                    <a:cubicBezTo>
                      <a:pt x="1" y="338"/>
                      <a:pt x="143" y="509"/>
                      <a:pt x="286" y="566"/>
                    </a:cubicBezTo>
                    <a:cubicBezTo>
                      <a:pt x="346" y="602"/>
                      <a:pt x="512" y="638"/>
                      <a:pt x="675" y="638"/>
                    </a:cubicBezTo>
                    <a:cubicBezTo>
                      <a:pt x="901" y="638"/>
                      <a:pt x="1123" y="569"/>
                      <a:pt x="1056" y="338"/>
                    </a:cubicBezTo>
                    <a:cubicBezTo>
                      <a:pt x="999" y="223"/>
                      <a:pt x="914" y="166"/>
                      <a:pt x="828" y="81"/>
                    </a:cubicBezTo>
                    <a:cubicBezTo>
                      <a:pt x="745" y="31"/>
                      <a:pt x="643" y="1"/>
                      <a:pt x="54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7"/>
              <p:cNvSpPr/>
              <p:nvPr/>
            </p:nvSpPr>
            <p:spPr>
              <a:xfrm>
                <a:off x="2780850" y="-224537"/>
                <a:ext cx="31875" cy="17975"/>
              </a:xfrm>
              <a:custGeom>
                <a:avLst/>
                <a:gdLst/>
                <a:ahLst/>
                <a:cxnLst/>
                <a:rect l="l" t="t" r="r" b="b"/>
                <a:pathLst>
                  <a:path w="1275" h="719" extrusionOk="0">
                    <a:moveTo>
                      <a:pt x="466" y="1"/>
                    </a:moveTo>
                    <a:cubicBezTo>
                      <a:pt x="234" y="1"/>
                      <a:pt x="0" y="87"/>
                      <a:pt x="20" y="360"/>
                    </a:cubicBezTo>
                    <a:cubicBezTo>
                      <a:pt x="20" y="360"/>
                      <a:pt x="20" y="389"/>
                      <a:pt x="48" y="417"/>
                    </a:cubicBezTo>
                    <a:cubicBezTo>
                      <a:pt x="111" y="607"/>
                      <a:pt x="376" y="718"/>
                      <a:pt x="613" y="718"/>
                    </a:cubicBezTo>
                    <a:cubicBezTo>
                      <a:pt x="698" y="718"/>
                      <a:pt x="779" y="704"/>
                      <a:pt x="847" y="674"/>
                    </a:cubicBezTo>
                    <a:lnTo>
                      <a:pt x="790" y="674"/>
                    </a:lnTo>
                    <a:cubicBezTo>
                      <a:pt x="1275" y="589"/>
                      <a:pt x="1132" y="189"/>
                      <a:pt x="761" y="46"/>
                    </a:cubicBezTo>
                    <a:cubicBezTo>
                      <a:pt x="680" y="19"/>
                      <a:pt x="573" y="1"/>
                      <a:pt x="46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7"/>
              <p:cNvSpPr/>
              <p:nvPr/>
            </p:nvSpPr>
            <p:spPr>
              <a:xfrm>
                <a:off x="2367600" y="-351787"/>
                <a:ext cx="45675" cy="27025"/>
              </a:xfrm>
              <a:custGeom>
                <a:avLst/>
                <a:gdLst/>
                <a:ahLst/>
                <a:cxnLst/>
                <a:rect l="l" t="t" r="r" b="b"/>
                <a:pathLst>
                  <a:path w="1827" h="1081" extrusionOk="0">
                    <a:moveTo>
                      <a:pt x="914" y="1"/>
                    </a:moveTo>
                    <a:cubicBezTo>
                      <a:pt x="629" y="29"/>
                      <a:pt x="372" y="86"/>
                      <a:pt x="172" y="315"/>
                    </a:cubicBezTo>
                    <a:cubicBezTo>
                      <a:pt x="1" y="543"/>
                      <a:pt x="286" y="828"/>
                      <a:pt x="457" y="914"/>
                    </a:cubicBezTo>
                    <a:cubicBezTo>
                      <a:pt x="631" y="1018"/>
                      <a:pt x="848" y="1080"/>
                      <a:pt x="1062" y="1080"/>
                    </a:cubicBezTo>
                    <a:cubicBezTo>
                      <a:pt x="1198" y="1080"/>
                      <a:pt x="1334" y="1055"/>
                      <a:pt x="1456" y="999"/>
                    </a:cubicBezTo>
                    <a:cubicBezTo>
                      <a:pt x="1542" y="971"/>
                      <a:pt x="1599" y="942"/>
                      <a:pt x="1656" y="885"/>
                    </a:cubicBezTo>
                    <a:cubicBezTo>
                      <a:pt x="1741" y="828"/>
                      <a:pt x="1798" y="743"/>
                      <a:pt x="1827" y="657"/>
                    </a:cubicBezTo>
                    <a:cubicBezTo>
                      <a:pt x="1827" y="657"/>
                      <a:pt x="1827" y="628"/>
                      <a:pt x="1827" y="628"/>
                    </a:cubicBezTo>
                    <a:cubicBezTo>
                      <a:pt x="1798" y="200"/>
                      <a:pt x="1285" y="1"/>
                      <a:pt x="91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7"/>
              <p:cNvSpPr/>
              <p:nvPr/>
            </p:nvSpPr>
            <p:spPr>
              <a:xfrm>
                <a:off x="2625100" y="270488"/>
                <a:ext cx="42125" cy="25950"/>
              </a:xfrm>
              <a:custGeom>
                <a:avLst/>
                <a:gdLst/>
                <a:ahLst/>
                <a:cxnLst/>
                <a:rect l="l" t="t" r="r" b="b"/>
                <a:pathLst>
                  <a:path w="1685" h="1038" extrusionOk="0">
                    <a:moveTo>
                      <a:pt x="663" y="1"/>
                    </a:moveTo>
                    <a:cubicBezTo>
                      <a:pt x="596" y="1"/>
                      <a:pt x="527" y="7"/>
                      <a:pt x="457" y="18"/>
                    </a:cubicBezTo>
                    <a:cubicBezTo>
                      <a:pt x="315" y="47"/>
                      <a:pt x="58" y="161"/>
                      <a:pt x="29" y="361"/>
                    </a:cubicBezTo>
                    <a:cubicBezTo>
                      <a:pt x="1" y="560"/>
                      <a:pt x="115" y="674"/>
                      <a:pt x="258" y="789"/>
                    </a:cubicBezTo>
                    <a:cubicBezTo>
                      <a:pt x="432" y="963"/>
                      <a:pt x="706" y="1037"/>
                      <a:pt x="953" y="1037"/>
                    </a:cubicBezTo>
                    <a:cubicBezTo>
                      <a:pt x="1030" y="1037"/>
                      <a:pt x="1103" y="1030"/>
                      <a:pt x="1171" y="1017"/>
                    </a:cubicBezTo>
                    <a:cubicBezTo>
                      <a:pt x="1371" y="988"/>
                      <a:pt x="1684" y="817"/>
                      <a:pt x="1599" y="560"/>
                    </a:cubicBezTo>
                    <a:cubicBezTo>
                      <a:pt x="1542" y="418"/>
                      <a:pt x="1485" y="332"/>
                      <a:pt x="1371" y="246"/>
                    </a:cubicBezTo>
                    <a:cubicBezTo>
                      <a:pt x="1166" y="88"/>
                      <a:pt x="926" y="1"/>
                      <a:pt x="66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7"/>
              <p:cNvSpPr/>
              <p:nvPr/>
            </p:nvSpPr>
            <p:spPr>
              <a:xfrm>
                <a:off x="2763500" y="243113"/>
                <a:ext cx="25700" cy="17700"/>
              </a:xfrm>
              <a:custGeom>
                <a:avLst/>
                <a:gdLst/>
                <a:ahLst/>
                <a:cxnLst/>
                <a:rect l="l" t="t" r="r" b="b"/>
                <a:pathLst>
                  <a:path w="1028" h="708" extrusionOk="0">
                    <a:moveTo>
                      <a:pt x="257" y="0"/>
                    </a:moveTo>
                    <a:cubicBezTo>
                      <a:pt x="171" y="0"/>
                      <a:pt x="86" y="29"/>
                      <a:pt x="0" y="58"/>
                    </a:cubicBezTo>
                    <a:cubicBezTo>
                      <a:pt x="0" y="229"/>
                      <a:pt x="29" y="428"/>
                      <a:pt x="29" y="600"/>
                    </a:cubicBezTo>
                    <a:cubicBezTo>
                      <a:pt x="154" y="662"/>
                      <a:pt x="305" y="708"/>
                      <a:pt x="453" y="708"/>
                    </a:cubicBezTo>
                    <a:cubicBezTo>
                      <a:pt x="576" y="708"/>
                      <a:pt x="696" y="677"/>
                      <a:pt x="799" y="600"/>
                    </a:cubicBezTo>
                    <a:cubicBezTo>
                      <a:pt x="1027" y="428"/>
                      <a:pt x="856" y="200"/>
                      <a:pt x="685" y="115"/>
                    </a:cubicBezTo>
                    <a:cubicBezTo>
                      <a:pt x="542" y="29"/>
                      <a:pt x="400" y="0"/>
                      <a:pt x="257"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7"/>
              <p:cNvSpPr/>
              <p:nvPr/>
            </p:nvSpPr>
            <p:spPr>
              <a:xfrm>
                <a:off x="2674325" y="142538"/>
                <a:ext cx="1450" cy="25"/>
              </a:xfrm>
              <a:custGeom>
                <a:avLst/>
                <a:gdLst/>
                <a:ahLst/>
                <a:cxnLst/>
                <a:rect l="l" t="t" r="r" b="b"/>
                <a:pathLst>
                  <a:path w="58" h="1" extrusionOk="0">
                    <a:moveTo>
                      <a:pt x="1" y="0"/>
                    </a:moveTo>
                    <a:lnTo>
                      <a:pt x="1" y="0"/>
                    </a:lnTo>
                    <a:cubicBezTo>
                      <a:pt x="29" y="0"/>
                      <a:pt x="58" y="0"/>
                      <a:pt x="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7"/>
              <p:cNvSpPr/>
              <p:nvPr/>
            </p:nvSpPr>
            <p:spPr>
              <a:xfrm>
                <a:off x="2659350" y="128138"/>
                <a:ext cx="28225" cy="14425"/>
              </a:xfrm>
              <a:custGeom>
                <a:avLst/>
                <a:gdLst/>
                <a:ahLst/>
                <a:cxnLst/>
                <a:rect l="l" t="t" r="r" b="b"/>
                <a:pathLst>
                  <a:path w="1129" h="577" extrusionOk="0">
                    <a:moveTo>
                      <a:pt x="428" y="1"/>
                    </a:moveTo>
                    <a:cubicBezTo>
                      <a:pt x="396" y="1"/>
                      <a:pt x="366" y="2"/>
                      <a:pt x="343" y="6"/>
                    </a:cubicBezTo>
                    <a:lnTo>
                      <a:pt x="314" y="6"/>
                    </a:lnTo>
                    <a:cubicBezTo>
                      <a:pt x="172" y="6"/>
                      <a:pt x="1" y="120"/>
                      <a:pt x="29" y="291"/>
                    </a:cubicBezTo>
                    <a:cubicBezTo>
                      <a:pt x="86" y="462"/>
                      <a:pt x="286" y="548"/>
                      <a:pt x="457" y="548"/>
                    </a:cubicBezTo>
                    <a:cubicBezTo>
                      <a:pt x="514" y="576"/>
                      <a:pt x="543" y="576"/>
                      <a:pt x="600" y="576"/>
                    </a:cubicBezTo>
                    <a:lnTo>
                      <a:pt x="657" y="576"/>
                    </a:lnTo>
                    <a:cubicBezTo>
                      <a:pt x="799" y="576"/>
                      <a:pt x="1028" y="576"/>
                      <a:pt x="1028" y="405"/>
                    </a:cubicBezTo>
                    <a:cubicBezTo>
                      <a:pt x="1028" y="405"/>
                      <a:pt x="1028" y="377"/>
                      <a:pt x="1028" y="377"/>
                    </a:cubicBezTo>
                    <a:cubicBezTo>
                      <a:pt x="1128" y="100"/>
                      <a:pt x="674" y="1"/>
                      <a:pt x="428"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7"/>
              <p:cNvSpPr/>
              <p:nvPr/>
            </p:nvSpPr>
            <p:spPr>
              <a:xfrm>
                <a:off x="2643175" y="212788"/>
                <a:ext cx="30650" cy="16225"/>
              </a:xfrm>
              <a:custGeom>
                <a:avLst/>
                <a:gdLst/>
                <a:ahLst/>
                <a:cxnLst/>
                <a:rect l="l" t="t" r="r" b="b"/>
                <a:pathLst>
                  <a:path w="1226" h="649" extrusionOk="0">
                    <a:moveTo>
                      <a:pt x="378" y="0"/>
                    </a:moveTo>
                    <a:cubicBezTo>
                      <a:pt x="190" y="0"/>
                      <a:pt x="29" y="70"/>
                      <a:pt x="20" y="243"/>
                    </a:cubicBezTo>
                    <a:lnTo>
                      <a:pt x="20" y="272"/>
                    </a:lnTo>
                    <a:cubicBezTo>
                      <a:pt x="0" y="508"/>
                      <a:pt x="318" y="649"/>
                      <a:pt x="593" y="649"/>
                    </a:cubicBezTo>
                    <a:cubicBezTo>
                      <a:pt x="717" y="649"/>
                      <a:pt x="833" y="620"/>
                      <a:pt x="904" y="557"/>
                    </a:cubicBezTo>
                    <a:cubicBezTo>
                      <a:pt x="904" y="557"/>
                      <a:pt x="904" y="557"/>
                      <a:pt x="904" y="529"/>
                    </a:cubicBezTo>
                    <a:cubicBezTo>
                      <a:pt x="1225" y="264"/>
                      <a:pt x="747" y="0"/>
                      <a:pt x="37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7"/>
              <p:cNvSpPr/>
              <p:nvPr/>
            </p:nvSpPr>
            <p:spPr>
              <a:xfrm>
                <a:off x="2543075" y="225088"/>
                <a:ext cx="37125" cy="23150"/>
              </a:xfrm>
              <a:custGeom>
                <a:avLst/>
                <a:gdLst/>
                <a:ahLst/>
                <a:cxnLst/>
                <a:rect l="l" t="t" r="r" b="b"/>
                <a:pathLst>
                  <a:path w="1485" h="926" extrusionOk="0">
                    <a:moveTo>
                      <a:pt x="671" y="0"/>
                    </a:moveTo>
                    <a:cubicBezTo>
                      <a:pt x="479" y="0"/>
                      <a:pt x="301" y="42"/>
                      <a:pt x="200" y="122"/>
                    </a:cubicBezTo>
                    <a:cubicBezTo>
                      <a:pt x="86" y="236"/>
                      <a:pt x="1" y="351"/>
                      <a:pt x="58" y="493"/>
                    </a:cubicBezTo>
                    <a:cubicBezTo>
                      <a:pt x="124" y="790"/>
                      <a:pt x="448" y="925"/>
                      <a:pt x="770" y="925"/>
                    </a:cubicBezTo>
                    <a:cubicBezTo>
                      <a:pt x="1005" y="925"/>
                      <a:pt x="1238" y="854"/>
                      <a:pt x="1370" y="721"/>
                    </a:cubicBezTo>
                    <a:cubicBezTo>
                      <a:pt x="1456" y="664"/>
                      <a:pt x="1484" y="579"/>
                      <a:pt x="1456" y="465"/>
                    </a:cubicBezTo>
                    <a:cubicBezTo>
                      <a:pt x="1456" y="465"/>
                      <a:pt x="1456" y="436"/>
                      <a:pt x="1456" y="436"/>
                    </a:cubicBezTo>
                    <a:cubicBezTo>
                      <a:pt x="1419" y="140"/>
                      <a:pt x="1023" y="0"/>
                      <a:pt x="671"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7"/>
              <p:cNvSpPr/>
              <p:nvPr/>
            </p:nvSpPr>
            <p:spPr>
              <a:xfrm>
                <a:off x="2576600" y="243113"/>
                <a:ext cx="750" cy="1450"/>
              </a:xfrm>
              <a:custGeom>
                <a:avLst/>
                <a:gdLst/>
                <a:ahLst/>
                <a:cxnLst/>
                <a:rect l="l" t="t" r="r" b="b"/>
                <a:pathLst>
                  <a:path w="30" h="58" extrusionOk="0">
                    <a:moveTo>
                      <a:pt x="1" y="58"/>
                    </a:moveTo>
                    <a:cubicBezTo>
                      <a:pt x="1" y="29"/>
                      <a:pt x="29" y="29"/>
                      <a:pt x="29" y="0"/>
                    </a:cubicBezTo>
                    <a:cubicBezTo>
                      <a:pt x="29" y="0"/>
                      <a:pt x="29" y="0"/>
                      <a:pt x="29" y="0"/>
                    </a:cubicBezTo>
                    <a:cubicBezTo>
                      <a:pt x="29" y="29"/>
                      <a:pt x="1" y="29"/>
                      <a:pt x="1" y="58"/>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1836200" y="-347787"/>
                <a:ext cx="32825" cy="17275"/>
              </a:xfrm>
              <a:custGeom>
                <a:avLst/>
                <a:gdLst/>
                <a:ahLst/>
                <a:cxnLst/>
                <a:rect l="l" t="t" r="r" b="b"/>
                <a:pathLst>
                  <a:path w="1313" h="691" extrusionOk="0">
                    <a:moveTo>
                      <a:pt x="577" y="1"/>
                    </a:moveTo>
                    <a:cubicBezTo>
                      <a:pt x="449" y="1"/>
                      <a:pt x="323" y="30"/>
                      <a:pt x="229" y="97"/>
                    </a:cubicBezTo>
                    <a:cubicBezTo>
                      <a:pt x="0" y="269"/>
                      <a:pt x="172" y="497"/>
                      <a:pt x="343" y="583"/>
                    </a:cubicBezTo>
                    <a:cubicBezTo>
                      <a:pt x="452" y="645"/>
                      <a:pt x="605" y="691"/>
                      <a:pt x="753" y="691"/>
                    </a:cubicBezTo>
                    <a:cubicBezTo>
                      <a:pt x="875" y="691"/>
                      <a:pt x="994" y="660"/>
                      <a:pt x="1085" y="583"/>
                    </a:cubicBezTo>
                    <a:cubicBezTo>
                      <a:pt x="1313" y="440"/>
                      <a:pt x="1142" y="212"/>
                      <a:pt x="970" y="97"/>
                    </a:cubicBezTo>
                    <a:cubicBezTo>
                      <a:pt x="865" y="37"/>
                      <a:pt x="720" y="1"/>
                      <a:pt x="57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7"/>
              <p:cNvSpPr/>
              <p:nvPr/>
            </p:nvSpPr>
            <p:spPr>
              <a:xfrm>
                <a:off x="1703525" y="-289287"/>
                <a:ext cx="32125" cy="16550"/>
              </a:xfrm>
              <a:custGeom>
                <a:avLst/>
                <a:gdLst/>
                <a:ahLst/>
                <a:cxnLst/>
                <a:rect l="l" t="t" r="r" b="b"/>
                <a:pathLst>
                  <a:path w="1285" h="662" extrusionOk="0">
                    <a:moveTo>
                      <a:pt x="549" y="1"/>
                    </a:moveTo>
                    <a:cubicBezTo>
                      <a:pt x="421" y="1"/>
                      <a:pt x="294" y="30"/>
                      <a:pt x="200" y="97"/>
                    </a:cubicBezTo>
                    <a:cubicBezTo>
                      <a:pt x="0" y="240"/>
                      <a:pt x="143" y="468"/>
                      <a:pt x="314" y="554"/>
                    </a:cubicBezTo>
                    <a:cubicBezTo>
                      <a:pt x="439" y="616"/>
                      <a:pt x="590" y="662"/>
                      <a:pt x="739" y="662"/>
                    </a:cubicBezTo>
                    <a:cubicBezTo>
                      <a:pt x="861" y="662"/>
                      <a:pt x="982" y="631"/>
                      <a:pt x="1085" y="554"/>
                    </a:cubicBezTo>
                    <a:cubicBezTo>
                      <a:pt x="1284" y="411"/>
                      <a:pt x="1113" y="183"/>
                      <a:pt x="942" y="97"/>
                    </a:cubicBezTo>
                    <a:cubicBezTo>
                      <a:pt x="837" y="37"/>
                      <a:pt x="692" y="1"/>
                      <a:pt x="54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7"/>
              <p:cNvSpPr/>
              <p:nvPr/>
            </p:nvSpPr>
            <p:spPr>
              <a:xfrm>
                <a:off x="1588675" y="-299712"/>
                <a:ext cx="30000" cy="20350"/>
              </a:xfrm>
              <a:custGeom>
                <a:avLst/>
                <a:gdLst/>
                <a:ahLst/>
                <a:cxnLst/>
                <a:rect l="l" t="t" r="r" b="b"/>
                <a:pathLst>
                  <a:path w="1200" h="814" extrusionOk="0">
                    <a:moveTo>
                      <a:pt x="315" y="1"/>
                    </a:moveTo>
                    <a:cubicBezTo>
                      <a:pt x="200" y="1"/>
                      <a:pt x="115" y="1"/>
                      <a:pt x="1" y="29"/>
                    </a:cubicBezTo>
                    <a:cubicBezTo>
                      <a:pt x="1" y="229"/>
                      <a:pt x="1" y="429"/>
                      <a:pt x="1" y="628"/>
                    </a:cubicBezTo>
                    <a:cubicBezTo>
                      <a:pt x="172" y="731"/>
                      <a:pt x="364" y="813"/>
                      <a:pt x="564" y="813"/>
                    </a:cubicBezTo>
                    <a:cubicBezTo>
                      <a:pt x="697" y="813"/>
                      <a:pt x="834" y="777"/>
                      <a:pt x="971" y="685"/>
                    </a:cubicBezTo>
                    <a:cubicBezTo>
                      <a:pt x="1199" y="514"/>
                      <a:pt x="1028" y="229"/>
                      <a:pt x="800" y="115"/>
                    </a:cubicBezTo>
                    <a:cubicBezTo>
                      <a:pt x="657" y="29"/>
                      <a:pt x="486" y="1"/>
                      <a:pt x="31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7"/>
              <p:cNvSpPr/>
              <p:nvPr/>
            </p:nvSpPr>
            <p:spPr>
              <a:xfrm>
                <a:off x="197825" y="423538"/>
                <a:ext cx="27150" cy="15375"/>
              </a:xfrm>
              <a:custGeom>
                <a:avLst/>
                <a:gdLst/>
                <a:ahLst/>
                <a:cxnLst/>
                <a:rect l="l" t="t" r="r" b="b"/>
                <a:pathLst>
                  <a:path w="1086" h="615" extrusionOk="0">
                    <a:moveTo>
                      <a:pt x="474" y="0"/>
                    </a:moveTo>
                    <a:cubicBezTo>
                      <a:pt x="375" y="0"/>
                      <a:pt x="279" y="21"/>
                      <a:pt x="201" y="68"/>
                    </a:cubicBezTo>
                    <a:cubicBezTo>
                      <a:pt x="115" y="125"/>
                      <a:pt x="86" y="182"/>
                      <a:pt x="58" y="240"/>
                    </a:cubicBezTo>
                    <a:cubicBezTo>
                      <a:pt x="1" y="439"/>
                      <a:pt x="343" y="553"/>
                      <a:pt x="457" y="582"/>
                    </a:cubicBezTo>
                    <a:cubicBezTo>
                      <a:pt x="486" y="582"/>
                      <a:pt x="514" y="582"/>
                      <a:pt x="543" y="610"/>
                    </a:cubicBezTo>
                    <a:cubicBezTo>
                      <a:pt x="561" y="613"/>
                      <a:pt x="579" y="615"/>
                      <a:pt x="596" y="615"/>
                    </a:cubicBezTo>
                    <a:cubicBezTo>
                      <a:pt x="744" y="615"/>
                      <a:pt x="866" y="513"/>
                      <a:pt x="942" y="411"/>
                    </a:cubicBezTo>
                    <a:cubicBezTo>
                      <a:pt x="1085" y="240"/>
                      <a:pt x="828" y="68"/>
                      <a:pt x="714" y="40"/>
                    </a:cubicBezTo>
                    <a:cubicBezTo>
                      <a:pt x="637" y="14"/>
                      <a:pt x="554" y="0"/>
                      <a:pt x="474"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7"/>
              <p:cNvSpPr/>
              <p:nvPr/>
            </p:nvSpPr>
            <p:spPr>
              <a:xfrm>
                <a:off x="556625" y="288463"/>
                <a:ext cx="28550" cy="17100"/>
              </a:xfrm>
              <a:custGeom>
                <a:avLst/>
                <a:gdLst/>
                <a:ahLst/>
                <a:cxnLst/>
                <a:rect l="l" t="t" r="r" b="b"/>
                <a:pathLst>
                  <a:path w="1142" h="684" extrusionOk="0">
                    <a:moveTo>
                      <a:pt x="561" y="1"/>
                    </a:moveTo>
                    <a:cubicBezTo>
                      <a:pt x="504" y="1"/>
                      <a:pt x="448" y="8"/>
                      <a:pt x="400" y="22"/>
                    </a:cubicBezTo>
                    <a:cubicBezTo>
                      <a:pt x="229" y="50"/>
                      <a:pt x="1" y="193"/>
                      <a:pt x="143" y="393"/>
                    </a:cubicBezTo>
                    <a:cubicBezTo>
                      <a:pt x="286" y="564"/>
                      <a:pt x="457" y="621"/>
                      <a:pt x="685" y="678"/>
                    </a:cubicBezTo>
                    <a:cubicBezTo>
                      <a:pt x="708" y="682"/>
                      <a:pt x="729" y="683"/>
                      <a:pt x="750" y="683"/>
                    </a:cubicBezTo>
                    <a:cubicBezTo>
                      <a:pt x="887" y="683"/>
                      <a:pt x="986" y="606"/>
                      <a:pt x="1085" y="507"/>
                    </a:cubicBezTo>
                    <a:cubicBezTo>
                      <a:pt x="1142" y="450"/>
                      <a:pt x="1113" y="336"/>
                      <a:pt x="1056" y="279"/>
                    </a:cubicBezTo>
                    <a:cubicBezTo>
                      <a:pt x="1056" y="250"/>
                      <a:pt x="1056" y="250"/>
                      <a:pt x="1028" y="221"/>
                    </a:cubicBezTo>
                    <a:cubicBezTo>
                      <a:pt x="941" y="70"/>
                      <a:pt x="740" y="1"/>
                      <a:pt x="56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7"/>
              <p:cNvSpPr/>
              <p:nvPr/>
            </p:nvSpPr>
            <p:spPr>
              <a:xfrm>
                <a:off x="518825" y="106388"/>
                <a:ext cx="28550" cy="17750"/>
              </a:xfrm>
              <a:custGeom>
                <a:avLst/>
                <a:gdLst/>
                <a:ahLst/>
                <a:cxnLst/>
                <a:rect l="l" t="t" r="r" b="b"/>
                <a:pathLst>
                  <a:path w="1142" h="710" extrusionOk="0">
                    <a:moveTo>
                      <a:pt x="457" y="1"/>
                    </a:moveTo>
                    <a:cubicBezTo>
                      <a:pt x="314" y="1"/>
                      <a:pt x="29" y="58"/>
                      <a:pt x="0" y="257"/>
                    </a:cubicBezTo>
                    <a:cubicBezTo>
                      <a:pt x="0" y="286"/>
                      <a:pt x="0" y="343"/>
                      <a:pt x="29" y="400"/>
                    </a:cubicBezTo>
                    <a:cubicBezTo>
                      <a:pt x="65" y="618"/>
                      <a:pt x="322" y="709"/>
                      <a:pt x="570" y="709"/>
                    </a:cubicBezTo>
                    <a:cubicBezTo>
                      <a:pt x="711" y="709"/>
                      <a:pt x="849" y="680"/>
                      <a:pt x="942" y="628"/>
                    </a:cubicBezTo>
                    <a:lnTo>
                      <a:pt x="913" y="628"/>
                    </a:lnTo>
                    <a:cubicBezTo>
                      <a:pt x="1027" y="600"/>
                      <a:pt x="1142" y="457"/>
                      <a:pt x="1113" y="343"/>
                    </a:cubicBezTo>
                    <a:cubicBezTo>
                      <a:pt x="1113" y="314"/>
                      <a:pt x="1085" y="314"/>
                      <a:pt x="1085" y="286"/>
                    </a:cubicBezTo>
                    <a:cubicBezTo>
                      <a:pt x="999" y="86"/>
                      <a:pt x="742" y="1"/>
                      <a:pt x="54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7"/>
              <p:cNvSpPr/>
              <p:nvPr/>
            </p:nvSpPr>
            <p:spPr>
              <a:xfrm>
                <a:off x="613700" y="86238"/>
                <a:ext cx="30150" cy="17075"/>
              </a:xfrm>
              <a:custGeom>
                <a:avLst/>
                <a:gdLst/>
                <a:ahLst/>
                <a:cxnLst/>
                <a:rect l="l" t="t" r="r" b="b"/>
                <a:pathLst>
                  <a:path w="1206" h="683" extrusionOk="0">
                    <a:moveTo>
                      <a:pt x="455" y="1"/>
                    </a:moveTo>
                    <a:cubicBezTo>
                      <a:pt x="417" y="1"/>
                      <a:pt x="380" y="3"/>
                      <a:pt x="342" y="8"/>
                    </a:cubicBezTo>
                    <a:cubicBezTo>
                      <a:pt x="143" y="36"/>
                      <a:pt x="0" y="179"/>
                      <a:pt x="114" y="379"/>
                    </a:cubicBezTo>
                    <a:cubicBezTo>
                      <a:pt x="143" y="436"/>
                      <a:pt x="200" y="493"/>
                      <a:pt x="257" y="550"/>
                    </a:cubicBezTo>
                    <a:cubicBezTo>
                      <a:pt x="322" y="628"/>
                      <a:pt x="545" y="683"/>
                      <a:pt x="749" y="683"/>
                    </a:cubicBezTo>
                    <a:cubicBezTo>
                      <a:pt x="990" y="683"/>
                      <a:pt x="1205" y="608"/>
                      <a:pt x="1113" y="407"/>
                    </a:cubicBezTo>
                    <a:cubicBezTo>
                      <a:pt x="1056" y="321"/>
                      <a:pt x="1027" y="264"/>
                      <a:pt x="999" y="207"/>
                    </a:cubicBezTo>
                    <a:cubicBezTo>
                      <a:pt x="855" y="64"/>
                      <a:pt x="652" y="1"/>
                      <a:pt x="45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7"/>
              <p:cNvSpPr/>
              <p:nvPr/>
            </p:nvSpPr>
            <p:spPr>
              <a:xfrm>
                <a:off x="549675" y="135263"/>
                <a:ext cx="48725" cy="19325"/>
              </a:xfrm>
              <a:custGeom>
                <a:avLst/>
                <a:gdLst/>
                <a:ahLst/>
                <a:cxnLst/>
                <a:rect l="l" t="t" r="r" b="b"/>
                <a:pathLst>
                  <a:path w="1949" h="773" extrusionOk="0">
                    <a:moveTo>
                      <a:pt x="800" y="0"/>
                    </a:moveTo>
                    <a:cubicBezTo>
                      <a:pt x="653" y="0"/>
                      <a:pt x="517" y="31"/>
                      <a:pt x="421" y="101"/>
                    </a:cubicBezTo>
                    <a:cubicBezTo>
                      <a:pt x="1" y="411"/>
                      <a:pt x="645" y="772"/>
                      <a:pt x="1141" y="772"/>
                    </a:cubicBezTo>
                    <a:cubicBezTo>
                      <a:pt x="1285" y="772"/>
                      <a:pt x="1416" y="742"/>
                      <a:pt x="1505" y="672"/>
                    </a:cubicBezTo>
                    <a:cubicBezTo>
                      <a:pt x="1948" y="362"/>
                      <a:pt x="1309" y="0"/>
                      <a:pt x="800"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7"/>
              <p:cNvSpPr/>
              <p:nvPr/>
            </p:nvSpPr>
            <p:spPr>
              <a:xfrm>
                <a:off x="444625" y="145613"/>
                <a:ext cx="34275" cy="20125"/>
              </a:xfrm>
              <a:custGeom>
                <a:avLst/>
                <a:gdLst/>
                <a:ahLst/>
                <a:cxnLst/>
                <a:rect l="l" t="t" r="r" b="b"/>
                <a:pathLst>
                  <a:path w="1371" h="805" extrusionOk="0">
                    <a:moveTo>
                      <a:pt x="714" y="1"/>
                    </a:moveTo>
                    <a:cubicBezTo>
                      <a:pt x="457" y="29"/>
                      <a:pt x="286" y="58"/>
                      <a:pt x="144" y="258"/>
                    </a:cubicBezTo>
                    <a:cubicBezTo>
                      <a:pt x="1" y="429"/>
                      <a:pt x="201" y="628"/>
                      <a:pt x="343" y="686"/>
                    </a:cubicBezTo>
                    <a:cubicBezTo>
                      <a:pt x="467" y="756"/>
                      <a:pt x="623" y="805"/>
                      <a:pt x="778" y="805"/>
                    </a:cubicBezTo>
                    <a:cubicBezTo>
                      <a:pt x="874" y="805"/>
                      <a:pt x="969" y="786"/>
                      <a:pt x="1057" y="743"/>
                    </a:cubicBezTo>
                    <a:cubicBezTo>
                      <a:pt x="1085" y="743"/>
                      <a:pt x="1114" y="714"/>
                      <a:pt x="1142" y="714"/>
                    </a:cubicBezTo>
                    <a:cubicBezTo>
                      <a:pt x="1313" y="628"/>
                      <a:pt x="1371" y="543"/>
                      <a:pt x="1342" y="372"/>
                    </a:cubicBezTo>
                    <a:cubicBezTo>
                      <a:pt x="1342" y="372"/>
                      <a:pt x="1342" y="372"/>
                      <a:pt x="1342" y="343"/>
                    </a:cubicBezTo>
                    <a:cubicBezTo>
                      <a:pt x="1342" y="115"/>
                      <a:pt x="885" y="1"/>
                      <a:pt x="71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7"/>
              <p:cNvSpPr/>
              <p:nvPr/>
            </p:nvSpPr>
            <p:spPr>
              <a:xfrm>
                <a:off x="510675" y="33313"/>
                <a:ext cx="28850" cy="16025"/>
              </a:xfrm>
              <a:custGeom>
                <a:avLst/>
                <a:gdLst/>
                <a:ahLst/>
                <a:cxnLst/>
                <a:rect l="l" t="t" r="r" b="b"/>
                <a:pathLst>
                  <a:path w="1154" h="641" extrusionOk="0">
                    <a:moveTo>
                      <a:pt x="469" y="1"/>
                    </a:moveTo>
                    <a:cubicBezTo>
                      <a:pt x="242" y="1"/>
                      <a:pt x="1" y="87"/>
                      <a:pt x="41" y="327"/>
                    </a:cubicBezTo>
                    <a:cubicBezTo>
                      <a:pt x="41" y="356"/>
                      <a:pt x="41" y="384"/>
                      <a:pt x="41" y="413"/>
                    </a:cubicBezTo>
                    <a:cubicBezTo>
                      <a:pt x="70" y="584"/>
                      <a:pt x="355" y="641"/>
                      <a:pt x="469" y="641"/>
                    </a:cubicBezTo>
                    <a:cubicBezTo>
                      <a:pt x="954" y="641"/>
                      <a:pt x="1154" y="356"/>
                      <a:pt x="926" y="156"/>
                    </a:cubicBezTo>
                    <a:cubicBezTo>
                      <a:pt x="868" y="99"/>
                      <a:pt x="783" y="70"/>
                      <a:pt x="726" y="42"/>
                    </a:cubicBezTo>
                    <a:cubicBezTo>
                      <a:pt x="658" y="16"/>
                      <a:pt x="565" y="1"/>
                      <a:pt x="46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609400" y="-137"/>
                <a:ext cx="37850" cy="18625"/>
              </a:xfrm>
              <a:custGeom>
                <a:avLst/>
                <a:gdLst/>
                <a:ahLst/>
                <a:cxnLst/>
                <a:rect l="l" t="t" r="r" b="b"/>
                <a:pathLst>
                  <a:path w="1514" h="745" extrusionOk="0">
                    <a:moveTo>
                      <a:pt x="774" y="1"/>
                    </a:moveTo>
                    <a:cubicBezTo>
                      <a:pt x="595" y="1"/>
                      <a:pt x="409" y="49"/>
                      <a:pt x="258" y="124"/>
                    </a:cubicBezTo>
                    <a:cubicBezTo>
                      <a:pt x="1" y="267"/>
                      <a:pt x="229" y="552"/>
                      <a:pt x="400" y="638"/>
                    </a:cubicBezTo>
                    <a:cubicBezTo>
                      <a:pt x="521" y="707"/>
                      <a:pt x="663" y="745"/>
                      <a:pt x="807" y="745"/>
                    </a:cubicBezTo>
                    <a:cubicBezTo>
                      <a:pt x="901" y="745"/>
                      <a:pt x="995" y="729"/>
                      <a:pt x="1085" y="695"/>
                    </a:cubicBezTo>
                    <a:cubicBezTo>
                      <a:pt x="1171" y="666"/>
                      <a:pt x="1171" y="666"/>
                      <a:pt x="1114" y="666"/>
                    </a:cubicBezTo>
                    <a:cubicBezTo>
                      <a:pt x="1285" y="638"/>
                      <a:pt x="1513" y="495"/>
                      <a:pt x="1342" y="267"/>
                    </a:cubicBezTo>
                    <a:cubicBezTo>
                      <a:pt x="1215" y="76"/>
                      <a:pt x="999" y="1"/>
                      <a:pt x="774"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711425" y="-35112"/>
                <a:ext cx="37000" cy="15800"/>
              </a:xfrm>
              <a:custGeom>
                <a:avLst/>
                <a:gdLst/>
                <a:ahLst/>
                <a:cxnLst/>
                <a:rect l="l" t="t" r="r" b="b"/>
                <a:pathLst>
                  <a:path w="1480" h="632" extrusionOk="0">
                    <a:moveTo>
                      <a:pt x="609" y="0"/>
                    </a:moveTo>
                    <a:cubicBezTo>
                      <a:pt x="569" y="0"/>
                      <a:pt x="536" y="4"/>
                      <a:pt x="514" y="11"/>
                    </a:cubicBezTo>
                    <a:cubicBezTo>
                      <a:pt x="457" y="68"/>
                      <a:pt x="371" y="97"/>
                      <a:pt x="314" y="125"/>
                    </a:cubicBezTo>
                    <a:cubicBezTo>
                      <a:pt x="0" y="325"/>
                      <a:pt x="485" y="582"/>
                      <a:pt x="656" y="610"/>
                    </a:cubicBezTo>
                    <a:cubicBezTo>
                      <a:pt x="712" y="624"/>
                      <a:pt x="765" y="631"/>
                      <a:pt x="817" y="631"/>
                    </a:cubicBezTo>
                    <a:cubicBezTo>
                      <a:pt x="980" y="631"/>
                      <a:pt x="1126" y="562"/>
                      <a:pt x="1255" y="411"/>
                    </a:cubicBezTo>
                    <a:cubicBezTo>
                      <a:pt x="1479" y="162"/>
                      <a:pt x="880" y="0"/>
                      <a:pt x="609"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498525" y="183563"/>
                <a:ext cx="29925" cy="11875"/>
              </a:xfrm>
              <a:custGeom>
                <a:avLst/>
                <a:gdLst/>
                <a:ahLst/>
                <a:cxnLst/>
                <a:rect l="l" t="t" r="r" b="b"/>
                <a:pathLst>
                  <a:path w="1197" h="475" extrusionOk="0">
                    <a:moveTo>
                      <a:pt x="483" y="0"/>
                    </a:moveTo>
                    <a:cubicBezTo>
                      <a:pt x="400" y="0"/>
                      <a:pt x="324" y="16"/>
                      <a:pt x="270" y="52"/>
                    </a:cubicBezTo>
                    <a:cubicBezTo>
                      <a:pt x="0" y="255"/>
                      <a:pt x="405" y="475"/>
                      <a:pt x="714" y="475"/>
                    </a:cubicBezTo>
                    <a:cubicBezTo>
                      <a:pt x="796" y="475"/>
                      <a:pt x="872" y="459"/>
                      <a:pt x="926" y="423"/>
                    </a:cubicBezTo>
                    <a:cubicBezTo>
                      <a:pt x="1197" y="220"/>
                      <a:pt x="792" y="0"/>
                      <a:pt x="48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336225" y="166588"/>
                <a:ext cx="38525" cy="19725"/>
              </a:xfrm>
              <a:custGeom>
                <a:avLst/>
                <a:gdLst/>
                <a:ahLst/>
                <a:cxnLst/>
                <a:rect l="l" t="t" r="r" b="b"/>
                <a:pathLst>
                  <a:path w="1541" h="789" extrusionOk="0">
                    <a:moveTo>
                      <a:pt x="645" y="1"/>
                    </a:moveTo>
                    <a:cubicBezTo>
                      <a:pt x="527" y="1"/>
                      <a:pt x="412" y="21"/>
                      <a:pt x="285" y="75"/>
                    </a:cubicBezTo>
                    <a:cubicBezTo>
                      <a:pt x="143" y="160"/>
                      <a:pt x="0" y="303"/>
                      <a:pt x="143" y="503"/>
                    </a:cubicBezTo>
                    <a:cubicBezTo>
                      <a:pt x="285" y="703"/>
                      <a:pt x="542" y="760"/>
                      <a:pt x="770" y="788"/>
                    </a:cubicBezTo>
                    <a:cubicBezTo>
                      <a:pt x="999" y="788"/>
                      <a:pt x="1198" y="731"/>
                      <a:pt x="1341" y="560"/>
                    </a:cubicBezTo>
                    <a:cubicBezTo>
                      <a:pt x="1541" y="275"/>
                      <a:pt x="1056" y="46"/>
                      <a:pt x="856" y="18"/>
                    </a:cubicBezTo>
                    <a:cubicBezTo>
                      <a:pt x="783" y="7"/>
                      <a:pt x="714" y="1"/>
                      <a:pt x="64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581125" y="219213"/>
                <a:ext cx="28075" cy="11200"/>
              </a:xfrm>
              <a:custGeom>
                <a:avLst/>
                <a:gdLst/>
                <a:ahLst/>
                <a:cxnLst/>
                <a:rect l="l" t="t" r="r" b="b"/>
                <a:pathLst>
                  <a:path w="1123" h="448" extrusionOk="0">
                    <a:moveTo>
                      <a:pt x="445" y="0"/>
                    </a:moveTo>
                    <a:cubicBezTo>
                      <a:pt x="367" y="0"/>
                      <a:pt x="296" y="16"/>
                      <a:pt x="247" y="53"/>
                    </a:cubicBezTo>
                    <a:cubicBezTo>
                      <a:pt x="0" y="232"/>
                      <a:pt x="390" y="447"/>
                      <a:pt x="678" y="447"/>
                    </a:cubicBezTo>
                    <a:cubicBezTo>
                      <a:pt x="756" y="447"/>
                      <a:pt x="827" y="431"/>
                      <a:pt x="875" y="395"/>
                    </a:cubicBezTo>
                    <a:cubicBezTo>
                      <a:pt x="1122" y="215"/>
                      <a:pt x="733" y="0"/>
                      <a:pt x="445"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1893250" y="-132912"/>
                <a:ext cx="27075" cy="15825"/>
              </a:xfrm>
              <a:custGeom>
                <a:avLst/>
                <a:gdLst/>
                <a:ahLst/>
                <a:cxnLst/>
                <a:rect l="l" t="t" r="r" b="b"/>
                <a:pathLst>
                  <a:path w="1083" h="633" extrusionOk="0">
                    <a:moveTo>
                      <a:pt x="467" y="1"/>
                    </a:moveTo>
                    <a:cubicBezTo>
                      <a:pt x="442" y="1"/>
                      <a:pt x="420" y="2"/>
                      <a:pt x="400" y="5"/>
                    </a:cubicBezTo>
                    <a:cubicBezTo>
                      <a:pt x="486" y="5"/>
                      <a:pt x="572" y="34"/>
                      <a:pt x="657" y="62"/>
                    </a:cubicBezTo>
                    <a:lnTo>
                      <a:pt x="343" y="62"/>
                    </a:lnTo>
                    <a:cubicBezTo>
                      <a:pt x="305" y="43"/>
                      <a:pt x="267" y="34"/>
                      <a:pt x="231" y="34"/>
                    </a:cubicBezTo>
                    <a:cubicBezTo>
                      <a:pt x="159" y="34"/>
                      <a:pt x="96" y="72"/>
                      <a:pt x="58" y="148"/>
                    </a:cubicBezTo>
                    <a:cubicBezTo>
                      <a:pt x="1" y="233"/>
                      <a:pt x="1" y="319"/>
                      <a:pt x="58" y="376"/>
                    </a:cubicBezTo>
                    <a:cubicBezTo>
                      <a:pt x="115" y="433"/>
                      <a:pt x="172" y="490"/>
                      <a:pt x="229" y="519"/>
                    </a:cubicBezTo>
                    <a:cubicBezTo>
                      <a:pt x="315" y="576"/>
                      <a:pt x="457" y="604"/>
                      <a:pt x="600" y="633"/>
                    </a:cubicBezTo>
                    <a:lnTo>
                      <a:pt x="629" y="633"/>
                    </a:lnTo>
                    <a:cubicBezTo>
                      <a:pt x="828" y="633"/>
                      <a:pt x="1028" y="576"/>
                      <a:pt x="1057" y="405"/>
                    </a:cubicBezTo>
                    <a:cubicBezTo>
                      <a:pt x="1082" y="121"/>
                      <a:pt x="690" y="1"/>
                      <a:pt x="467"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1938275" y="-141987"/>
                <a:ext cx="33475" cy="14825"/>
              </a:xfrm>
              <a:custGeom>
                <a:avLst/>
                <a:gdLst/>
                <a:ahLst/>
                <a:cxnLst/>
                <a:rect l="l" t="t" r="r" b="b"/>
                <a:pathLst>
                  <a:path w="1339" h="593" extrusionOk="0">
                    <a:moveTo>
                      <a:pt x="363" y="0"/>
                    </a:moveTo>
                    <a:cubicBezTo>
                      <a:pt x="270" y="0"/>
                      <a:pt x="184" y="20"/>
                      <a:pt x="169" y="83"/>
                    </a:cubicBezTo>
                    <a:cubicBezTo>
                      <a:pt x="140" y="111"/>
                      <a:pt x="140" y="140"/>
                      <a:pt x="112" y="197"/>
                    </a:cubicBezTo>
                    <a:cubicBezTo>
                      <a:pt x="1" y="485"/>
                      <a:pt x="222" y="592"/>
                      <a:pt x="473" y="592"/>
                    </a:cubicBezTo>
                    <a:cubicBezTo>
                      <a:pt x="868" y="592"/>
                      <a:pt x="1339" y="327"/>
                      <a:pt x="711" y="83"/>
                    </a:cubicBezTo>
                    <a:cubicBezTo>
                      <a:pt x="654" y="54"/>
                      <a:pt x="597" y="54"/>
                      <a:pt x="568" y="26"/>
                    </a:cubicBezTo>
                    <a:cubicBezTo>
                      <a:pt x="517" y="13"/>
                      <a:pt x="437" y="0"/>
                      <a:pt x="36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2554500" y="-49012"/>
                <a:ext cx="39250" cy="20950"/>
              </a:xfrm>
              <a:custGeom>
                <a:avLst/>
                <a:gdLst/>
                <a:ahLst/>
                <a:cxnLst/>
                <a:rect l="l" t="t" r="r" b="b"/>
                <a:pathLst>
                  <a:path w="1570" h="838" extrusionOk="0">
                    <a:moveTo>
                      <a:pt x="706" y="1"/>
                    </a:moveTo>
                    <a:cubicBezTo>
                      <a:pt x="560" y="1"/>
                      <a:pt x="419" y="38"/>
                      <a:pt x="314" y="130"/>
                    </a:cubicBezTo>
                    <a:lnTo>
                      <a:pt x="257" y="159"/>
                    </a:lnTo>
                    <a:cubicBezTo>
                      <a:pt x="0" y="330"/>
                      <a:pt x="200" y="615"/>
                      <a:pt x="400" y="729"/>
                    </a:cubicBezTo>
                    <a:cubicBezTo>
                      <a:pt x="541" y="792"/>
                      <a:pt x="716" y="837"/>
                      <a:pt x="888" y="837"/>
                    </a:cubicBezTo>
                    <a:cubicBezTo>
                      <a:pt x="1029" y="837"/>
                      <a:pt x="1168" y="806"/>
                      <a:pt x="1284" y="729"/>
                    </a:cubicBezTo>
                    <a:lnTo>
                      <a:pt x="1341" y="701"/>
                    </a:lnTo>
                    <a:cubicBezTo>
                      <a:pt x="1570" y="501"/>
                      <a:pt x="1398" y="244"/>
                      <a:pt x="1199" y="130"/>
                    </a:cubicBezTo>
                    <a:cubicBezTo>
                      <a:pt x="1060" y="53"/>
                      <a:pt x="879" y="1"/>
                      <a:pt x="706"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2560625" y="-104162"/>
                <a:ext cx="26700" cy="16750"/>
              </a:xfrm>
              <a:custGeom>
                <a:avLst/>
                <a:gdLst/>
                <a:ahLst/>
                <a:cxnLst/>
                <a:rect l="l" t="t" r="r" b="b"/>
                <a:pathLst>
                  <a:path w="1068" h="670" extrusionOk="0">
                    <a:moveTo>
                      <a:pt x="448" y="0"/>
                    </a:moveTo>
                    <a:cubicBezTo>
                      <a:pt x="281" y="0"/>
                      <a:pt x="118" y="61"/>
                      <a:pt x="69" y="225"/>
                    </a:cubicBezTo>
                    <a:cubicBezTo>
                      <a:pt x="41" y="282"/>
                      <a:pt x="41" y="339"/>
                      <a:pt x="69" y="396"/>
                    </a:cubicBezTo>
                    <a:cubicBezTo>
                      <a:pt x="1" y="578"/>
                      <a:pt x="297" y="670"/>
                      <a:pt x="506" y="670"/>
                    </a:cubicBezTo>
                    <a:cubicBezTo>
                      <a:pt x="559" y="670"/>
                      <a:pt x="606" y="664"/>
                      <a:pt x="640" y="653"/>
                    </a:cubicBezTo>
                    <a:cubicBezTo>
                      <a:pt x="811" y="653"/>
                      <a:pt x="1068" y="567"/>
                      <a:pt x="1039" y="367"/>
                    </a:cubicBezTo>
                    <a:cubicBezTo>
                      <a:pt x="1011" y="225"/>
                      <a:pt x="897" y="168"/>
                      <a:pt x="782" y="82"/>
                    </a:cubicBezTo>
                    <a:cubicBezTo>
                      <a:pt x="697" y="33"/>
                      <a:pt x="571" y="0"/>
                      <a:pt x="448"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874050" y="457113"/>
                <a:ext cx="32825" cy="18850"/>
              </a:xfrm>
              <a:custGeom>
                <a:avLst/>
                <a:gdLst/>
                <a:ahLst/>
                <a:cxnLst/>
                <a:rect l="l" t="t" r="r" b="b"/>
                <a:pathLst>
                  <a:path w="1313" h="754" extrusionOk="0">
                    <a:moveTo>
                      <a:pt x="571" y="1"/>
                    </a:moveTo>
                    <a:cubicBezTo>
                      <a:pt x="477" y="1"/>
                      <a:pt x="388" y="20"/>
                      <a:pt x="314" y="66"/>
                    </a:cubicBezTo>
                    <a:cubicBezTo>
                      <a:pt x="286" y="66"/>
                      <a:pt x="286" y="95"/>
                      <a:pt x="286" y="95"/>
                    </a:cubicBezTo>
                    <a:cubicBezTo>
                      <a:pt x="200" y="123"/>
                      <a:pt x="114" y="152"/>
                      <a:pt x="86" y="238"/>
                    </a:cubicBezTo>
                    <a:cubicBezTo>
                      <a:pt x="0" y="380"/>
                      <a:pt x="57" y="466"/>
                      <a:pt x="143" y="551"/>
                    </a:cubicBezTo>
                    <a:lnTo>
                      <a:pt x="172" y="580"/>
                    </a:lnTo>
                    <a:cubicBezTo>
                      <a:pt x="301" y="690"/>
                      <a:pt x="501" y="753"/>
                      <a:pt x="688" y="753"/>
                    </a:cubicBezTo>
                    <a:cubicBezTo>
                      <a:pt x="791" y="753"/>
                      <a:pt x="890" y="735"/>
                      <a:pt x="970" y="694"/>
                    </a:cubicBezTo>
                    <a:cubicBezTo>
                      <a:pt x="999" y="694"/>
                      <a:pt x="1028" y="694"/>
                      <a:pt x="1028" y="666"/>
                    </a:cubicBezTo>
                    <a:cubicBezTo>
                      <a:pt x="1284" y="580"/>
                      <a:pt x="1313" y="352"/>
                      <a:pt x="1113" y="180"/>
                    </a:cubicBezTo>
                    <a:cubicBezTo>
                      <a:pt x="978" y="84"/>
                      <a:pt x="765" y="1"/>
                      <a:pt x="571"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850625" y="410638"/>
                <a:ext cx="26150" cy="10025"/>
              </a:xfrm>
              <a:custGeom>
                <a:avLst/>
                <a:gdLst/>
                <a:ahLst/>
                <a:cxnLst/>
                <a:rect l="l" t="t" r="r" b="b"/>
                <a:pathLst>
                  <a:path w="1046" h="401" extrusionOk="0">
                    <a:moveTo>
                      <a:pt x="403" y="1"/>
                    </a:moveTo>
                    <a:cubicBezTo>
                      <a:pt x="334" y="1"/>
                      <a:pt x="270" y="13"/>
                      <a:pt x="224" y="42"/>
                    </a:cubicBezTo>
                    <a:cubicBezTo>
                      <a:pt x="0" y="221"/>
                      <a:pt x="356" y="400"/>
                      <a:pt x="616" y="400"/>
                    </a:cubicBezTo>
                    <a:cubicBezTo>
                      <a:pt x="687" y="400"/>
                      <a:pt x="752" y="387"/>
                      <a:pt x="795" y="356"/>
                    </a:cubicBezTo>
                    <a:cubicBezTo>
                      <a:pt x="1045" y="197"/>
                      <a:pt x="678" y="1"/>
                      <a:pt x="403"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731375" y="418188"/>
                <a:ext cx="30300" cy="14950"/>
              </a:xfrm>
              <a:custGeom>
                <a:avLst/>
                <a:gdLst/>
                <a:ahLst/>
                <a:cxnLst/>
                <a:rect l="l" t="t" r="r" b="b"/>
                <a:pathLst>
                  <a:path w="1212" h="598" extrusionOk="0">
                    <a:moveTo>
                      <a:pt x="522" y="1"/>
                    </a:moveTo>
                    <a:cubicBezTo>
                      <a:pt x="459" y="1"/>
                      <a:pt x="405" y="9"/>
                      <a:pt x="372" y="26"/>
                    </a:cubicBezTo>
                    <a:cubicBezTo>
                      <a:pt x="286" y="54"/>
                      <a:pt x="229" y="83"/>
                      <a:pt x="172" y="140"/>
                    </a:cubicBezTo>
                    <a:cubicBezTo>
                      <a:pt x="1" y="254"/>
                      <a:pt x="144" y="425"/>
                      <a:pt x="258" y="511"/>
                    </a:cubicBezTo>
                    <a:cubicBezTo>
                      <a:pt x="370" y="559"/>
                      <a:pt x="499" y="598"/>
                      <a:pt x="622" y="598"/>
                    </a:cubicBezTo>
                    <a:cubicBezTo>
                      <a:pt x="718" y="598"/>
                      <a:pt x="810" y="573"/>
                      <a:pt x="885" y="511"/>
                    </a:cubicBezTo>
                    <a:cubicBezTo>
                      <a:pt x="942" y="482"/>
                      <a:pt x="1000" y="425"/>
                      <a:pt x="1028" y="368"/>
                    </a:cubicBezTo>
                    <a:cubicBezTo>
                      <a:pt x="1212" y="138"/>
                      <a:pt x="785" y="1"/>
                      <a:pt x="522"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3255250" y="-255487"/>
                <a:ext cx="22550" cy="14575"/>
              </a:xfrm>
              <a:custGeom>
                <a:avLst/>
                <a:gdLst/>
                <a:ahLst/>
                <a:cxnLst/>
                <a:rect l="l" t="t" r="r" b="b"/>
                <a:pathLst>
                  <a:path w="902" h="583" extrusionOk="0">
                    <a:moveTo>
                      <a:pt x="410" y="1"/>
                    </a:moveTo>
                    <a:cubicBezTo>
                      <a:pt x="281" y="1"/>
                      <a:pt x="174" y="43"/>
                      <a:pt x="217" y="172"/>
                    </a:cubicBezTo>
                    <a:cubicBezTo>
                      <a:pt x="0" y="329"/>
                      <a:pt x="383" y="583"/>
                      <a:pt x="659" y="583"/>
                    </a:cubicBezTo>
                    <a:cubicBezTo>
                      <a:pt x="782" y="583"/>
                      <a:pt x="884" y="532"/>
                      <a:pt x="902" y="400"/>
                    </a:cubicBezTo>
                    <a:cubicBezTo>
                      <a:pt x="902" y="257"/>
                      <a:pt x="845" y="172"/>
                      <a:pt x="731" y="86"/>
                    </a:cubicBezTo>
                    <a:cubicBezTo>
                      <a:pt x="688" y="43"/>
                      <a:pt x="538" y="1"/>
                      <a:pt x="410"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2952525" y="173213"/>
                <a:ext cx="43525" cy="21950"/>
              </a:xfrm>
              <a:custGeom>
                <a:avLst/>
                <a:gdLst/>
                <a:ahLst/>
                <a:cxnLst/>
                <a:rect l="l" t="t" r="r" b="b"/>
                <a:pathLst>
                  <a:path w="1741" h="878" extrusionOk="0">
                    <a:moveTo>
                      <a:pt x="753" y="0"/>
                    </a:moveTo>
                    <a:cubicBezTo>
                      <a:pt x="557" y="0"/>
                      <a:pt x="371" y="57"/>
                      <a:pt x="257" y="200"/>
                    </a:cubicBezTo>
                    <a:lnTo>
                      <a:pt x="229" y="200"/>
                    </a:lnTo>
                    <a:lnTo>
                      <a:pt x="229" y="229"/>
                    </a:lnTo>
                    <a:cubicBezTo>
                      <a:pt x="0" y="485"/>
                      <a:pt x="428" y="828"/>
                      <a:pt x="771" y="856"/>
                    </a:cubicBezTo>
                    <a:cubicBezTo>
                      <a:pt x="842" y="871"/>
                      <a:pt x="913" y="878"/>
                      <a:pt x="985" y="878"/>
                    </a:cubicBezTo>
                    <a:cubicBezTo>
                      <a:pt x="1056" y="878"/>
                      <a:pt x="1127" y="871"/>
                      <a:pt x="1199" y="856"/>
                    </a:cubicBezTo>
                    <a:cubicBezTo>
                      <a:pt x="1627" y="742"/>
                      <a:pt x="1741" y="371"/>
                      <a:pt x="1313" y="143"/>
                    </a:cubicBezTo>
                    <a:cubicBezTo>
                      <a:pt x="1156" y="57"/>
                      <a:pt x="949" y="0"/>
                      <a:pt x="753" y="0"/>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2956500" y="110088"/>
                <a:ext cx="38675" cy="15275"/>
              </a:xfrm>
              <a:custGeom>
                <a:avLst/>
                <a:gdLst/>
                <a:ahLst/>
                <a:cxnLst/>
                <a:rect l="l" t="t" r="r" b="b"/>
                <a:pathLst>
                  <a:path w="1547" h="611" extrusionOk="0">
                    <a:moveTo>
                      <a:pt x="629" y="1"/>
                    </a:moveTo>
                    <a:cubicBezTo>
                      <a:pt x="521" y="1"/>
                      <a:pt x="423" y="22"/>
                      <a:pt x="355" y="72"/>
                    </a:cubicBezTo>
                    <a:cubicBezTo>
                      <a:pt x="1" y="315"/>
                      <a:pt x="523" y="610"/>
                      <a:pt x="921" y="610"/>
                    </a:cubicBezTo>
                    <a:cubicBezTo>
                      <a:pt x="1036" y="610"/>
                      <a:pt x="1140" y="586"/>
                      <a:pt x="1211" y="528"/>
                    </a:cubicBezTo>
                    <a:cubicBezTo>
                      <a:pt x="1546" y="282"/>
                      <a:pt x="1023" y="1"/>
                      <a:pt x="629"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3001925" y="109138"/>
                <a:ext cx="15425" cy="6250"/>
              </a:xfrm>
              <a:custGeom>
                <a:avLst/>
                <a:gdLst/>
                <a:ahLst/>
                <a:cxnLst/>
                <a:rect l="l" t="t" r="r" b="b"/>
                <a:pathLst>
                  <a:path w="617" h="250" extrusionOk="0">
                    <a:moveTo>
                      <a:pt x="235" y="1"/>
                    </a:moveTo>
                    <a:cubicBezTo>
                      <a:pt x="197" y="1"/>
                      <a:pt x="162" y="8"/>
                      <a:pt x="136" y="24"/>
                    </a:cubicBezTo>
                    <a:cubicBezTo>
                      <a:pt x="0" y="137"/>
                      <a:pt x="222" y="250"/>
                      <a:pt x="377" y="250"/>
                    </a:cubicBezTo>
                    <a:cubicBezTo>
                      <a:pt x="418" y="250"/>
                      <a:pt x="454" y="242"/>
                      <a:pt x="478" y="224"/>
                    </a:cubicBezTo>
                    <a:cubicBezTo>
                      <a:pt x="617" y="131"/>
                      <a:pt x="399" y="1"/>
                      <a:pt x="235" y="1"/>
                    </a:cubicBezTo>
                    <a:close/>
                  </a:path>
                </a:pathLst>
              </a:custGeom>
              <a:solidFill>
                <a:srgbClr val="FF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84247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879976" y="6492876"/>
            <a:ext cx="1312025" cy="365125"/>
          </a:xfrm>
          <a:prstGeom prst="rect">
            <a:avLst/>
          </a:prstGeom>
        </p:spPr>
        <p:txBody>
          <a:bodyPr/>
          <a:lstStyle/>
          <a:p>
            <a:fld id="{735DBBB3-AA8F-442B-AB47-834AFF377A0C}" type="slidenum">
              <a:rPr lang="zh-TW" altLang="en-US" smtClean="0"/>
              <a:pPr/>
              <a:t>‹#›</a:t>
            </a:fld>
            <a:endParaRPr lang="zh-TW" altLang="en-US"/>
          </a:p>
        </p:txBody>
      </p:sp>
    </p:spTree>
    <p:extLst>
      <p:ext uri="{BB962C8B-B14F-4D97-AF65-F5344CB8AC3E}">
        <p14:creationId xmlns:p14="http://schemas.microsoft.com/office/powerpoint/2010/main" val="3285094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879976" y="6492876"/>
            <a:ext cx="1312025" cy="365125"/>
          </a:xfrm>
          <a:prstGeom prst="rect">
            <a:avLst/>
          </a:prstGeom>
        </p:spPr>
        <p:txBody>
          <a:bodyPr/>
          <a:lstStyle>
            <a:lvl1pPr algn="r">
              <a:defRPr/>
            </a:lvl1pPr>
          </a:lstStyle>
          <a:p>
            <a:fld id="{735DBBB3-AA8F-442B-AB47-834AFF377A0C}" type="slidenum">
              <a:rPr lang="zh-TW" altLang="en-US" smtClean="0"/>
              <a:pPr/>
              <a:t>‹#›</a:t>
            </a:fld>
            <a:endParaRPr lang="zh-TW" altLang="en-US" dirty="0"/>
          </a:p>
        </p:txBody>
      </p:sp>
    </p:spTree>
    <p:extLst>
      <p:ext uri="{BB962C8B-B14F-4D97-AF65-F5344CB8AC3E}">
        <p14:creationId xmlns:p14="http://schemas.microsoft.com/office/powerpoint/2010/main" val="71620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CAAF3B-A306-47F8-8E1D-F8DB77039E16}"/>
              </a:ext>
            </a:extLst>
          </p:cNvPr>
          <p:cNvSpPr>
            <a:spLocks noGrp="1"/>
          </p:cNvSpPr>
          <p:nvPr>
            <p:ph type="title" hasCustomPrompt="1"/>
          </p:nvPr>
        </p:nvSpPr>
        <p:spPr>
          <a:xfrm>
            <a:off x="1049864" y="3108643"/>
            <a:ext cx="3537408" cy="640714"/>
          </a:xfrm>
          <a:prstGeom prst="rect">
            <a:avLst/>
          </a:prstGeom>
        </p:spPr>
        <p:txBody>
          <a:bodyPr numCol="1"/>
          <a:lstStyle>
            <a:lvl1pPr algn="ctr">
              <a:defRPr b="1">
                <a:latin typeface="微軟正黑體" panose="020B0604030504040204" pitchFamily="34" charset="-120"/>
                <a:ea typeface="微軟正黑體" panose="020B0604030504040204" pitchFamily="34" charset="-120"/>
              </a:defRPr>
            </a:lvl1pPr>
          </a:lstStyle>
          <a:p>
            <a:r>
              <a:rPr lang="zh-TW" dirty="0"/>
              <a:t>結尾語</a:t>
            </a:r>
            <a:endParaRPr lang="en-US" dirty="0"/>
          </a:p>
        </p:txBody>
      </p:sp>
      <p:pic>
        <p:nvPicPr>
          <p:cNvPr id="4" name="圖片 3">
            <a:extLst>
              <a:ext uri="{FF2B5EF4-FFF2-40B4-BE49-F238E27FC236}">
                <a16:creationId xmlns:a16="http://schemas.microsoft.com/office/drawing/2014/main" id="{AB89A466-0E58-4F1F-97ED-8E6B38A567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74"/>
            <a:ext cx="12192000" cy="6845457"/>
          </a:xfrm>
          <a:prstGeom prst="rect">
            <a:avLst/>
          </a:prstGeom>
        </p:spPr>
      </p:pic>
    </p:spTree>
    <p:extLst>
      <p:ext uri="{BB962C8B-B14F-4D97-AF65-F5344CB8AC3E}">
        <p14:creationId xmlns:p14="http://schemas.microsoft.com/office/powerpoint/2010/main" val="196728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764DE79-268F-4C1A-8933-263129D2AF90}" type="datetimeFigureOut">
              <a:rPr lang="en-US" smtClean="0"/>
              <a:t>11/11/2025</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a:xfrm>
            <a:off x="8610600" y="6356350"/>
            <a:ext cx="2743200" cy="365125"/>
          </a:xfrm>
          <a:prstGeom prst="rect">
            <a:avLst/>
          </a:prstGeom>
        </p:spPr>
        <p:txBody>
          <a:body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413969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CAAF3B-A306-47F8-8E1D-F8DB77039E16}"/>
              </a:ext>
            </a:extLst>
          </p:cNvPr>
          <p:cNvSpPr>
            <a:spLocks noGrp="1"/>
          </p:cNvSpPr>
          <p:nvPr>
            <p:ph type="title" hasCustomPrompt="1"/>
          </p:nvPr>
        </p:nvSpPr>
        <p:spPr>
          <a:xfrm>
            <a:off x="1049864" y="3108643"/>
            <a:ext cx="3537408" cy="640714"/>
          </a:xfrm>
          <a:prstGeom prst="rect">
            <a:avLst/>
          </a:prstGeom>
        </p:spPr>
        <p:txBody>
          <a:bodyPr numCol="1"/>
          <a:lstStyle>
            <a:lvl1pPr algn="ctr">
              <a:defRPr b="1">
                <a:latin typeface="微軟正黑體" panose="020B0604030504040204" pitchFamily="34" charset="-120"/>
                <a:ea typeface="微軟正黑體" panose="020B0604030504040204" pitchFamily="34" charset="-120"/>
              </a:defRPr>
            </a:lvl1pPr>
          </a:lstStyle>
          <a:p>
            <a:r>
              <a:rPr lang="zh-TW" dirty="0"/>
              <a:t>結尾語</a:t>
            </a:r>
            <a:endParaRPr lang="en-US" dirty="0"/>
          </a:p>
        </p:txBody>
      </p:sp>
      <p:pic>
        <p:nvPicPr>
          <p:cNvPr id="4" name="圖片 3">
            <a:extLst>
              <a:ext uri="{FF2B5EF4-FFF2-40B4-BE49-F238E27FC236}">
                <a16:creationId xmlns:a16="http://schemas.microsoft.com/office/drawing/2014/main" id="{AB89A466-0E58-4F1F-97ED-8E6B38A567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74"/>
            <a:ext cx="12192000" cy="6845457"/>
          </a:xfrm>
          <a:prstGeom prst="rect">
            <a:avLst/>
          </a:prstGeom>
        </p:spPr>
      </p:pic>
    </p:spTree>
    <p:extLst>
      <p:ext uri="{BB962C8B-B14F-4D97-AF65-F5344CB8AC3E}">
        <p14:creationId xmlns:p14="http://schemas.microsoft.com/office/powerpoint/2010/main" val="57217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B76BD03C-AB5B-4960-84CF-7264CA627B92}"/>
              </a:ext>
            </a:extLst>
          </p:cNvPr>
          <p:cNvSpPr>
            <a:spLocks/>
          </p:cNvSpPr>
          <p:nvPr userDrawn="1"/>
        </p:nvSpPr>
        <p:spPr bwMode="auto">
          <a:xfrm rot="10800000">
            <a:off x="11848" y="0"/>
            <a:ext cx="12191999" cy="2697444"/>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4">
                  <a:lumMod val="60000"/>
                  <a:lumOff val="40000"/>
                </a:schemeClr>
              </a:gs>
              <a:gs pos="100000">
                <a:schemeClr val="accent4">
                  <a:lumMod val="20000"/>
                  <a:lumOff val="80000"/>
                </a:schemeClr>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prstTxWarp prst="textNoShape">
              <a:avLst/>
            </a:prstTxWarp>
            <a:noAutofit/>
          </a:bodyPr>
          <a:lstStyle/>
          <a:p>
            <a:pPr algn="r" defTabSz="914377"/>
            <a:endParaRPr lang="en-US" sz="1400" b="1" dirty="0">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2" name="群組 1">
            <a:extLst>
              <a:ext uri="{FF2B5EF4-FFF2-40B4-BE49-F238E27FC236}">
                <a16:creationId xmlns:a16="http://schemas.microsoft.com/office/drawing/2014/main" id="{EE130C66-C29B-0A30-CF37-467C599B8A48}"/>
              </a:ext>
            </a:extLst>
          </p:cNvPr>
          <p:cNvGrpSpPr/>
          <p:nvPr userDrawn="1"/>
        </p:nvGrpSpPr>
        <p:grpSpPr>
          <a:xfrm>
            <a:off x="-11853" y="2621280"/>
            <a:ext cx="12192000" cy="4236720"/>
            <a:chOff x="0" y="2621280"/>
            <a:chExt cx="12192000" cy="4236720"/>
          </a:xfrm>
        </p:grpSpPr>
        <p:grpSp>
          <p:nvGrpSpPr>
            <p:cNvPr id="6" name="Group 5">
              <a:extLst>
                <a:ext uri="{FF2B5EF4-FFF2-40B4-BE49-F238E27FC236}">
                  <a16:creationId xmlns:a16="http://schemas.microsoft.com/office/drawing/2014/main" id="{DA599702-23DD-4AF2-B624-9BE6D4F7497F}"/>
                </a:ext>
              </a:extLst>
            </p:cNvPr>
            <p:cNvGrpSpPr/>
            <p:nvPr userDrawn="1"/>
          </p:nvGrpSpPr>
          <p:grpSpPr>
            <a:xfrm>
              <a:off x="0" y="2621280"/>
              <a:ext cx="12192000" cy="4236720"/>
              <a:chOff x="-1" y="3175"/>
              <a:chExt cx="12192001" cy="6854825"/>
            </a:xfrm>
          </p:grpSpPr>
          <p:sp>
            <p:nvSpPr>
              <p:cNvPr id="7" name="Freeform 9">
                <a:extLst>
                  <a:ext uri="{FF2B5EF4-FFF2-40B4-BE49-F238E27FC236}">
                    <a16:creationId xmlns:a16="http://schemas.microsoft.com/office/drawing/2014/main" id="{A32FE7EE-7D94-4506-9AB7-5EB1DCAD631D}"/>
                  </a:ext>
                </a:extLst>
              </p:cNvPr>
              <p:cNvSpPr>
                <a:spLocks/>
              </p:cNvSpPr>
              <p:nvPr userDrawn="1"/>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12">
                <a:extLst>
                  <a:ext uri="{FF2B5EF4-FFF2-40B4-BE49-F238E27FC236}">
                    <a16:creationId xmlns:a16="http://schemas.microsoft.com/office/drawing/2014/main" id="{72E062D0-D012-4E46-A95B-7BF214DF24B8}"/>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字方塊 8">
              <a:extLst>
                <a:ext uri="{FF2B5EF4-FFF2-40B4-BE49-F238E27FC236}">
                  <a16:creationId xmlns:a16="http://schemas.microsoft.com/office/drawing/2014/main" id="{C2F82B80-E7ED-47C1-8A6E-738FDCCA6DD0}"/>
                </a:ext>
              </a:extLst>
            </p:cNvPr>
            <p:cNvSpPr txBox="1"/>
            <p:nvPr userDrawn="1"/>
          </p:nvSpPr>
          <p:spPr>
            <a:xfrm>
              <a:off x="4280747" y="6593839"/>
              <a:ext cx="363050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r>
                <a:rPr lang="en-US" altLang="zh-CN" sz="1050" b="1" i="0" kern="1200" dirty="0">
                  <a:solidFill>
                    <a:schemeClr val="bg1"/>
                  </a:solidFill>
                  <a:effectLst/>
                  <a:latin typeface="微軟正黑體" panose="020B0604030504040204" pitchFamily="34" charset="-120"/>
                  <a:ea typeface="微軟正黑體" panose="020B0604030504040204" pitchFamily="34" charset="-120"/>
                  <a:cs typeface="+mn-cs"/>
                </a:rPr>
                <a:t>2022</a:t>
              </a:r>
              <a:endPar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endParaRPr>
            </a:p>
          </p:txBody>
        </p:sp>
      </p:grpSp>
      <p:sp>
        <p:nvSpPr>
          <p:cNvPr id="13" name="投影片編號版面配置區 32">
            <a:extLst>
              <a:ext uri="{FF2B5EF4-FFF2-40B4-BE49-F238E27FC236}">
                <a16:creationId xmlns:a16="http://schemas.microsoft.com/office/drawing/2014/main" id="{2B71D326-C834-4B4E-B599-033307AC0127}"/>
              </a:ext>
            </a:extLst>
          </p:cNvPr>
          <p:cNvSpPr>
            <a:spLocks noGrp="1"/>
          </p:cNvSpPr>
          <p:nvPr>
            <p:ph type="sldNum" sz="quarter" idx="4"/>
          </p:nvPr>
        </p:nvSpPr>
        <p:spPr>
          <a:xfrm>
            <a:off x="9436947" y="6529071"/>
            <a:ext cx="27432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fld id="{F210CD9C-BF80-493C-8882-D27D8B17E801}" type="slidenum">
              <a:rPr lang="zh-TW" altLang="en-US" smtClean="0"/>
              <a:pPr/>
              <a:t>‹#›</a:t>
            </a:fld>
            <a:endParaRPr lang="zh-TW" altLang="en-US" dirty="0"/>
          </a:p>
        </p:txBody>
      </p:sp>
      <p:sp>
        <p:nvSpPr>
          <p:cNvPr id="14" name="Title 1">
            <a:extLst>
              <a:ext uri="{FF2B5EF4-FFF2-40B4-BE49-F238E27FC236}">
                <a16:creationId xmlns:a16="http://schemas.microsoft.com/office/drawing/2014/main" id="{D8CAAF3B-A306-47F8-8E1D-F8DB77039E16}"/>
              </a:ext>
            </a:extLst>
          </p:cNvPr>
          <p:cNvSpPr>
            <a:spLocks noGrp="1"/>
          </p:cNvSpPr>
          <p:nvPr>
            <p:ph type="title" hasCustomPrompt="1"/>
          </p:nvPr>
        </p:nvSpPr>
        <p:spPr>
          <a:xfrm>
            <a:off x="1049864" y="3108643"/>
            <a:ext cx="10092267" cy="640714"/>
          </a:xfrm>
          <a:prstGeom prst="rect">
            <a:avLst/>
          </a:prstGeom>
        </p:spPr>
        <p:txBody>
          <a:bodyPr/>
          <a:lstStyle>
            <a:lvl1pPr algn="ctr">
              <a:defRPr b="1">
                <a:latin typeface="微軟正黑體" panose="020B0604030504040204" pitchFamily="34" charset="-120"/>
                <a:ea typeface="微軟正黑體" panose="020B0604030504040204" pitchFamily="34" charset="-120"/>
              </a:defRPr>
            </a:lvl1pPr>
          </a:lstStyle>
          <a:p>
            <a:r>
              <a:rPr lang="zh-TW" altLang="en-US" dirty="0"/>
              <a:t>結尾語</a:t>
            </a:r>
            <a:endParaRPr lang="en-US" dirty="0"/>
          </a:p>
        </p:txBody>
      </p:sp>
      <p:sp>
        <p:nvSpPr>
          <p:cNvPr id="11" name="Freeform 9">
            <a:extLst>
              <a:ext uri="{FF2B5EF4-FFF2-40B4-BE49-F238E27FC236}">
                <a16:creationId xmlns:a16="http://schemas.microsoft.com/office/drawing/2014/main" id="{1000384A-D7FA-45F3-A5B0-BF0C19ADEF6B}"/>
              </a:ext>
            </a:extLst>
          </p:cNvPr>
          <p:cNvSpPr>
            <a:spLocks/>
          </p:cNvSpPr>
          <p:nvPr userDrawn="1"/>
        </p:nvSpPr>
        <p:spPr bwMode="auto">
          <a:xfrm rot="10800000">
            <a:off x="11848" y="-10246"/>
            <a:ext cx="8534400" cy="597913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46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25F95D1E-6F2B-9AA1-71DA-1CF2C6B59B5E}"/>
              </a:ext>
            </a:extLst>
          </p:cNvPr>
          <p:cNvSpPr>
            <a:spLocks/>
          </p:cNvSpPr>
          <p:nvPr userDrawn="1"/>
        </p:nvSpPr>
        <p:spPr bwMode="auto">
          <a:xfrm>
            <a:off x="3657600" y="878863"/>
            <a:ext cx="8534400" cy="597913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9">
            <a:extLst>
              <a:ext uri="{FF2B5EF4-FFF2-40B4-BE49-F238E27FC236}">
                <a16:creationId xmlns:a16="http://schemas.microsoft.com/office/drawing/2014/main" id="{E9AC9B95-E37E-917E-558D-47A89AE6A092}"/>
              </a:ext>
            </a:extLst>
          </p:cNvPr>
          <p:cNvSpPr txBox="1"/>
          <p:nvPr userDrawn="1"/>
        </p:nvSpPr>
        <p:spPr>
          <a:xfrm>
            <a:off x="-342213" y="3096800"/>
            <a:ext cx="4250775" cy="2646878"/>
          </a:xfrm>
          <a:prstGeom prst="rect">
            <a:avLst/>
          </a:prstGeom>
          <a:noFill/>
        </p:spPr>
        <p:txBody>
          <a:bodyPr wrap="square" rtlCol="0">
            <a:spAutoFit/>
          </a:bodyPr>
          <a:lstStyle/>
          <a:p>
            <a:r>
              <a:rPr lang="en-US" altLang="zh-TW" sz="16600" dirty="0">
                <a:gradFill>
                  <a:gsLst>
                    <a:gs pos="0">
                      <a:schemeClr val="accent3">
                        <a:lumMod val="75000"/>
                      </a:schemeClr>
                    </a:gs>
                    <a:gs pos="100000">
                      <a:schemeClr val="accent3">
                        <a:lumMod val="40000"/>
                        <a:lumOff val="60000"/>
                      </a:schemeClr>
                    </a:gs>
                  </a:gsLst>
                  <a:lin ang="10800000" scaled="1"/>
                </a:gra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t>
            </a:r>
            <a:endParaRPr lang="zh-CN" altLang="en-US" sz="16600" dirty="0">
              <a:gradFill>
                <a:gsLst>
                  <a:gs pos="0">
                    <a:schemeClr val="accent3">
                      <a:lumMod val="75000"/>
                    </a:schemeClr>
                  </a:gs>
                  <a:gs pos="100000">
                    <a:schemeClr val="accent3">
                      <a:lumMod val="40000"/>
                      <a:lumOff val="60000"/>
                    </a:schemeClr>
                  </a:gs>
                </a:gsLst>
                <a:lin ang="10800000" scaled="1"/>
              </a:gra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9" name="半闭框 6">
            <a:extLst>
              <a:ext uri="{FF2B5EF4-FFF2-40B4-BE49-F238E27FC236}">
                <a16:creationId xmlns:a16="http://schemas.microsoft.com/office/drawing/2014/main" id="{654E023F-600A-1F45-89C7-96CA748D0A0E}"/>
              </a:ext>
            </a:extLst>
          </p:cNvPr>
          <p:cNvSpPr/>
          <p:nvPr userDrawn="1"/>
        </p:nvSpPr>
        <p:spPr>
          <a:xfrm rot="5400000">
            <a:off x="10872697" y="1309847"/>
            <a:ext cx="809804" cy="1035001"/>
          </a:xfrm>
          <a:prstGeom prst="halfFrame">
            <a:avLst>
              <a:gd name="adj1" fmla="val 5058"/>
              <a:gd name="adj2" fmla="val 448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圖片 11" descr="一張含有 時鐘 的圖片&#10;&#10;自動產生的描述">
            <a:extLst>
              <a:ext uri="{FF2B5EF4-FFF2-40B4-BE49-F238E27FC236}">
                <a16:creationId xmlns:a16="http://schemas.microsoft.com/office/drawing/2014/main" id="{A495E4AC-D404-8FC8-0252-C451100D791F}"/>
              </a:ext>
            </a:extLst>
          </p:cNvPr>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34" b="210"/>
          <a:stretch/>
        </p:blipFill>
        <p:spPr>
          <a:xfrm>
            <a:off x="-258003" y="4555336"/>
            <a:ext cx="12450003" cy="2376683"/>
          </a:xfrm>
          <a:prstGeom prst="rect">
            <a:avLst/>
          </a:prstGeom>
        </p:spPr>
      </p:pic>
      <p:sp>
        <p:nvSpPr>
          <p:cNvPr id="15" name="Subtitle 2">
            <a:extLst>
              <a:ext uri="{FF2B5EF4-FFF2-40B4-BE49-F238E27FC236}">
                <a16:creationId xmlns:a16="http://schemas.microsoft.com/office/drawing/2014/main" id="{FA9F8964-6A8F-61BA-27FE-3F280F9A8DEF}"/>
              </a:ext>
            </a:extLst>
          </p:cNvPr>
          <p:cNvSpPr>
            <a:spLocks noGrp="1"/>
          </p:cNvSpPr>
          <p:nvPr>
            <p:ph type="subTitle" idx="1" hasCustomPrompt="1"/>
          </p:nvPr>
        </p:nvSpPr>
        <p:spPr>
          <a:xfrm>
            <a:off x="1215354" y="4454296"/>
            <a:ext cx="4787283" cy="1655762"/>
          </a:xfrm>
          <a:prstGeom prst="rect">
            <a:avLst/>
          </a:prstGeom>
        </p:spPr>
        <p:txBody>
          <a:bodyPr/>
          <a:lstStyle>
            <a:lvl1pPr marL="0" indent="0" algn="l" eaLnBrk="1" fontAlgn="auto" hangingPunct="1">
              <a:spcAft>
                <a:spcPts val="0"/>
              </a:spcAft>
              <a:buNone/>
              <a:defRPr lang="en-US" altLang="zh-TW" sz="2000" b="0" kern="1200" dirty="0" smtClean="0">
                <a:solidFill>
                  <a:schemeClr val="tx1"/>
                </a:solidFill>
                <a:latin typeface="微軟正黑體" panose="020B0604030504040204" pitchFamily="34" charset="-120"/>
                <a:ea typeface="微軟正黑體" panose="020B0604030504040204" pitchFamily="34" charset="-12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eaLnBrk="1" fontAlgn="auto" hangingPunct="1">
              <a:spcAft>
                <a:spcPts val="0"/>
              </a:spcAft>
              <a:defRPr/>
            </a:pPr>
            <a:r>
              <a:rPr lang="zh-TW" altLang="en-US" dirty="0"/>
              <a:t>公司名稱</a:t>
            </a:r>
            <a:br>
              <a:rPr lang="en-US" altLang="zh-TW" dirty="0"/>
            </a:br>
            <a:r>
              <a:rPr lang="zh-TW" altLang="en-US" dirty="0"/>
              <a:t>姓名</a:t>
            </a:r>
            <a:br>
              <a:rPr lang="en-US" altLang="zh-TW" dirty="0"/>
            </a:br>
            <a:r>
              <a:rPr lang="zh-TW" altLang="en-US" dirty="0"/>
              <a:t>職稱</a:t>
            </a:r>
            <a:br>
              <a:rPr lang="en-US" altLang="zh-TW" dirty="0"/>
            </a:br>
            <a:r>
              <a:rPr lang="zh-TW" altLang="en-US" dirty="0"/>
              <a:t>使用微軟正黑體 字體大小 </a:t>
            </a:r>
            <a:r>
              <a:rPr lang="en-US" altLang="zh-TW" dirty="0"/>
              <a:t>20</a:t>
            </a:r>
            <a:endParaRPr lang="en-US" dirty="0"/>
          </a:p>
        </p:txBody>
      </p:sp>
      <p:sp>
        <p:nvSpPr>
          <p:cNvPr id="16" name="標題 30">
            <a:extLst>
              <a:ext uri="{FF2B5EF4-FFF2-40B4-BE49-F238E27FC236}">
                <a16:creationId xmlns:a16="http://schemas.microsoft.com/office/drawing/2014/main" id="{86AF1C79-9268-A6EE-4416-18BD11CB6181}"/>
              </a:ext>
            </a:extLst>
          </p:cNvPr>
          <p:cNvSpPr>
            <a:spLocks noGrp="1"/>
          </p:cNvSpPr>
          <p:nvPr>
            <p:ph type="title" hasCustomPrompt="1"/>
          </p:nvPr>
        </p:nvSpPr>
        <p:spPr>
          <a:xfrm>
            <a:off x="628650" y="1777365"/>
            <a:ext cx="7886700" cy="1325563"/>
          </a:xfrm>
          <a:prstGeom prst="rect">
            <a:avLst/>
          </a:prstGeom>
        </p:spPr>
        <p:txBody>
          <a:bodyPr anchor="ctr"/>
          <a:lstStyle>
            <a:lvl1pPr>
              <a:defRPr sz="4000" b="1">
                <a:latin typeface="微軟正黑體" panose="020B0604030504040204" pitchFamily="34" charset="-120"/>
                <a:ea typeface="微軟正黑體" panose="020B0604030504040204" pitchFamily="34" charset="-120"/>
              </a:defRPr>
            </a:lvl1pPr>
          </a:lstStyle>
          <a:p>
            <a:r>
              <a:rPr lang="zh-TW" altLang="en-US" dirty="0"/>
              <a:t>標題</a:t>
            </a:r>
            <a:br>
              <a:rPr lang="en-US" altLang="zh-TW" dirty="0"/>
            </a:br>
            <a:r>
              <a:rPr lang="zh-TW" altLang="en-US" dirty="0"/>
              <a:t>微軟正黑體 字體大小 </a:t>
            </a:r>
            <a:r>
              <a:rPr lang="en-US" altLang="zh-TW" dirty="0"/>
              <a:t>40</a:t>
            </a:r>
            <a:endParaRPr lang="zh-TW" altLang="en-US" dirty="0"/>
          </a:p>
        </p:txBody>
      </p:sp>
      <p:sp>
        <p:nvSpPr>
          <p:cNvPr id="24" name="Slide Number Placeholder 6">
            <a:extLst>
              <a:ext uri="{FF2B5EF4-FFF2-40B4-BE49-F238E27FC236}">
                <a16:creationId xmlns:a16="http://schemas.microsoft.com/office/drawing/2014/main" id="{24AC88C2-D9B7-9A36-AE25-1755BFCE2B4A}"/>
              </a:ext>
            </a:extLst>
          </p:cNvPr>
          <p:cNvSpPr>
            <a:spLocks noGrp="1"/>
          </p:cNvSpPr>
          <p:nvPr>
            <p:ph type="sldNum" sz="quarter" idx="12"/>
          </p:nvPr>
        </p:nvSpPr>
        <p:spPr>
          <a:xfrm>
            <a:off x="9436561" y="6533987"/>
            <a:ext cx="2743200" cy="365125"/>
          </a:xfrm>
          <a:prstGeom prst="rect">
            <a:avLst/>
          </a:prstGeom>
        </p:spPr>
        <p:txBody>
          <a:bodyPr/>
          <a:lstStyle>
            <a:lvl1pPr>
              <a:defRPr>
                <a:solidFill>
                  <a:schemeClr val="bg1"/>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81018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8582"/>
            <a:ext cx="10284125" cy="1009651"/>
          </a:xfrm>
        </p:spPr>
        <p:txBody>
          <a:bodyPr>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標題 微軟正黑體 粗體 </a:t>
            </a:r>
            <a:r>
              <a:rPr lang="en-US" altLang="zh-TW" dirty="0"/>
              <a:t>32</a:t>
            </a:r>
            <a:endParaRPr lang="en-US" dirty="0"/>
          </a:p>
        </p:txBody>
      </p:sp>
      <p:sp>
        <p:nvSpPr>
          <p:cNvPr id="3" name="Content Placeholder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grpSp>
        <p:nvGrpSpPr>
          <p:cNvPr id="17" name="群組 16">
            <a:extLst>
              <a:ext uri="{FF2B5EF4-FFF2-40B4-BE49-F238E27FC236}">
                <a16:creationId xmlns:a16="http://schemas.microsoft.com/office/drawing/2014/main" id="{C897AC8E-9675-B34F-ABF9-3A5A72AF98C5}"/>
              </a:ext>
            </a:extLst>
          </p:cNvPr>
          <p:cNvGrpSpPr/>
          <p:nvPr userDrawn="1"/>
        </p:nvGrpSpPr>
        <p:grpSpPr>
          <a:xfrm>
            <a:off x="0" y="2621280"/>
            <a:ext cx="12192000" cy="4236720"/>
            <a:chOff x="0" y="2621280"/>
            <a:chExt cx="12192000" cy="4236720"/>
          </a:xfrm>
        </p:grpSpPr>
        <p:grpSp>
          <p:nvGrpSpPr>
            <p:cNvPr id="18" name="Group 5">
              <a:extLst>
                <a:ext uri="{FF2B5EF4-FFF2-40B4-BE49-F238E27FC236}">
                  <a16:creationId xmlns:a16="http://schemas.microsoft.com/office/drawing/2014/main" id="{C6F462E4-D853-9173-53A1-4F45E85732AC}"/>
                </a:ext>
              </a:extLst>
            </p:cNvPr>
            <p:cNvGrpSpPr/>
            <p:nvPr userDrawn="1"/>
          </p:nvGrpSpPr>
          <p:grpSpPr>
            <a:xfrm>
              <a:off x="0" y="2621280"/>
              <a:ext cx="12192000" cy="4236720"/>
              <a:chOff x="-1" y="3175"/>
              <a:chExt cx="12192001" cy="6854825"/>
            </a:xfrm>
          </p:grpSpPr>
          <p:sp>
            <p:nvSpPr>
              <p:cNvPr id="20" name="Freeform 9">
                <a:extLst>
                  <a:ext uri="{FF2B5EF4-FFF2-40B4-BE49-F238E27FC236}">
                    <a16:creationId xmlns:a16="http://schemas.microsoft.com/office/drawing/2014/main" id="{DF84FB77-C290-F7E4-A7EA-9A4A5B4B1A23}"/>
                  </a:ext>
                </a:extLst>
              </p:cNvPr>
              <p:cNvSpPr>
                <a:spLocks/>
              </p:cNvSpPr>
              <p:nvPr userDrawn="1"/>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矩形 12">
                <a:extLst>
                  <a:ext uri="{FF2B5EF4-FFF2-40B4-BE49-F238E27FC236}">
                    <a16:creationId xmlns:a16="http://schemas.microsoft.com/office/drawing/2014/main" id="{57582F94-9655-0AFC-1FAF-A0810D359D3C}"/>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字方塊 18">
              <a:extLst>
                <a:ext uri="{FF2B5EF4-FFF2-40B4-BE49-F238E27FC236}">
                  <a16:creationId xmlns:a16="http://schemas.microsoft.com/office/drawing/2014/main" id="{372D9157-9843-A762-2CEC-BAAFAC8D18C5}"/>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15" name="Slide Number Placeholder 6">
            <a:extLst>
              <a:ext uri="{FF2B5EF4-FFF2-40B4-BE49-F238E27FC236}">
                <a16:creationId xmlns:a16="http://schemas.microsoft.com/office/drawing/2014/main" id="{29E0C8E7-9C7B-085C-E0B0-8DF4108DC76E}"/>
              </a:ext>
            </a:extLst>
          </p:cNvPr>
          <p:cNvSpPr>
            <a:spLocks noGrp="1"/>
          </p:cNvSpPr>
          <p:nvPr>
            <p:ph type="sldNum" sz="quarter" idx="12"/>
          </p:nvPr>
        </p:nvSpPr>
        <p:spPr>
          <a:xfrm>
            <a:off x="9436561" y="6533987"/>
            <a:ext cx="2743200" cy="365125"/>
          </a:xfrm>
          <a:prstGeom prst="rect">
            <a:avLst/>
          </a:prstGeom>
        </p:spPr>
        <p:txBody>
          <a:bodyPr/>
          <a:lstStyle>
            <a:lvl1pPr>
              <a:defRPr>
                <a:solidFill>
                  <a:schemeClr val="bg1"/>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407481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DF404EB0-0440-845B-4FE5-07CD3C8113D3}"/>
              </a:ext>
            </a:extLst>
          </p:cNvPr>
          <p:cNvGrpSpPr/>
          <p:nvPr userDrawn="1"/>
        </p:nvGrpSpPr>
        <p:grpSpPr>
          <a:xfrm>
            <a:off x="-2812" y="2611035"/>
            <a:ext cx="12194812" cy="4246965"/>
            <a:chOff x="1" y="2611035"/>
            <a:chExt cx="12194812" cy="4246965"/>
          </a:xfrm>
        </p:grpSpPr>
        <p:grpSp>
          <p:nvGrpSpPr>
            <p:cNvPr id="17" name="Group 5">
              <a:extLst>
                <a:ext uri="{FF2B5EF4-FFF2-40B4-BE49-F238E27FC236}">
                  <a16:creationId xmlns:a16="http://schemas.microsoft.com/office/drawing/2014/main" id="{6388B0B9-FE71-6995-BADB-697D167F57D5}"/>
                </a:ext>
              </a:extLst>
            </p:cNvPr>
            <p:cNvGrpSpPr/>
            <p:nvPr userDrawn="1"/>
          </p:nvGrpSpPr>
          <p:grpSpPr>
            <a:xfrm>
              <a:off x="1" y="2611035"/>
              <a:ext cx="12194812" cy="4246965"/>
              <a:chOff x="0" y="-13401"/>
              <a:chExt cx="12194813" cy="6871401"/>
            </a:xfrm>
          </p:grpSpPr>
          <p:sp>
            <p:nvSpPr>
              <p:cNvPr id="19" name="Freeform 9">
                <a:extLst>
                  <a:ext uri="{FF2B5EF4-FFF2-40B4-BE49-F238E27FC236}">
                    <a16:creationId xmlns:a16="http://schemas.microsoft.com/office/drawing/2014/main" id="{CA183251-FC51-DA77-61AA-A1E16352AF13}"/>
                  </a:ext>
                </a:extLst>
              </p:cNvPr>
              <p:cNvSpPr>
                <a:spLocks/>
              </p:cNvSpPr>
              <p:nvPr userDrawn="1"/>
            </p:nvSpPr>
            <p:spPr bwMode="auto">
              <a:xfrm>
                <a:off x="5478630" y="-13401"/>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矩形 12">
                <a:extLst>
                  <a:ext uri="{FF2B5EF4-FFF2-40B4-BE49-F238E27FC236}">
                    <a16:creationId xmlns:a16="http://schemas.microsoft.com/office/drawing/2014/main" id="{DB070891-A657-2493-7707-9FA887C46845}"/>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8" name="文字方塊 17">
              <a:extLst>
                <a:ext uri="{FF2B5EF4-FFF2-40B4-BE49-F238E27FC236}">
                  <a16:creationId xmlns:a16="http://schemas.microsoft.com/office/drawing/2014/main" id="{631E56D7-E1D8-9EC3-0DB1-52BBA82D87D5}"/>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2" name="Title 1"/>
          <p:cNvSpPr>
            <a:spLocks noGrp="1"/>
          </p:cNvSpPr>
          <p:nvPr>
            <p:ph type="title" hasCustomPrompt="1"/>
          </p:nvPr>
        </p:nvSpPr>
        <p:spPr>
          <a:xfrm>
            <a:off x="831850" y="1709738"/>
            <a:ext cx="10515600" cy="2852737"/>
          </a:xfrm>
        </p:spPr>
        <p:txBody>
          <a:bodyPr anchor="b">
            <a:normAutofit/>
          </a:bodyPr>
          <a:lstStyle>
            <a:lvl1pPr>
              <a:defRPr sz="4000" b="1">
                <a:latin typeface="微軟正黑體" panose="020B0604030504040204" pitchFamily="34" charset="-120"/>
                <a:ea typeface="微軟正黑體" panose="020B0604030504040204" pitchFamily="34" charset="-120"/>
              </a:defRPr>
            </a:lvl1pPr>
          </a:lstStyle>
          <a:p>
            <a:r>
              <a:rPr lang="zh-TW" altLang="en-US" dirty="0"/>
              <a:t>標題</a:t>
            </a:r>
            <a:br>
              <a:rPr lang="en-US" altLang="zh-TW" dirty="0"/>
            </a:br>
            <a:r>
              <a:rPr lang="zh-TW" altLang="en-US" dirty="0"/>
              <a:t>微軟正黑體 字體大小 </a:t>
            </a:r>
            <a:r>
              <a:rPr lang="en-US" altLang="zh-TW" dirty="0"/>
              <a:t>40</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10" name="Slide Number Placeholder 6">
            <a:extLst>
              <a:ext uri="{FF2B5EF4-FFF2-40B4-BE49-F238E27FC236}">
                <a16:creationId xmlns:a16="http://schemas.microsoft.com/office/drawing/2014/main" id="{132DC663-583D-1E60-8927-CE9FAE56F125}"/>
              </a:ext>
            </a:extLst>
          </p:cNvPr>
          <p:cNvSpPr txBox="1">
            <a:spLocks/>
          </p:cNvSpPr>
          <p:nvPr userDrawn="1"/>
        </p:nvSpPr>
        <p:spPr>
          <a:xfrm>
            <a:off x="9436561" y="65339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384304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4605" y="586010"/>
            <a:ext cx="10370389" cy="1095016"/>
          </a:xfrm>
        </p:spPr>
        <p:txBody>
          <a:bodyPr>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標題 微軟正黑體 粗體 </a:t>
            </a:r>
            <a:r>
              <a:rPr lang="en-US" altLang="zh-TW" dirty="0"/>
              <a:t>32</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grpSp>
        <p:nvGrpSpPr>
          <p:cNvPr id="17" name="群組 16">
            <a:extLst>
              <a:ext uri="{FF2B5EF4-FFF2-40B4-BE49-F238E27FC236}">
                <a16:creationId xmlns:a16="http://schemas.microsoft.com/office/drawing/2014/main" id="{7FA8751E-520B-3B84-B01A-BD34CCAE42A6}"/>
              </a:ext>
            </a:extLst>
          </p:cNvPr>
          <p:cNvGrpSpPr/>
          <p:nvPr userDrawn="1"/>
        </p:nvGrpSpPr>
        <p:grpSpPr>
          <a:xfrm>
            <a:off x="0" y="2611035"/>
            <a:ext cx="12191999" cy="4246965"/>
            <a:chOff x="1" y="2611035"/>
            <a:chExt cx="12191999" cy="4246965"/>
          </a:xfrm>
        </p:grpSpPr>
        <p:grpSp>
          <p:nvGrpSpPr>
            <p:cNvPr id="18" name="Group 5">
              <a:extLst>
                <a:ext uri="{FF2B5EF4-FFF2-40B4-BE49-F238E27FC236}">
                  <a16:creationId xmlns:a16="http://schemas.microsoft.com/office/drawing/2014/main" id="{12DCDAE3-A99A-F60D-5979-778522DEA402}"/>
                </a:ext>
              </a:extLst>
            </p:cNvPr>
            <p:cNvGrpSpPr/>
            <p:nvPr userDrawn="1"/>
          </p:nvGrpSpPr>
          <p:grpSpPr>
            <a:xfrm>
              <a:off x="1" y="2611035"/>
              <a:ext cx="12191999" cy="4246965"/>
              <a:chOff x="0" y="-13401"/>
              <a:chExt cx="12192000" cy="6871401"/>
            </a:xfrm>
          </p:grpSpPr>
          <p:sp>
            <p:nvSpPr>
              <p:cNvPr id="20" name="Freeform 9">
                <a:extLst>
                  <a:ext uri="{FF2B5EF4-FFF2-40B4-BE49-F238E27FC236}">
                    <a16:creationId xmlns:a16="http://schemas.microsoft.com/office/drawing/2014/main" id="{F32775FE-1814-C27C-08A2-97040F2135D6}"/>
                  </a:ext>
                </a:extLst>
              </p:cNvPr>
              <p:cNvSpPr>
                <a:spLocks/>
              </p:cNvSpPr>
              <p:nvPr userDrawn="1"/>
            </p:nvSpPr>
            <p:spPr bwMode="auto">
              <a:xfrm>
                <a:off x="5463579" y="-13401"/>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矩形 12">
                <a:extLst>
                  <a:ext uri="{FF2B5EF4-FFF2-40B4-BE49-F238E27FC236}">
                    <a16:creationId xmlns:a16="http://schemas.microsoft.com/office/drawing/2014/main" id="{4DF1B40C-DDAD-F13A-B49B-6FE2F11E8492}"/>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字方塊 18">
              <a:extLst>
                <a:ext uri="{FF2B5EF4-FFF2-40B4-BE49-F238E27FC236}">
                  <a16:creationId xmlns:a16="http://schemas.microsoft.com/office/drawing/2014/main" id="{270BE4DF-6E66-8E4E-BD0D-77288EDC6547}"/>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7" name="Slide Number Placeholder 6"/>
          <p:cNvSpPr>
            <a:spLocks noGrp="1"/>
          </p:cNvSpPr>
          <p:nvPr>
            <p:ph type="sldNum" sz="quarter" idx="12"/>
          </p:nvPr>
        </p:nvSpPr>
        <p:spPr>
          <a:xfrm>
            <a:off x="9436561" y="6503507"/>
            <a:ext cx="2743200" cy="365125"/>
          </a:xfrm>
          <a:prstGeom prst="rect">
            <a:avLst/>
          </a:prstGeom>
        </p:spPr>
        <p:txBody>
          <a:bodyPr/>
          <a:lstStyle>
            <a:lvl1pPr algn="r">
              <a:defRPr sz="2000">
                <a:solidFill>
                  <a:schemeClr val="bg1"/>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143150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7" y="595672"/>
            <a:ext cx="10492349" cy="1027797"/>
          </a:xfrm>
        </p:spPr>
        <p:txBody>
          <a:bodyPr>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Content Placeholder 3"/>
          <p:cNvSpPr>
            <a:spLocks noGrp="1"/>
          </p:cNvSpPr>
          <p:nvPr>
            <p:ph sz="half" idx="2"/>
          </p:nvPr>
        </p:nvSpPr>
        <p:spPr>
          <a:xfrm>
            <a:off x="839788" y="2505075"/>
            <a:ext cx="5157787" cy="368458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grpSp>
        <p:nvGrpSpPr>
          <p:cNvPr id="19" name="群組 18">
            <a:extLst>
              <a:ext uri="{FF2B5EF4-FFF2-40B4-BE49-F238E27FC236}">
                <a16:creationId xmlns:a16="http://schemas.microsoft.com/office/drawing/2014/main" id="{19084595-3086-461F-A7CD-252C1DD15727}"/>
              </a:ext>
            </a:extLst>
          </p:cNvPr>
          <p:cNvGrpSpPr/>
          <p:nvPr userDrawn="1"/>
        </p:nvGrpSpPr>
        <p:grpSpPr>
          <a:xfrm>
            <a:off x="1" y="2620462"/>
            <a:ext cx="12191999" cy="4246965"/>
            <a:chOff x="1" y="2611035"/>
            <a:chExt cx="12191999" cy="4246965"/>
          </a:xfrm>
        </p:grpSpPr>
        <p:grpSp>
          <p:nvGrpSpPr>
            <p:cNvPr id="20" name="Group 5">
              <a:extLst>
                <a:ext uri="{FF2B5EF4-FFF2-40B4-BE49-F238E27FC236}">
                  <a16:creationId xmlns:a16="http://schemas.microsoft.com/office/drawing/2014/main" id="{084748B8-FE32-0A2E-2356-AF1AAA4F97C0}"/>
                </a:ext>
              </a:extLst>
            </p:cNvPr>
            <p:cNvGrpSpPr/>
            <p:nvPr userDrawn="1"/>
          </p:nvGrpSpPr>
          <p:grpSpPr>
            <a:xfrm>
              <a:off x="1" y="2611035"/>
              <a:ext cx="12191999" cy="4246965"/>
              <a:chOff x="0" y="-13401"/>
              <a:chExt cx="12192000" cy="6871401"/>
            </a:xfrm>
          </p:grpSpPr>
          <p:sp>
            <p:nvSpPr>
              <p:cNvPr id="22" name="Freeform 9">
                <a:extLst>
                  <a:ext uri="{FF2B5EF4-FFF2-40B4-BE49-F238E27FC236}">
                    <a16:creationId xmlns:a16="http://schemas.microsoft.com/office/drawing/2014/main" id="{1385D5E1-BA20-3677-5290-3F95FA899749}"/>
                  </a:ext>
                </a:extLst>
              </p:cNvPr>
              <p:cNvSpPr>
                <a:spLocks/>
              </p:cNvSpPr>
              <p:nvPr userDrawn="1"/>
            </p:nvSpPr>
            <p:spPr bwMode="auto">
              <a:xfrm>
                <a:off x="5475817" y="-13401"/>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a:extLst>
                  <a:ext uri="{FF2B5EF4-FFF2-40B4-BE49-F238E27FC236}">
                    <a16:creationId xmlns:a16="http://schemas.microsoft.com/office/drawing/2014/main" id="{DA8D14FF-E427-0ED5-6BFF-8AA24FDA83AE}"/>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1" name="文字方塊 20">
              <a:extLst>
                <a:ext uri="{FF2B5EF4-FFF2-40B4-BE49-F238E27FC236}">
                  <a16:creationId xmlns:a16="http://schemas.microsoft.com/office/drawing/2014/main" id="{3D4AF7D0-81B6-BEF5-DFC3-E8EA99151E08}"/>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10" name="Slide Number Placeholder 6">
            <a:extLst>
              <a:ext uri="{FF2B5EF4-FFF2-40B4-BE49-F238E27FC236}">
                <a16:creationId xmlns:a16="http://schemas.microsoft.com/office/drawing/2014/main" id="{C0DF6B05-4D28-9759-878A-4353AC482040}"/>
              </a:ext>
            </a:extLst>
          </p:cNvPr>
          <p:cNvSpPr txBox="1">
            <a:spLocks/>
          </p:cNvSpPr>
          <p:nvPr userDrawn="1"/>
        </p:nvSpPr>
        <p:spPr>
          <a:xfrm>
            <a:off x="9436561" y="65339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331682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794738" y="685529"/>
            <a:ext cx="10515600" cy="1325563"/>
          </a:xfrm>
        </p:spPr>
        <p:txBody>
          <a:bodyPr>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grpSp>
        <p:nvGrpSpPr>
          <p:cNvPr id="16" name="群組 15">
            <a:extLst>
              <a:ext uri="{FF2B5EF4-FFF2-40B4-BE49-F238E27FC236}">
                <a16:creationId xmlns:a16="http://schemas.microsoft.com/office/drawing/2014/main" id="{2090B453-B811-7F61-7DBF-5546ECDEBB35}"/>
              </a:ext>
            </a:extLst>
          </p:cNvPr>
          <p:cNvGrpSpPr/>
          <p:nvPr userDrawn="1"/>
        </p:nvGrpSpPr>
        <p:grpSpPr>
          <a:xfrm>
            <a:off x="1" y="2621280"/>
            <a:ext cx="12191999" cy="4236720"/>
            <a:chOff x="1" y="2621280"/>
            <a:chExt cx="12191999" cy="4236720"/>
          </a:xfrm>
        </p:grpSpPr>
        <p:grpSp>
          <p:nvGrpSpPr>
            <p:cNvPr id="17" name="Group 5">
              <a:extLst>
                <a:ext uri="{FF2B5EF4-FFF2-40B4-BE49-F238E27FC236}">
                  <a16:creationId xmlns:a16="http://schemas.microsoft.com/office/drawing/2014/main" id="{837A2523-0BB0-0C3A-EED2-167F56A0C9F2}"/>
                </a:ext>
              </a:extLst>
            </p:cNvPr>
            <p:cNvGrpSpPr/>
            <p:nvPr userDrawn="1"/>
          </p:nvGrpSpPr>
          <p:grpSpPr>
            <a:xfrm>
              <a:off x="1" y="2621280"/>
              <a:ext cx="12191999" cy="4236720"/>
              <a:chOff x="0" y="3175"/>
              <a:chExt cx="12192000" cy="6854825"/>
            </a:xfrm>
          </p:grpSpPr>
          <p:sp>
            <p:nvSpPr>
              <p:cNvPr id="19" name="Freeform 9">
                <a:extLst>
                  <a:ext uri="{FF2B5EF4-FFF2-40B4-BE49-F238E27FC236}">
                    <a16:creationId xmlns:a16="http://schemas.microsoft.com/office/drawing/2014/main" id="{BD674383-826D-277E-DF81-794C1DDFED5B}"/>
                  </a:ext>
                </a:extLst>
              </p:cNvPr>
              <p:cNvSpPr>
                <a:spLocks/>
              </p:cNvSpPr>
              <p:nvPr userDrawn="1"/>
            </p:nvSpPr>
            <p:spPr bwMode="auto">
              <a:xfrm>
                <a:off x="5459195"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矩形 12">
                <a:extLst>
                  <a:ext uri="{FF2B5EF4-FFF2-40B4-BE49-F238E27FC236}">
                    <a16:creationId xmlns:a16="http://schemas.microsoft.com/office/drawing/2014/main" id="{52037CA8-33EE-36F4-DF1F-85E7AB649D4F}"/>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8" name="文字方塊 17">
              <a:extLst>
                <a:ext uri="{FF2B5EF4-FFF2-40B4-BE49-F238E27FC236}">
                  <a16:creationId xmlns:a16="http://schemas.microsoft.com/office/drawing/2014/main" id="{6CDD0005-C796-C8CD-5C70-3754DB767DF6}"/>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6" name="Slide Number Placeholder 6">
            <a:extLst>
              <a:ext uri="{FF2B5EF4-FFF2-40B4-BE49-F238E27FC236}">
                <a16:creationId xmlns:a16="http://schemas.microsoft.com/office/drawing/2014/main" id="{92B0D79A-AFD0-00F7-DA4D-D1CC60B8107D}"/>
              </a:ext>
            </a:extLst>
          </p:cNvPr>
          <p:cNvSpPr>
            <a:spLocks noGrp="1"/>
          </p:cNvSpPr>
          <p:nvPr>
            <p:ph type="sldNum" sz="quarter" idx="12"/>
          </p:nvPr>
        </p:nvSpPr>
        <p:spPr>
          <a:xfrm>
            <a:off x="9436561" y="6533987"/>
            <a:ext cx="2743200" cy="365125"/>
          </a:xfrm>
          <a:prstGeom prst="rect">
            <a:avLst/>
          </a:prstGeom>
        </p:spPr>
        <p:txBody>
          <a:bodyPr/>
          <a:lstStyle>
            <a:lvl1pPr>
              <a:defRPr>
                <a:solidFill>
                  <a:schemeClr val="bg1"/>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407640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6611" y="648235"/>
            <a:ext cx="3932237" cy="1600200"/>
          </a:xfrm>
        </p:spPr>
        <p:txBody>
          <a:bodyPr anchor="b">
            <a:normAutofit/>
          </a:bodyPr>
          <a:lstStyle>
            <a:lvl1pPr>
              <a:defRPr sz="32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5183188" y="1194256"/>
            <a:ext cx="6172200" cy="4873625"/>
          </a:xfrm>
        </p:spPr>
        <p:txBody>
          <a:bodyPr/>
          <a:lstStyle>
            <a:lvl1pPr>
              <a:defRPr sz="3200" b="1">
                <a:latin typeface="微軟正黑體" panose="020B0604030504040204" pitchFamily="34" charset="-120"/>
                <a:ea typeface="微軟正黑體" panose="020B0604030504040204" pitchFamily="34" charset="-120"/>
              </a:defRPr>
            </a:lvl1pPr>
            <a:lvl2pPr>
              <a:defRPr sz="2800">
                <a:latin typeface="微軟正黑體" panose="020B0604030504040204" pitchFamily="34" charset="-120"/>
                <a:ea typeface="微軟正黑體" panose="020B0604030504040204" pitchFamily="34" charset="-120"/>
              </a:defRPr>
            </a:lvl2pPr>
            <a:lvl3pPr>
              <a:defRPr sz="2400">
                <a:latin typeface="微軟正黑體" panose="020B0604030504040204" pitchFamily="34" charset="-120"/>
                <a:ea typeface="微軟正黑體" panose="020B0604030504040204" pitchFamily="34" charset="-120"/>
              </a:defRPr>
            </a:lvl3pPr>
            <a:lvl4pPr>
              <a:defRPr sz="2000">
                <a:latin typeface="微軟正黑體" panose="020B0604030504040204" pitchFamily="34" charset="-120"/>
                <a:ea typeface="微軟正黑體" panose="020B0604030504040204" pitchFamily="34" charset="-120"/>
              </a:defRPr>
            </a:lvl4pPr>
            <a:lvl5pPr>
              <a:defRPr sz="2000">
                <a:latin typeface="微軟正黑體" panose="020B0604030504040204" pitchFamily="34" charset="-120"/>
                <a:ea typeface="微軟正黑體" panose="020B0604030504040204" pitchFamily="34" charset="-120"/>
              </a:defRPr>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Text Placeholder 3"/>
          <p:cNvSpPr>
            <a:spLocks noGrp="1"/>
          </p:cNvSpPr>
          <p:nvPr>
            <p:ph type="body" sz="half" idx="2"/>
          </p:nvPr>
        </p:nvSpPr>
        <p:spPr>
          <a:xfrm>
            <a:off x="836612" y="2505974"/>
            <a:ext cx="3932237" cy="3811588"/>
          </a:xfrm>
        </p:spPr>
        <p:txBody>
          <a:bodyPr/>
          <a:lstStyle>
            <a:lvl1pPr marL="0" indent="0">
              <a:buNone/>
              <a:defRPr sz="1600">
                <a:latin typeface="微軟正黑體" panose="020B0604030504040204" pitchFamily="34" charset="-120"/>
                <a:ea typeface="微軟正黑體"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dirty="0"/>
              <a:t>按一下以編輯母片文字樣式</a:t>
            </a:r>
          </a:p>
        </p:txBody>
      </p:sp>
      <p:grpSp>
        <p:nvGrpSpPr>
          <p:cNvPr id="18" name="群組 17">
            <a:extLst>
              <a:ext uri="{FF2B5EF4-FFF2-40B4-BE49-F238E27FC236}">
                <a16:creationId xmlns:a16="http://schemas.microsoft.com/office/drawing/2014/main" id="{6C1AE01F-3D9B-6432-25E9-DB5ED4DFE1CE}"/>
              </a:ext>
            </a:extLst>
          </p:cNvPr>
          <p:cNvGrpSpPr/>
          <p:nvPr userDrawn="1"/>
        </p:nvGrpSpPr>
        <p:grpSpPr>
          <a:xfrm>
            <a:off x="1" y="2621280"/>
            <a:ext cx="12191999" cy="4236720"/>
            <a:chOff x="1" y="2621280"/>
            <a:chExt cx="12191999" cy="4236720"/>
          </a:xfrm>
        </p:grpSpPr>
        <p:grpSp>
          <p:nvGrpSpPr>
            <p:cNvPr id="19" name="Group 5">
              <a:extLst>
                <a:ext uri="{FF2B5EF4-FFF2-40B4-BE49-F238E27FC236}">
                  <a16:creationId xmlns:a16="http://schemas.microsoft.com/office/drawing/2014/main" id="{4757E418-9061-E3A4-5F96-E86BBFA93DCC}"/>
                </a:ext>
              </a:extLst>
            </p:cNvPr>
            <p:cNvGrpSpPr/>
            <p:nvPr userDrawn="1"/>
          </p:nvGrpSpPr>
          <p:grpSpPr>
            <a:xfrm>
              <a:off x="1" y="2621280"/>
              <a:ext cx="12191999" cy="4236720"/>
              <a:chOff x="0" y="3175"/>
              <a:chExt cx="12192000" cy="6854825"/>
            </a:xfrm>
          </p:grpSpPr>
          <p:sp>
            <p:nvSpPr>
              <p:cNvPr id="21" name="Freeform 9">
                <a:extLst>
                  <a:ext uri="{FF2B5EF4-FFF2-40B4-BE49-F238E27FC236}">
                    <a16:creationId xmlns:a16="http://schemas.microsoft.com/office/drawing/2014/main" id="{9C515DB0-2BB5-196A-525D-06BF28AEF85A}"/>
                  </a:ext>
                </a:extLst>
              </p:cNvPr>
              <p:cNvSpPr>
                <a:spLocks/>
              </p:cNvSpPr>
              <p:nvPr userDrawn="1"/>
            </p:nvSpPr>
            <p:spPr bwMode="auto">
              <a:xfrm>
                <a:off x="546357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矩形 12">
                <a:extLst>
                  <a:ext uri="{FF2B5EF4-FFF2-40B4-BE49-F238E27FC236}">
                    <a16:creationId xmlns:a16="http://schemas.microsoft.com/office/drawing/2014/main" id="{9BD656DB-6418-E082-A966-4E0E7E3331E1}"/>
                  </a:ext>
                </a:extLst>
              </p:cNvPr>
              <p:cNvSpPr/>
              <p:nvPr/>
            </p:nvSpPr>
            <p:spPr>
              <a:xfrm>
                <a:off x="0" y="6400282"/>
                <a:ext cx="12192000" cy="457718"/>
              </a:xfrm>
              <a:prstGeom prst="rect">
                <a:avLst/>
              </a:prstGeom>
              <a:gradFill>
                <a:gsLst>
                  <a:gs pos="0">
                    <a:schemeClr val="accent3">
                      <a:lumMod val="75000"/>
                    </a:schemeClr>
                  </a:gs>
                  <a:gs pos="45000">
                    <a:srgbClr val="6BB3C4"/>
                  </a:gs>
                  <a:gs pos="100000">
                    <a:schemeClr val="accent3">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文字方塊 19">
              <a:extLst>
                <a:ext uri="{FF2B5EF4-FFF2-40B4-BE49-F238E27FC236}">
                  <a16:creationId xmlns:a16="http://schemas.microsoft.com/office/drawing/2014/main" id="{6233E067-3A17-EC59-78B3-A260EF7675D2}"/>
                </a:ext>
              </a:extLst>
            </p:cNvPr>
            <p:cNvSpPr txBox="1"/>
            <p:nvPr userDrawn="1"/>
          </p:nvSpPr>
          <p:spPr>
            <a:xfrm>
              <a:off x="4280747" y="6593839"/>
              <a:ext cx="36305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050" b="1" dirty="0">
                  <a:solidFill>
                    <a:schemeClr val="bg1"/>
                  </a:solidFill>
                  <a:latin typeface="微軟正黑體" panose="020B0604030504040204" pitchFamily="34" charset="-120"/>
                  <a:ea typeface="微軟正黑體" panose="020B0604030504040204" pitchFamily="34" charset="-120"/>
                </a:rPr>
                <a:t>版權所有．翻印必究｜</a:t>
              </a:r>
              <a:r>
                <a:rPr lang="en-US" altLang="zh-TW" sz="1050" b="1" dirty="0">
                  <a:solidFill>
                    <a:schemeClr val="bg1"/>
                  </a:solidFill>
                  <a:latin typeface="微軟正黑體" panose="020B0604030504040204" pitchFamily="34" charset="-120"/>
                  <a:ea typeface="微軟正黑體" panose="020B0604030504040204" pitchFamily="34" charset="-120"/>
                </a:rPr>
                <a:t>Copyright </a:t>
              </a:r>
              <a:r>
                <a:rPr lang="en-US" altLang="zh-TW" sz="1050" b="1" i="0" kern="1200" dirty="0">
                  <a:solidFill>
                    <a:schemeClr val="bg1"/>
                  </a:solidFill>
                  <a:effectLst/>
                  <a:latin typeface="微軟正黑體" panose="020B0604030504040204" pitchFamily="34" charset="-120"/>
                  <a:ea typeface="微軟正黑體" panose="020B0604030504040204" pitchFamily="34" charset="-120"/>
                  <a:cs typeface="+mn-cs"/>
                </a:rPr>
                <a:t>© </a:t>
              </a:r>
            </a:p>
          </p:txBody>
        </p:sp>
      </p:grpSp>
      <p:sp>
        <p:nvSpPr>
          <p:cNvPr id="8" name="Slide Number Placeholder 6">
            <a:extLst>
              <a:ext uri="{FF2B5EF4-FFF2-40B4-BE49-F238E27FC236}">
                <a16:creationId xmlns:a16="http://schemas.microsoft.com/office/drawing/2014/main" id="{2364B95F-1B83-B704-DC63-A0CAF21F4D0F}"/>
              </a:ext>
            </a:extLst>
          </p:cNvPr>
          <p:cNvSpPr txBox="1">
            <a:spLocks/>
          </p:cNvSpPr>
          <p:nvPr userDrawn="1"/>
        </p:nvSpPr>
        <p:spPr>
          <a:xfrm>
            <a:off x="9436561" y="65339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232354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7" name="Slide Number Placeholder 6"/>
          <p:cNvSpPr>
            <a:spLocks noGrp="1"/>
          </p:cNvSpPr>
          <p:nvPr>
            <p:ph type="sldNum" sz="quarter" idx="4"/>
          </p:nvPr>
        </p:nvSpPr>
        <p:spPr>
          <a:xfrm>
            <a:off x="9436561" y="6503507"/>
            <a:ext cx="2743200" cy="365125"/>
          </a:xfrm>
          <a:prstGeom prst="rect">
            <a:avLst/>
          </a:prstGeom>
        </p:spPr>
        <p:txBody>
          <a:bodyPr/>
          <a:lstStyle>
            <a:lvl1pPr algn="r">
              <a:defRPr sz="2000">
                <a:solidFill>
                  <a:schemeClr val="bg1">
                    <a:lumMod val="85000"/>
                  </a:schemeClr>
                </a:solidFill>
              </a:defRPr>
            </a:lvl1pPr>
          </a:lstStyle>
          <a:p>
            <a:fld id="{F210CD9C-BF80-493C-8882-D27D8B17E801}" type="slidenum">
              <a:rPr lang="zh-TW" altLang="en-US" smtClean="0"/>
              <a:pPr/>
              <a:t>‹#›</a:t>
            </a:fld>
            <a:endParaRPr lang="zh-TW" altLang="en-US" dirty="0"/>
          </a:p>
        </p:txBody>
      </p:sp>
    </p:spTree>
    <p:extLst>
      <p:ext uri="{BB962C8B-B14F-4D97-AF65-F5344CB8AC3E}">
        <p14:creationId xmlns:p14="http://schemas.microsoft.com/office/powerpoint/2010/main" val="495676169"/>
      </p:ext>
    </p:extLst>
  </p:cSld>
  <p:clrMap bg1="lt1" tx1="dk1" bg2="lt2" tx2="dk2" accent1="accent1" accent2="accent2" accent3="accent3" accent4="accent4" accent5="accent5" accent6="accent6" hlink="hlink" folHlink="folHlink"/>
  <p:sldLayoutIdLst>
    <p:sldLayoutId id="2147483685" r:id="rId1"/>
    <p:sldLayoutId id="2147483714" r:id="rId2"/>
    <p:sldLayoutId id="2147483697" r:id="rId3"/>
    <p:sldLayoutId id="2147483698" r:id="rId4"/>
    <p:sldLayoutId id="2147483699" r:id="rId5"/>
    <p:sldLayoutId id="2147483700" r:id="rId6"/>
    <p:sldLayoutId id="2147483701" r:id="rId7"/>
    <p:sldLayoutId id="2147483702" r:id="rId8"/>
    <p:sldLayoutId id="2147483704" r:id="rId9"/>
    <p:sldLayoutId id="2147483706" r:id="rId10"/>
    <p:sldLayoutId id="2147483707" r:id="rId11"/>
    <p:sldLayoutId id="2147483709" r:id="rId12"/>
    <p:sldLayoutId id="2147483710" r:id="rId13"/>
    <p:sldLayoutId id="2147483711" r:id="rId14"/>
    <p:sldLayoutId id="2147483712" r:id="rId15"/>
    <p:sldLayoutId id="2147483713" r:id="rId16"/>
    <p:sldLayoutId id="2147483715" r:id="rId17"/>
    <p:sldLayoutId id="2147483716" r:id="rId18"/>
    <p:sldLayoutId id="2147483717" r:id="rId19"/>
    <p:sldLayoutId id="2147483718" r:id="rId20"/>
    <p:sldLayoutId id="2147483719"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sv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9783B8AE-E448-4C7F-89FF-BA7D537B9A6A}"/>
              </a:ext>
            </a:extLst>
          </p:cNvPr>
          <p:cNvSpPr>
            <a:spLocks noGrp="1"/>
          </p:cNvSpPr>
          <p:nvPr>
            <p:ph type="ctrTitle"/>
          </p:nvPr>
        </p:nvSpPr>
        <p:spPr>
          <a:xfrm>
            <a:off x="1181819" y="1397876"/>
            <a:ext cx="10368951" cy="2438400"/>
          </a:xfrm>
        </p:spPr>
        <p:txBody>
          <a:bodyPr>
            <a:normAutofit fontScale="90000"/>
          </a:bodyPr>
          <a:lstStyle/>
          <a:p>
            <a:pPr algn="ctr">
              <a:lnSpc>
                <a:spcPct val="150000"/>
              </a:lnSpc>
            </a:pPr>
            <a:r>
              <a:rPr lang="zh-TW" altLang="en-US" sz="7200" dirty="0">
                <a:solidFill>
                  <a:srgbClr val="000099"/>
                </a:solidFill>
                <a:latin typeface="Times New Roman" panose="02020603050405020304" pitchFamily="18" charset="0"/>
                <a:cs typeface="Times New Roman" panose="02020603050405020304" pitchFamily="18" charset="0"/>
              </a:rPr>
              <a:t>迎領科技文化 邁向永續未來</a:t>
            </a:r>
            <a:br>
              <a:rPr lang="en-US" altLang="zh-TW" sz="7200" dirty="0">
                <a:solidFill>
                  <a:srgbClr val="000099"/>
                </a:solidFill>
                <a:latin typeface="Times New Roman" panose="02020603050405020304" pitchFamily="18" charset="0"/>
                <a:cs typeface="Times New Roman" panose="02020603050405020304" pitchFamily="18" charset="0"/>
              </a:rPr>
            </a:br>
            <a:r>
              <a:rPr lang="zh-TW" altLang="en-US" sz="7200" dirty="0">
                <a:solidFill>
                  <a:srgbClr val="000099"/>
                </a:solidFill>
                <a:latin typeface="Times New Roman" panose="02020603050405020304" pitchFamily="18" charset="0"/>
                <a:cs typeface="Times New Roman" panose="02020603050405020304" pitchFamily="18" charset="0"/>
              </a:rPr>
              <a:t>大學之道</a:t>
            </a:r>
          </a:p>
        </p:txBody>
      </p:sp>
      <p:sp>
        <p:nvSpPr>
          <p:cNvPr id="2" name="副標題 1">
            <a:extLst>
              <a:ext uri="{FF2B5EF4-FFF2-40B4-BE49-F238E27FC236}">
                <a16:creationId xmlns:a16="http://schemas.microsoft.com/office/drawing/2014/main" id="{7E1F8130-2E95-49E6-920F-896219A867D4}"/>
              </a:ext>
            </a:extLst>
          </p:cNvPr>
          <p:cNvSpPr>
            <a:spLocks noGrp="1"/>
          </p:cNvSpPr>
          <p:nvPr>
            <p:ph type="subTitle" idx="4294967295"/>
          </p:nvPr>
        </p:nvSpPr>
        <p:spPr>
          <a:xfrm>
            <a:off x="2749514" y="4525416"/>
            <a:ext cx="6359822" cy="1655762"/>
          </a:xfrm>
        </p:spPr>
        <p:txBody>
          <a:bodyPr>
            <a:noAutofit/>
          </a:bodyPr>
          <a:lstStyle/>
          <a:p>
            <a:pPr marL="0" indent="0" algn="ctr">
              <a:buNone/>
            </a:pPr>
            <a:r>
              <a:rPr lang="zh-TW" altLang="en-US"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蔣本基</a:t>
            </a:r>
            <a:endParaRPr lang="en-GB" altLang="zh-TW" sz="36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ctr">
              <a:buNone/>
            </a:pPr>
            <a:r>
              <a:rPr lang="zh-TW" altLang="en-US"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名譽</a:t>
            </a:r>
            <a:r>
              <a:rPr lang="en-US" altLang="zh-TW"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終身特聘教授</a:t>
            </a:r>
            <a:endParaRPr lang="en-US" altLang="zh-TW"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ctr">
              <a:buNone/>
            </a:pPr>
            <a:r>
              <a:rPr lang="zh-TW" altLang="en-US"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國立臺灣大學 環境工程學研究所</a:t>
            </a:r>
            <a:endParaRPr lang="en-US" altLang="zh-TW" sz="2400"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4">
            <a:extLst>
              <a:ext uri="{FF2B5EF4-FFF2-40B4-BE49-F238E27FC236}">
                <a16:creationId xmlns:a16="http://schemas.microsoft.com/office/drawing/2014/main" id="{C3452265-8BA3-4FCB-B532-BB420E61E482}"/>
              </a:ext>
            </a:extLst>
          </p:cNvPr>
          <p:cNvSpPr txBox="1"/>
          <p:nvPr/>
        </p:nvSpPr>
        <p:spPr>
          <a:xfrm>
            <a:off x="2919323" y="6487490"/>
            <a:ext cx="6353354" cy="369332"/>
          </a:xfrm>
          <a:prstGeom prst="rect">
            <a:avLst/>
          </a:prstGeom>
          <a:noFill/>
        </p:spPr>
        <p:txBody>
          <a:bodyPr wrap="square">
            <a:spAutoFit/>
          </a:bodyPr>
          <a:lstStyle/>
          <a:p>
            <a:pPr marL="0" indent="0" algn="ctr">
              <a:buFont typeface="Arial" panose="020B0604020202020204" pitchFamily="34" charset="0"/>
              <a:buNone/>
            </a:pPr>
            <a:r>
              <a:rPr lang="en-US" altLang="zh-CN"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2025</a:t>
            </a:r>
            <a:r>
              <a:rPr lang="zh-TW" altLang="en-US"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年</a:t>
            </a:r>
            <a:r>
              <a:rPr lang="en-US" altLang="zh-TW"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11</a:t>
            </a:r>
            <a:r>
              <a:rPr lang="zh-TW" altLang="en-US"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月</a:t>
            </a:r>
            <a:r>
              <a:rPr lang="en-US" altLang="zh-TW"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12</a:t>
            </a:r>
            <a:r>
              <a:rPr lang="zh-TW" altLang="en-US" sz="1800" b="1" dirty="0">
                <a:effectLst>
                  <a:outerShdw blurRad="38100" dist="38100" dir="2700000" algn="tl">
                    <a:srgbClr val="000000">
                      <a:alpha val="43137"/>
                    </a:srgbClr>
                  </a:outerShdw>
                </a:effectLst>
                <a:latin typeface="Calibri" pitchFamily="34" charset="0"/>
                <a:ea typeface="Cambria Math" pitchFamily="18" charset="0"/>
                <a:cs typeface="Calibri" pitchFamily="34" charset="0"/>
              </a:rPr>
              <a:t>日</a:t>
            </a:r>
            <a:endParaRPr lang="en-GB" altLang="zh-TW" b="0" dirty="0">
              <a:latin typeface="Times New Roman" pitchFamily="18" charset="0"/>
              <a:cs typeface="Times New Roman" pitchFamily="18" charset="0"/>
            </a:endParaRPr>
          </a:p>
        </p:txBody>
      </p:sp>
    </p:spTree>
    <p:extLst>
      <p:ext uri="{BB962C8B-B14F-4D97-AF65-F5344CB8AC3E}">
        <p14:creationId xmlns:p14="http://schemas.microsoft.com/office/powerpoint/2010/main" val="218114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268" y="1732179"/>
            <a:ext cx="9758856" cy="454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6"/>
          <p:cNvSpPr>
            <a:spLocks noChangeArrowheads="1"/>
          </p:cNvSpPr>
          <p:nvPr/>
        </p:nvSpPr>
        <p:spPr bwMode="auto">
          <a:xfrm>
            <a:off x="5717858" y="6272377"/>
            <a:ext cx="63373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lang="zh-TW" altLang="en-US" sz="1100" i="1" dirty="0">
                <a:solidFill>
                  <a:srgbClr val="000000"/>
                </a:solidFill>
                <a:latin typeface="Times New Roman" pitchFamily="18" charset="0"/>
                <a:ea typeface="標楷體" pitchFamily="65" charset="-120"/>
                <a:cs typeface="Times New Roman" pitchFamily="18" charset="0"/>
              </a:rPr>
              <a:t>资料来源</a:t>
            </a:r>
            <a:r>
              <a:rPr lang="en-US" altLang="zh-TW" sz="1100" i="1" dirty="0">
                <a:solidFill>
                  <a:srgbClr val="000000"/>
                </a:solidFill>
                <a:latin typeface="Times New Roman" pitchFamily="18" charset="0"/>
                <a:ea typeface="標楷體" pitchFamily="65" charset="-120"/>
                <a:cs typeface="Times New Roman" pitchFamily="18" charset="0"/>
              </a:rPr>
              <a:t>: http://www.un.org/sustainabledevelopment/sustainable-development-goals</a:t>
            </a:r>
            <a:endParaRPr lang="zh-TW" altLang="en-US" sz="1100" i="1" dirty="0">
              <a:solidFill>
                <a:srgbClr val="000000"/>
              </a:solidFill>
              <a:latin typeface="Times New Roman" pitchFamily="18" charset="0"/>
              <a:ea typeface="標楷體" pitchFamily="65" charset="-120"/>
              <a:cs typeface="Times New Roman" pitchFamily="18" charset="0"/>
            </a:endParaRPr>
          </a:p>
        </p:txBody>
      </p:sp>
      <p:sp>
        <p:nvSpPr>
          <p:cNvPr id="15" name="標題 1">
            <a:extLst>
              <a:ext uri="{FF2B5EF4-FFF2-40B4-BE49-F238E27FC236}">
                <a16:creationId xmlns:a16="http://schemas.microsoft.com/office/drawing/2014/main" id="{136BE002-9A14-4991-9AB1-472C2CA738F1}"/>
              </a:ext>
            </a:extLst>
          </p:cNvPr>
          <p:cNvSpPr txBox="1">
            <a:spLocks/>
          </p:cNvSpPr>
          <p:nvPr/>
        </p:nvSpPr>
        <p:spPr>
          <a:xfrm>
            <a:off x="412914" y="295264"/>
            <a:ext cx="11366171" cy="1436915"/>
          </a:xfrm>
          <a:prstGeom prst="rect">
            <a:avLst/>
          </a:prstGeom>
        </p:spPr>
        <p:txBody>
          <a:bodyPr numCol="1">
            <a:noAutofit/>
          </a:bodyPr>
          <a:lstStyle>
            <a:defPPr>
              <a:defRPr lang="en-US"/>
            </a:defPPr>
            <a:lvl1pPr defTabSz="914400">
              <a:lnSpc>
                <a:spcPct val="90000"/>
              </a:lnSpc>
              <a:spcBef>
                <a:spcPct val="0"/>
              </a:spcBef>
              <a:buNone/>
              <a:defRPr sz="3600" b="1">
                <a:solidFill>
                  <a:srgbClr val="C00000"/>
                </a:solidFill>
                <a:latin typeface="微軟正黑體" panose="020B0604030504040204" pitchFamily="34" charset="-120"/>
                <a:ea typeface="微軟正黑體" panose="020B0604030504040204" pitchFamily="34" charset="-120"/>
                <a:cs typeface="+mj-cs"/>
              </a:defRPr>
            </a:lvl1pPr>
          </a:lstStyle>
          <a:p>
            <a:r>
              <a:rPr lang="en-US" altLang="zh-TW" sz="4000" dirty="0"/>
              <a:t>2. </a:t>
            </a:r>
            <a:r>
              <a:rPr lang="zh-TW" altLang="en-US" sz="4000" dirty="0"/>
              <a:t>永續發展目標</a:t>
            </a:r>
            <a:br>
              <a:rPr lang="en-US" altLang="zh-TW" sz="4000" dirty="0"/>
            </a:br>
            <a:r>
              <a:rPr lang="en-US" altLang="zh-TW" sz="4000" dirty="0"/>
              <a:t>    </a:t>
            </a:r>
            <a:r>
              <a:rPr lang="zh-TW" altLang="en-US" sz="4000" dirty="0"/>
              <a:t>（</a:t>
            </a:r>
            <a:r>
              <a:rPr lang="en-US" altLang="zh-TW" sz="4000" dirty="0"/>
              <a:t>Sustainable Development Goals</a:t>
            </a:r>
            <a:r>
              <a:rPr lang="zh-TW" altLang="en-US" sz="4000" dirty="0"/>
              <a:t>）</a:t>
            </a:r>
          </a:p>
          <a:p>
            <a:endParaRPr lang="zh-TW" altLang="en-US" sz="4000" dirty="0"/>
          </a:p>
        </p:txBody>
      </p:sp>
      <p:sp>
        <p:nvSpPr>
          <p:cNvPr id="10" name="投影片編號版面配置區 3">
            <a:extLst>
              <a:ext uri="{FF2B5EF4-FFF2-40B4-BE49-F238E27FC236}">
                <a16:creationId xmlns:a16="http://schemas.microsoft.com/office/drawing/2014/main" id="{56DD3A9A-C6D8-4307-9FE6-1B6D2FF4B025}"/>
              </a:ext>
            </a:extLst>
          </p:cNvPr>
          <p:cNvSpPr>
            <a:spLocks noGrp="1"/>
          </p:cNvSpPr>
          <p:nvPr>
            <p:ph type="sldNum" sz="quarter" idx="12"/>
          </p:nvPr>
        </p:nvSpPr>
        <p:spPr>
          <a:xfrm>
            <a:off x="9436561" y="6533987"/>
            <a:ext cx="2743200" cy="365125"/>
          </a:xfrm>
        </p:spPr>
        <p:txBody>
          <a:bodyPr numCol="1"/>
          <a:lstStyle/>
          <a:p>
            <a:fld id="{73DA0BB7-265A-403C-9275-D587AB510EDC}" type="slidenum">
              <a:rPr lang="en-US" altLang="zh-TW" smtClean="0">
                <a:solidFill>
                  <a:schemeClr val="bg1"/>
                </a:solidFill>
              </a:rPr>
              <a:t>10</a:t>
            </a:fld>
            <a:endParaRPr lang="zh-TW">
              <a:solidFill>
                <a:schemeClr val="bg1"/>
              </a:solidFill>
            </a:endParaRPr>
          </a:p>
        </p:txBody>
      </p:sp>
    </p:spTree>
    <p:extLst>
      <p:ext uri="{BB962C8B-B14F-4D97-AF65-F5344CB8AC3E}">
        <p14:creationId xmlns:p14="http://schemas.microsoft.com/office/powerpoint/2010/main" val="424523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
            <a:extLst>
              <a:ext uri="{FF2B5EF4-FFF2-40B4-BE49-F238E27FC236}">
                <a16:creationId xmlns:a16="http://schemas.microsoft.com/office/drawing/2014/main" id="{FB6E9C77-2C1E-4232-A7CD-0673310D55A8}"/>
              </a:ext>
            </a:extLst>
          </p:cNvPr>
          <p:cNvSpPr txBox="1">
            <a:spLocks/>
          </p:cNvSpPr>
          <p:nvPr/>
        </p:nvSpPr>
        <p:spPr bwMode="auto">
          <a:xfrm>
            <a:off x="500708" y="1914584"/>
            <a:ext cx="11010571" cy="443652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ctr" rtl="0" eaLnBrk="1" fontAlgn="base" hangingPunct="1">
              <a:spcBef>
                <a:spcPct val="0"/>
              </a:spcBef>
              <a:spcAft>
                <a:spcPct val="0"/>
              </a:spcAft>
              <a:defRPr sz="4400" kern="1200" baseline="0">
                <a:solidFill>
                  <a:schemeClr val="tx1"/>
                </a:solidFill>
                <a:latin typeface="Calibri" panose="020F0502020204030204" pitchFamily="34" charset="0"/>
                <a:ea typeface="王漢宗中隸書繁" pitchFamily="18" charset="-120"/>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檢視聯合國永續發展目標中</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17 </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項目標與 </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169 </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細項目標，其中包含、</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清潔飲水與衛生設施</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經濟適用的清潔能源</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產業、創新和基礎設施</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永續城市和社區</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負責任消費與生產</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氣候行動</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3200"/>
              </a:lnSpc>
              <a:spcBef>
                <a:spcPts val="600"/>
              </a:spcBef>
              <a:spcAft>
                <a:spcPts val="600"/>
              </a:spcAft>
            </a:pP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目標</a:t>
            </a: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促進目標實現的夥伴關係</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」等皆與循環經濟直接相關。</a:t>
            </a:r>
          </a:p>
        </p:txBody>
      </p:sp>
      <p:sp>
        <p:nvSpPr>
          <p:cNvPr id="12" name="標題 1">
            <a:extLst>
              <a:ext uri="{FF2B5EF4-FFF2-40B4-BE49-F238E27FC236}">
                <a16:creationId xmlns:a16="http://schemas.microsoft.com/office/drawing/2014/main" id="{54CA0AE7-EC33-4039-A648-71942CD359DF}"/>
              </a:ext>
            </a:extLst>
          </p:cNvPr>
          <p:cNvSpPr txBox="1">
            <a:spLocks/>
          </p:cNvSpPr>
          <p:nvPr/>
        </p:nvSpPr>
        <p:spPr>
          <a:xfrm>
            <a:off x="500708" y="124076"/>
            <a:ext cx="11274731" cy="964168"/>
          </a:xfrm>
          <a:prstGeom prst="rect">
            <a:avLst/>
          </a:prstGeom>
        </p:spPr>
        <p:txBody>
          <a:bodyPr vert="horz" lIns="91440" tIns="45720" rIns="91440" bIns="45720" rtlCol="0" anchor="t">
            <a:noAutofit/>
          </a:bodyPr>
          <a:lstStyle>
            <a:lvl1pPr algn="ctr" defTabSz="914400">
              <a:lnSpc>
                <a:spcPct val="100000"/>
              </a:lnSpc>
              <a:spcBef>
                <a:spcPct val="0"/>
              </a:spcBef>
              <a:buNone/>
              <a:defRPr sz="6000" b="1">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dirty="0"/>
              <a:t>永續發展目標</a:t>
            </a:r>
            <a:endParaRPr lang="en-US" altLang="zh-TW" dirty="0"/>
          </a:p>
          <a:p>
            <a:r>
              <a:rPr lang="zh-TW" altLang="en-US" sz="4400" dirty="0"/>
              <a:t>（</a:t>
            </a:r>
            <a:r>
              <a:rPr lang="en-US" altLang="zh-TW" sz="4400" dirty="0"/>
              <a:t>Sustainable Development Goals</a:t>
            </a:r>
            <a:r>
              <a:rPr lang="zh-TW" altLang="en-US" sz="4400" dirty="0"/>
              <a:t>）</a:t>
            </a:r>
          </a:p>
          <a:p>
            <a:endParaRPr lang="zh-TW" altLang="en-US" dirty="0"/>
          </a:p>
        </p:txBody>
      </p:sp>
      <p:sp>
        <p:nvSpPr>
          <p:cNvPr id="9" name="投影片編號版面配置區 3">
            <a:extLst>
              <a:ext uri="{FF2B5EF4-FFF2-40B4-BE49-F238E27FC236}">
                <a16:creationId xmlns:a16="http://schemas.microsoft.com/office/drawing/2014/main" id="{B514921A-CE08-47FC-87F4-6B80A4F51F3C}"/>
              </a:ext>
            </a:extLst>
          </p:cNvPr>
          <p:cNvSpPr>
            <a:spLocks noGrp="1"/>
          </p:cNvSpPr>
          <p:nvPr>
            <p:ph type="sldNum" sz="quarter" idx="12"/>
          </p:nvPr>
        </p:nvSpPr>
        <p:spPr>
          <a:xfrm>
            <a:off x="9436561" y="6533987"/>
            <a:ext cx="2743200" cy="365125"/>
          </a:xfrm>
        </p:spPr>
        <p:txBody>
          <a:bodyPr numCol="1"/>
          <a:lstStyle/>
          <a:p>
            <a:fld id="{73DA0BB7-265A-403C-9275-D587AB510EDC}" type="slidenum">
              <a:rPr lang="en-US" altLang="zh-TW" smtClean="0">
                <a:solidFill>
                  <a:schemeClr val="bg1"/>
                </a:solidFill>
              </a:rPr>
              <a:t>11</a:t>
            </a:fld>
            <a:endParaRPr lang="zh-TW">
              <a:solidFill>
                <a:schemeClr val="bg1"/>
              </a:solidFill>
            </a:endParaRPr>
          </a:p>
        </p:txBody>
      </p:sp>
    </p:spTree>
    <p:extLst>
      <p:ext uri="{BB962C8B-B14F-4D97-AF65-F5344CB8AC3E}">
        <p14:creationId xmlns:p14="http://schemas.microsoft.com/office/powerpoint/2010/main" val="50511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a:xfrm>
            <a:off x="900245" y="681357"/>
            <a:ext cx="10515600" cy="1004952"/>
          </a:xfrm>
        </p:spPr>
        <p:txBody>
          <a:bodyPr vert="horz" lIns="91440" tIns="45720" rIns="91440" bIns="45720" rtlCol="0" anchor="b">
            <a:noAutofit/>
          </a:bodyPr>
          <a:lstStyle/>
          <a:p>
            <a:pPr algn="ctr"/>
            <a:r>
              <a:rPr lang="en-US" altLang="zh-TW" sz="5400" b="1" dirty="0">
                <a:solidFill>
                  <a:srgbClr val="000099"/>
                </a:solidFill>
                <a:latin typeface="Times New Roman" panose="02020603050405020304" pitchFamily="18" charset="0"/>
                <a:cs typeface="Times New Roman" panose="02020603050405020304" pitchFamily="18" charset="0"/>
              </a:rPr>
              <a:t>3.1 </a:t>
            </a:r>
            <a:r>
              <a:rPr lang="zh-TW" altLang="en-US" sz="5400" b="1" dirty="0">
                <a:solidFill>
                  <a:srgbClr val="000099"/>
                </a:solidFill>
                <a:latin typeface="Times New Roman" panose="02020603050405020304" pitchFamily="18" charset="0"/>
                <a:cs typeface="Times New Roman" panose="02020603050405020304" pitchFamily="18" charset="0"/>
              </a:rPr>
              <a:t>國家政策綱領</a:t>
            </a:r>
            <a:endParaRPr lang="en-US" altLang="zh-TW" sz="5400" b="1" dirty="0">
              <a:solidFill>
                <a:srgbClr val="000099"/>
              </a:solidFill>
              <a:latin typeface="Times New Roman" panose="02020603050405020304" pitchFamily="18" charset="0"/>
              <a:cs typeface="Times New Roman" panose="02020603050405020304" pitchFamily="18" charset="0"/>
            </a:endParaRPr>
          </a:p>
        </p:txBody>
      </p:sp>
      <p:sp>
        <p:nvSpPr>
          <p:cNvPr id="80" name="內容版面配置區 2"/>
          <p:cNvSpPr>
            <a:spLocks noGrp="1"/>
          </p:cNvSpPr>
          <p:nvPr>
            <p:ph idx="4294967295"/>
          </p:nvPr>
        </p:nvSpPr>
        <p:spPr>
          <a:xfrm>
            <a:off x="95527" y="1468317"/>
            <a:ext cx="5933440" cy="5094421"/>
          </a:xfrm>
        </p:spPr>
        <p:txBody>
          <a:bodyPr>
            <a:noAutofit/>
          </a:bodyPr>
          <a:lstStyle/>
          <a:p>
            <a:pPr marL="355600" indent="-355600">
              <a:lnSpc>
                <a:spcPct val="170000"/>
              </a:lnSpc>
              <a:spcBef>
                <a:spcPts val="0"/>
              </a:spcBef>
              <a:buFont typeface="Wingdings" panose="05000000000000000000" pitchFamily="2" charset="2"/>
              <a:buChar char="p"/>
            </a:pP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台灣近年來已陸續制訂國家「二十一世紀議程」、「生物多樣性國家報告書」、「溫室氣體減量策略」、及「國家環境保護計畫」，並推動「綠色矽島」計畫。</a:t>
            </a:r>
            <a:endPar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endParaRPr>
          </a:p>
          <a:p>
            <a:pPr marL="355600" indent="-355600">
              <a:lnSpc>
                <a:spcPct val="170000"/>
              </a:lnSpc>
              <a:spcBef>
                <a:spcPts val="0"/>
              </a:spcBef>
              <a:buFont typeface="Wingdings" panose="05000000000000000000" pitchFamily="2" charset="2"/>
              <a:buChar char="p"/>
            </a:pP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為積極落實永續台灣的理念，於民國</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91</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年</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月發佈</a:t>
            </a:r>
            <a:r>
              <a:rPr lang="zh-TW" altLang="zh-TW" sz="2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「永續發展行動計畫」</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，次年民國</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92</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年訂為</a:t>
            </a:r>
            <a:r>
              <a:rPr lang="zh-TW" altLang="zh-TW" sz="2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「永續發展行動元年」</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，期能帶動國人永續發展的理念與行動，使台灣永保生機；於民國</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93</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日頒佈</a:t>
            </a:r>
            <a:r>
              <a:rPr lang="zh-TW" altLang="zh-TW" sz="2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「台灣</a:t>
            </a:r>
            <a:r>
              <a:rPr lang="en-US" altLang="zh-TW" sz="2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zh-TW" sz="2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世紀議程國家永續發展願景與策略綱領」</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81" name="圖片 80"/>
          <p:cNvPicPr/>
          <p:nvPr/>
        </p:nvPicPr>
        <p:blipFill>
          <a:blip r:embed="rId2">
            <a:extLst>
              <a:ext uri="{28A0092B-C50C-407E-A947-70E740481C1C}">
                <a14:useLocalDpi xmlns:a14="http://schemas.microsoft.com/office/drawing/2010/main" val="0"/>
              </a:ext>
            </a:extLst>
          </a:blip>
          <a:srcRect/>
          <a:stretch>
            <a:fillRect/>
          </a:stretch>
        </p:blipFill>
        <p:spPr bwMode="auto">
          <a:xfrm>
            <a:off x="6028967" y="1677376"/>
            <a:ext cx="5933440" cy="4265397"/>
          </a:xfrm>
          <a:prstGeom prst="rect">
            <a:avLst/>
          </a:prstGeom>
          <a:noFill/>
          <a:ln>
            <a:noFill/>
          </a:ln>
        </p:spPr>
      </p:pic>
      <p:sp>
        <p:nvSpPr>
          <p:cNvPr id="3" name="矩形 2"/>
          <p:cNvSpPr/>
          <p:nvPr/>
        </p:nvSpPr>
        <p:spPr>
          <a:xfrm>
            <a:off x="6884457" y="5942773"/>
            <a:ext cx="4754880" cy="707886"/>
          </a:xfrm>
          <a:prstGeom prst="rect">
            <a:avLst/>
          </a:prstGeom>
        </p:spPr>
        <p:txBody>
          <a:bodyPr wrap="square">
            <a:spAutoFit/>
          </a:bodyPr>
          <a:lstStyle/>
          <a:p>
            <a:pPr algn="ctr"/>
            <a:r>
              <a:rPr lang="zh-TW" altLang="zh-TW"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台灣</a:t>
            </a:r>
            <a:r>
              <a:rPr lang="en-US" altLang="zh-TW"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zh-TW"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世紀議程國家永續發展願景與策略綱領架構圖</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投影片編號版面配置區 3">
            <a:extLst>
              <a:ext uri="{FF2B5EF4-FFF2-40B4-BE49-F238E27FC236}">
                <a16:creationId xmlns:a16="http://schemas.microsoft.com/office/drawing/2014/main" id="{0ED76F6A-5C67-48F6-8EA7-985DF92A3FEA}"/>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12</a:t>
            </a:fld>
            <a:endParaRPr lang="zh-TW" altLang="en-US" dirty="0"/>
          </a:p>
        </p:txBody>
      </p:sp>
      <p:sp>
        <p:nvSpPr>
          <p:cNvPr id="7" name="標題 1">
            <a:extLst>
              <a:ext uri="{FF2B5EF4-FFF2-40B4-BE49-F238E27FC236}">
                <a16:creationId xmlns:a16="http://schemas.microsoft.com/office/drawing/2014/main" id="{EFDDC529-B5D9-4132-81B5-DBD0979BBF0E}"/>
              </a:ext>
            </a:extLst>
          </p:cNvPr>
          <p:cNvSpPr txBox="1">
            <a:spLocks/>
          </p:cNvSpPr>
          <p:nvPr/>
        </p:nvSpPr>
        <p:spPr>
          <a:xfrm>
            <a:off x="412914" y="207341"/>
            <a:ext cx="11366171" cy="674415"/>
          </a:xfrm>
          <a:prstGeom prst="rect">
            <a:avLst/>
          </a:prstGeom>
        </p:spPr>
        <p:txBody>
          <a:bodyPr numCol="1">
            <a:noAutofit/>
          </a:bodyPr>
          <a:lstStyle>
            <a:defPPr>
              <a:defRPr lang="en-US"/>
            </a:defPPr>
            <a:lvl1pPr defTabSz="914400">
              <a:lnSpc>
                <a:spcPct val="90000"/>
              </a:lnSpc>
              <a:spcBef>
                <a:spcPct val="0"/>
              </a:spcBef>
              <a:buNone/>
              <a:defRPr sz="3600" b="1">
                <a:solidFill>
                  <a:srgbClr val="C00000"/>
                </a:solidFill>
                <a:latin typeface="微軟正黑體" panose="020B0604030504040204" pitchFamily="34" charset="-120"/>
                <a:ea typeface="微軟正黑體" panose="020B0604030504040204" pitchFamily="34" charset="-120"/>
                <a:cs typeface="+mj-cs"/>
              </a:defRPr>
            </a:lvl1pPr>
          </a:lstStyle>
          <a:p>
            <a:r>
              <a:rPr lang="en-US" altLang="zh-TW" sz="4000" dirty="0"/>
              <a:t>3. </a:t>
            </a:r>
            <a:r>
              <a:rPr lang="zh-TW" altLang="en-US" sz="4000" dirty="0"/>
              <a:t>國家永續發展沿革</a:t>
            </a:r>
          </a:p>
        </p:txBody>
      </p:sp>
    </p:spTree>
    <p:extLst>
      <p:ext uri="{BB962C8B-B14F-4D97-AF65-F5344CB8AC3E}">
        <p14:creationId xmlns:p14="http://schemas.microsoft.com/office/powerpoint/2010/main" val="235154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308100"/>
            <a:ext cx="2997200" cy="5090601"/>
          </a:xfrm>
        </p:spPr>
        <p:txBody>
          <a:bodyPr>
            <a:noAutofit/>
          </a:bodyPr>
          <a:lstStyle/>
          <a:p>
            <a:pPr>
              <a:lnSpc>
                <a:spcPct val="200000"/>
              </a:lnSpc>
              <a:buFont typeface="Wingdings" panose="05000000000000000000" pitchFamily="2" charset="2"/>
              <a:buChar char="p"/>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圖中呈現國家永續發展指南的示意圖，表明永續</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環境、經濟和社會三大方面的十項政策與</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項永續發展目標</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的相關性。</a:t>
            </a: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473" y="1088759"/>
            <a:ext cx="8732028" cy="5090601"/>
          </a:xfrm>
          <a:prstGeom prst="rect">
            <a:avLst/>
          </a:prstGeom>
          <a:noFill/>
        </p:spPr>
      </p:pic>
      <p:sp>
        <p:nvSpPr>
          <p:cNvPr id="6" name="矩形 5"/>
          <p:cNvSpPr/>
          <p:nvPr/>
        </p:nvSpPr>
        <p:spPr>
          <a:xfrm>
            <a:off x="3946905" y="6156619"/>
            <a:ext cx="6950983" cy="400110"/>
          </a:xfrm>
          <a:prstGeom prst="rect">
            <a:avLst/>
          </a:prstGeom>
        </p:spPr>
        <p:txBody>
          <a:bodyPr wrap="square">
            <a:spAutoFit/>
          </a:bodyPr>
          <a:lstStyle/>
          <a:p>
            <a:pPr algn="ctr"/>
            <a:r>
              <a:rPr lang="zh-TW" altLang="en-US" sz="20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國家永續發展指引（台灣</a:t>
            </a:r>
            <a:r>
              <a:rPr lang="en-US" altLang="zh-TW" sz="20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b="1" dirty="0">
                <a:solidFill>
                  <a:schemeClr val="tx1">
                    <a:lumMod val="75000"/>
                    <a:lumOff val="25000"/>
                  </a:schemeClr>
                </a:solidFill>
                <a:latin typeface="Times New Roman" panose="02020603050405020304" pitchFamily="18" charset="0"/>
                <a:ea typeface="微軟正黑體" panose="020B0604030504040204" pitchFamily="34" charset="-120"/>
                <a:cs typeface="Times New Roman" panose="02020603050405020304" pitchFamily="18" charset="0"/>
              </a:rPr>
              <a:t>世紀議程）示意圖</a:t>
            </a:r>
          </a:p>
        </p:txBody>
      </p:sp>
      <p:sp>
        <p:nvSpPr>
          <p:cNvPr id="7" name="內容版面配置區 2"/>
          <p:cNvSpPr txBox="1">
            <a:spLocks/>
          </p:cNvSpPr>
          <p:nvPr/>
        </p:nvSpPr>
        <p:spPr>
          <a:xfrm>
            <a:off x="556329" y="183091"/>
            <a:ext cx="11111063" cy="817147"/>
          </a:xfrm>
          <a:prstGeom prst="rect">
            <a:avLst/>
          </a:prstGeom>
          <a:noFill/>
          <a:ln>
            <a:noFill/>
          </a:ln>
          <a:effectLst/>
        </p:spPr>
        <p:txBody>
          <a:bodyPr vert="horz" wrap="square" lIns="0" tIns="34290" rIns="0" bIns="3429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標楷體" panose="03000509000000000000" pitchFamily="65" charset="-120"/>
                <a:ea typeface="標楷體" panose="03000509000000000000" pitchFamily="65"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標楷體" panose="03000509000000000000" pitchFamily="65" charset="-120"/>
                <a:ea typeface="標楷體" panose="03000509000000000000" pitchFamily="65"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gn="ctr" defTabSz="342900"/>
            <a:r>
              <a:rPr lang="en-US" altLang="zh-TW"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5-3</a:t>
            </a:r>
            <a:r>
              <a:rPr lang="zh-TW" altLang="en-US"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SDGs vs.</a:t>
            </a:r>
            <a:r>
              <a:rPr lang="zh-TW" altLang="en-US"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國家永續發展政策綱領</a:t>
            </a:r>
            <a:r>
              <a:rPr lang="en-US" altLang="zh-TW"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54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投影片編號版面配置區 3">
            <a:extLst>
              <a:ext uri="{FF2B5EF4-FFF2-40B4-BE49-F238E27FC236}">
                <a16:creationId xmlns:a16="http://schemas.microsoft.com/office/drawing/2014/main" id="{F0EA1136-57BA-47EF-8B7A-664E2A96B38C}"/>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13</a:t>
            </a:fld>
            <a:endParaRPr lang="en-US" altLang="zh-TW" dirty="0"/>
          </a:p>
        </p:txBody>
      </p:sp>
    </p:spTree>
    <p:extLst>
      <p:ext uri="{BB962C8B-B14F-4D97-AF65-F5344CB8AC3E}">
        <p14:creationId xmlns:p14="http://schemas.microsoft.com/office/powerpoint/2010/main" val="28722030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a:xfrm>
            <a:off x="764258" y="157210"/>
            <a:ext cx="10515600" cy="900466"/>
          </a:xfrm>
        </p:spPr>
        <p:txBody>
          <a:bodyPr vert="horz" lIns="91440" tIns="45720" rIns="91440" bIns="45720" rtlCol="0" anchor="b">
            <a:normAutofit/>
          </a:bodyPr>
          <a:lstStyle/>
          <a:p>
            <a:pPr algn="ctr"/>
            <a:r>
              <a:rPr lang="en-US" altLang="zh-TW" sz="5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5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台灣永續發展目標</a:t>
            </a:r>
          </a:p>
        </p:txBody>
      </p:sp>
      <p:pic>
        <p:nvPicPr>
          <p:cNvPr id="10" name="圖片 9"/>
          <p:cNvPicPr/>
          <p:nvPr/>
        </p:nvPicPr>
        <p:blipFill>
          <a:blip r:embed="rId2">
            <a:extLst>
              <a:ext uri="{28A0092B-C50C-407E-A947-70E740481C1C}">
                <a14:useLocalDpi xmlns:a14="http://schemas.microsoft.com/office/drawing/2010/main" val="0"/>
              </a:ext>
            </a:extLst>
          </a:blip>
          <a:srcRect/>
          <a:stretch>
            <a:fillRect/>
          </a:stretch>
        </p:blipFill>
        <p:spPr bwMode="auto">
          <a:xfrm>
            <a:off x="529772" y="1077996"/>
            <a:ext cx="8355384" cy="5560196"/>
          </a:xfrm>
          <a:prstGeom prst="rect">
            <a:avLst/>
          </a:prstGeom>
          <a:noFill/>
          <a:ln>
            <a:noFill/>
          </a:ln>
        </p:spPr>
      </p:pic>
      <p:sp>
        <p:nvSpPr>
          <p:cNvPr id="11" name="矩形 10"/>
          <p:cNvSpPr/>
          <p:nvPr/>
        </p:nvSpPr>
        <p:spPr>
          <a:xfrm>
            <a:off x="8885156" y="5077461"/>
            <a:ext cx="3057247" cy="1077218"/>
          </a:xfrm>
          <a:prstGeom prst="rect">
            <a:avLst/>
          </a:prstGeom>
        </p:spPr>
        <p:txBody>
          <a:bodyPr wrap="square">
            <a:spAutoFit/>
          </a:bodyPr>
          <a:lstStyle/>
          <a:p>
            <a:r>
              <a:rPr lang="zh-TW" altLang="zh-TW" sz="3200" b="1" dirty="0">
                <a:solidFill>
                  <a:srgbClr val="C00000"/>
                </a:solidFill>
                <a:latin typeface="微軟正黑體" panose="020B0604030504040204" pitchFamily="34" charset="-120"/>
                <a:ea typeface="微軟正黑體" panose="020B0604030504040204" pitchFamily="34" charset="-120"/>
              </a:rPr>
              <a:t>臺灣永續發展</a:t>
            </a:r>
            <a:endParaRPr lang="en-US" altLang="zh-TW" sz="3200" b="1" dirty="0">
              <a:solidFill>
                <a:srgbClr val="C00000"/>
              </a:solidFill>
              <a:latin typeface="微軟正黑體" panose="020B0604030504040204" pitchFamily="34" charset="-120"/>
              <a:ea typeface="微軟正黑體" panose="020B0604030504040204" pitchFamily="34" charset="-120"/>
            </a:endParaRPr>
          </a:p>
          <a:p>
            <a:r>
              <a:rPr lang="zh-TW" altLang="zh-TW" sz="3200" b="1" dirty="0">
                <a:solidFill>
                  <a:srgbClr val="C00000"/>
                </a:solidFill>
                <a:latin typeface="微軟正黑體" panose="020B0604030504040204" pitchFamily="34" charset="-120"/>
                <a:ea typeface="微軟正黑體" panose="020B0604030504040204" pitchFamily="34" charset="-120"/>
              </a:rPr>
              <a:t>目標與轉型領域</a:t>
            </a:r>
            <a:endParaRPr lang="zh-TW" altLang="en-US" sz="3200" b="1" dirty="0">
              <a:solidFill>
                <a:srgbClr val="C00000"/>
              </a:solidFill>
              <a:latin typeface="微軟正黑體" panose="020B0604030504040204" pitchFamily="34" charset="-120"/>
              <a:ea typeface="微軟正黑體" panose="020B0604030504040204" pitchFamily="34" charset="-120"/>
            </a:endParaRPr>
          </a:p>
        </p:txBody>
      </p:sp>
      <p:sp>
        <p:nvSpPr>
          <p:cNvPr id="8" name="投影片編號版面配置區 3">
            <a:extLst>
              <a:ext uri="{FF2B5EF4-FFF2-40B4-BE49-F238E27FC236}">
                <a16:creationId xmlns:a16="http://schemas.microsoft.com/office/drawing/2014/main" id="{D5A67499-5AA4-4EAA-9C14-AE0C88AB7CF2}"/>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14</a:t>
            </a:fld>
            <a:endParaRPr lang="zh-TW" altLang="en-US" dirty="0"/>
          </a:p>
        </p:txBody>
      </p:sp>
    </p:spTree>
    <p:extLst>
      <p:ext uri="{BB962C8B-B14F-4D97-AF65-F5344CB8AC3E}">
        <p14:creationId xmlns:p14="http://schemas.microsoft.com/office/powerpoint/2010/main" val="50227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2" y="214129"/>
            <a:ext cx="11662913" cy="1029559"/>
          </a:xfrm>
        </p:spPr>
        <p:txBody>
          <a:bodyPr vert="horz" lIns="91440" tIns="45720" rIns="91440" bIns="45720" rtlCol="0" anchor="t">
            <a:noAutofit/>
          </a:bodyPr>
          <a:lstStyle/>
          <a:p>
            <a:pPr algn="ctr">
              <a:lnSpc>
                <a:spcPct val="100000"/>
              </a:lnSpc>
            </a:pPr>
            <a:r>
              <a:rPr lang="zh-TW" altLang="en-US" sz="6000" dirty="0">
                <a:solidFill>
                  <a:srgbClr val="000099"/>
                </a:solidFill>
                <a:latin typeface="Times New Roman" panose="02020603050405020304" pitchFamily="18" charset="0"/>
                <a:cs typeface="Times New Roman" panose="02020603050405020304" pitchFamily="18" charset="0"/>
              </a:rPr>
              <a:t>二、永續教育</a:t>
            </a:r>
            <a:endParaRPr lang="en-US" altLang="zh-TW" sz="6000" dirty="0">
              <a:solidFill>
                <a:srgbClr val="000099"/>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1243688"/>
            <a:ext cx="11662913" cy="5290299"/>
          </a:xfrm>
        </p:spPr>
        <p:txBody>
          <a:bodyPr>
            <a:normAutofit lnSpcReduction="10000"/>
          </a:bodyPr>
          <a:lstStyle/>
          <a:p>
            <a:pPr marL="0" indent="0">
              <a:lnSpc>
                <a:spcPct val="120000"/>
              </a:lnSpc>
              <a:spcBef>
                <a:spcPts val="600"/>
              </a:spcBef>
              <a:buNone/>
            </a:pPr>
            <a:r>
              <a:rPr lang="zh-TW" altLang="en-US" sz="2200" b="1" kern="100" dirty="0">
                <a:solidFill>
                  <a:srgbClr val="C00000"/>
                </a:solidFill>
                <a:effectLst/>
                <a:latin typeface="Times New Roman" panose="02020603050405020304" pitchFamily="18" charset="0"/>
                <a:cs typeface="Times New Roman" panose="02020603050405020304" pitchFamily="18" charset="0"/>
              </a:rPr>
              <a:t>（一） 永續教育（</a:t>
            </a:r>
            <a:r>
              <a:rPr lang="en-US" altLang="zh-TW" sz="2200" b="1" kern="100" dirty="0">
                <a:solidFill>
                  <a:srgbClr val="C00000"/>
                </a:solidFill>
                <a:effectLst/>
                <a:latin typeface="Times New Roman" panose="02020603050405020304" pitchFamily="18" charset="0"/>
                <a:cs typeface="Times New Roman" panose="02020603050405020304" pitchFamily="18" charset="0"/>
              </a:rPr>
              <a:t>ESD</a:t>
            </a:r>
            <a:r>
              <a:rPr lang="zh-TW" altLang="en-US" sz="2200" b="1" kern="100" dirty="0">
                <a:solidFill>
                  <a:srgbClr val="C00000"/>
                </a:solidFill>
                <a:effectLst/>
                <a:latin typeface="Times New Roman" panose="02020603050405020304" pitchFamily="18" charset="0"/>
                <a:cs typeface="Times New Roman" panose="02020603050405020304" pitchFamily="18" charset="0"/>
              </a:rPr>
              <a:t>）定義與內涵</a:t>
            </a:r>
            <a:endParaRPr lang="en-US" altLang="zh-TW" sz="2200" b="1" kern="100" dirty="0">
              <a:solidFill>
                <a:srgbClr val="C00000"/>
              </a:solidFill>
              <a:effectLst/>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en-US" altLang="zh-TW" sz="2200" b="1" kern="100" dirty="0">
                <a:solidFill>
                  <a:srgbClr val="009900"/>
                </a:solidFill>
                <a:latin typeface="Times New Roman" panose="02020603050405020304" pitchFamily="18" charset="0"/>
                <a:cs typeface="Times New Roman" panose="02020603050405020304" pitchFamily="18" charset="0"/>
              </a:rPr>
              <a:t>1.1</a:t>
            </a:r>
            <a:r>
              <a:rPr lang="zh-TW" altLang="en-US" sz="2200" b="1" kern="100" dirty="0">
                <a:solidFill>
                  <a:srgbClr val="009900"/>
                </a:solidFill>
                <a:latin typeface="Times New Roman" panose="02020603050405020304" pitchFamily="18" charset="0"/>
                <a:cs typeface="Times New Roman" panose="02020603050405020304" pitchFamily="18" charset="0"/>
              </a:rPr>
              <a:t> 核心定義</a:t>
            </a:r>
            <a:endParaRPr lang="zh-TW" altLang="en-US" sz="2200" b="1" kern="100" dirty="0">
              <a:effectLst/>
              <a:latin typeface="Times New Roman" panose="02020603050405020304" pitchFamily="18" charset="0"/>
              <a:cs typeface="Times New Roman" panose="02020603050405020304" pitchFamily="18" charset="0"/>
            </a:endParaRPr>
          </a:p>
          <a:p>
            <a:pPr marL="720725" indent="-365125">
              <a:lnSpc>
                <a:spcPct val="120000"/>
              </a:lnSpc>
              <a:spcBef>
                <a:spcPts val="600"/>
              </a:spcBef>
              <a:buFont typeface="Wingdings" panose="05000000000000000000" pitchFamily="2" charset="2"/>
              <a:buChar char="p"/>
              <a:tabLst>
                <a:tab pos="720725" algn="l"/>
              </a:tabLst>
            </a:pPr>
            <a:r>
              <a:rPr lang="en-US" altLang="zh-TW" sz="2200" b="1" kern="100" dirty="0">
                <a:solidFill>
                  <a:srgbClr val="C0000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永續發展教育旨在使每個人獲得塑造永續未來所需的知識、技能、態度與價值觀。它是一種全人、轉型性的學習過程。</a:t>
            </a:r>
          </a:p>
          <a:p>
            <a:pPr marL="0" indent="0">
              <a:lnSpc>
                <a:spcPct val="120000"/>
              </a:lnSpc>
              <a:spcBef>
                <a:spcPts val="600"/>
              </a:spcBef>
              <a:buNone/>
            </a:pPr>
            <a:r>
              <a:rPr lang="en-US" altLang="zh-TW" sz="2200" b="1" kern="100" dirty="0">
                <a:solidFill>
                  <a:srgbClr val="009900"/>
                </a:solidFill>
                <a:latin typeface="Times New Roman" panose="02020603050405020304" pitchFamily="18" charset="0"/>
                <a:cs typeface="Times New Roman" panose="02020603050405020304" pitchFamily="18" charset="0"/>
              </a:rPr>
              <a:t>1.2 </a:t>
            </a:r>
            <a:r>
              <a:rPr lang="zh-TW" altLang="en-US" sz="2200" b="1" kern="100" dirty="0">
                <a:solidFill>
                  <a:srgbClr val="009900"/>
                </a:solidFill>
                <a:latin typeface="Times New Roman" panose="02020603050405020304" pitchFamily="18" charset="0"/>
                <a:cs typeface="Times New Roman" panose="02020603050405020304" pitchFamily="18" charset="0"/>
              </a:rPr>
              <a:t>核心內涵（三大支柱）</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環境永續： </a:t>
            </a:r>
            <a:r>
              <a:rPr lang="zh-TW" altLang="en-US" sz="2200" b="1" kern="100" dirty="0">
                <a:effectLst/>
                <a:latin typeface="Times New Roman" panose="02020603050405020304" pitchFamily="18" charset="0"/>
                <a:cs typeface="Times New Roman" panose="02020603050405020304" pitchFamily="18" charset="0"/>
              </a:rPr>
              <a:t>應對氣候變遷、生物多樣性、資源保護、自然災害等挑戰。</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社會永續： </a:t>
            </a:r>
            <a:r>
              <a:rPr lang="zh-TW" altLang="en-US" sz="2200" b="1" kern="100" dirty="0">
                <a:effectLst/>
                <a:latin typeface="Times New Roman" panose="02020603050405020304" pitchFamily="18" charset="0"/>
                <a:cs typeface="Times New Roman" panose="02020603050405020304" pitchFamily="18" charset="0"/>
              </a:rPr>
              <a:t>促進和平、社會正義、性別平等、減少貧窮與不平等、注重代際公平。</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經濟永續： </a:t>
            </a:r>
            <a:r>
              <a:rPr lang="zh-TW" altLang="en-US" sz="2200" b="1" kern="100" dirty="0">
                <a:effectLst/>
                <a:latin typeface="Times New Roman" panose="02020603050405020304" pitchFamily="18" charset="0"/>
                <a:cs typeface="Times New Roman" panose="02020603050405020304" pitchFamily="18" charset="0"/>
              </a:rPr>
              <a:t>發展綠色經濟、促進永續消費模式、確保經濟體系的自給自足與發展。</a:t>
            </a:r>
          </a:p>
          <a:p>
            <a:pPr marL="0" indent="0">
              <a:lnSpc>
                <a:spcPct val="120000"/>
              </a:lnSpc>
              <a:spcBef>
                <a:spcPts val="600"/>
              </a:spcBef>
              <a:buNone/>
            </a:pPr>
            <a:r>
              <a:rPr lang="en-US" altLang="zh-TW" sz="2200" b="1" kern="100" dirty="0">
                <a:solidFill>
                  <a:srgbClr val="009900"/>
                </a:solidFill>
                <a:latin typeface="Times New Roman" panose="02020603050405020304" pitchFamily="18" charset="0"/>
                <a:cs typeface="Times New Roman" panose="02020603050405020304" pitchFamily="18" charset="0"/>
              </a:rPr>
              <a:t>1.3</a:t>
            </a:r>
            <a:r>
              <a:rPr lang="zh-TW" altLang="en-US" sz="2200" b="1" kern="100" dirty="0">
                <a:solidFill>
                  <a:srgbClr val="009900"/>
                </a:solidFill>
                <a:latin typeface="Times New Roman" panose="02020603050405020304" pitchFamily="18" charset="0"/>
                <a:cs typeface="Times New Roman" panose="02020603050405020304" pitchFamily="18" charset="0"/>
              </a:rPr>
              <a:t> 學習面向與能力（</a:t>
            </a:r>
            <a:r>
              <a:rPr lang="en-US" altLang="zh-TW" sz="2200" b="1" kern="100" dirty="0">
                <a:solidFill>
                  <a:srgbClr val="009900"/>
                </a:solidFill>
                <a:latin typeface="Times New Roman" panose="02020603050405020304" pitchFamily="18" charset="0"/>
                <a:cs typeface="Times New Roman" panose="02020603050405020304" pitchFamily="18" charset="0"/>
              </a:rPr>
              <a:t>Competencies</a:t>
            </a:r>
            <a:r>
              <a:rPr lang="zh-TW" altLang="en-US" sz="2200" b="1" kern="100" dirty="0">
                <a:solidFill>
                  <a:srgbClr val="009900"/>
                </a:solidFill>
                <a:latin typeface="Times New Roman" panose="02020603050405020304" pitchFamily="18" charset="0"/>
                <a:cs typeface="Times New Roman" panose="02020603050405020304" pitchFamily="18" charset="0"/>
              </a:rPr>
              <a:t>）</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認知 </a:t>
            </a:r>
            <a:r>
              <a:rPr lang="en-US" altLang="zh-TW" sz="2200" b="1" kern="100" dirty="0">
                <a:solidFill>
                  <a:srgbClr val="C00000"/>
                </a:solidFill>
                <a:effectLst/>
                <a:latin typeface="Times New Roman" panose="02020603050405020304" pitchFamily="18" charset="0"/>
                <a:cs typeface="Times New Roman" panose="02020603050405020304" pitchFamily="18" charset="0"/>
              </a:rPr>
              <a:t>(Cognitive)</a:t>
            </a:r>
            <a:r>
              <a:rPr lang="zh-TW" altLang="en-US" sz="2200" b="1" kern="100" dirty="0">
                <a:solidFill>
                  <a:srgbClr val="C0000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系統思考、批判性分析複雜議題的能力。</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社會情感 </a:t>
            </a:r>
            <a:r>
              <a:rPr lang="en-US" altLang="zh-TW" sz="2200" b="1" kern="100" dirty="0">
                <a:solidFill>
                  <a:srgbClr val="C00000"/>
                </a:solidFill>
                <a:effectLst/>
                <a:latin typeface="Times New Roman" panose="02020603050405020304" pitchFamily="18" charset="0"/>
                <a:cs typeface="Times New Roman" panose="02020603050405020304" pitchFamily="18" charset="0"/>
              </a:rPr>
              <a:t>(Socio-emotional)</a:t>
            </a:r>
            <a:r>
              <a:rPr lang="zh-TW" altLang="en-US" sz="2200" b="1" kern="100" dirty="0">
                <a:solidFill>
                  <a:srgbClr val="C0000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合作決策、同理心、自覺採取行動的意願。</a:t>
            </a:r>
          </a:p>
          <a:p>
            <a:pPr marL="720725" indent="-363538">
              <a:lnSpc>
                <a:spcPct val="120000"/>
              </a:lnSpc>
              <a:spcBef>
                <a:spcPts val="600"/>
              </a:spcBef>
              <a:buFont typeface="Wingdings" panose="05000000000000000000" pitchFamily="2" charset="2"/>
              <a:buChar char="p"/>
            </a:pPr>
            <a:r>
              <a:rPr lang="zh-TW" altLang="en-US" sz="2200" b="1" kern="100" dirty="0">
                <a:solidFill>
                  <a:srgbClr val="C00000"/>
                </a:solidFill>
                <a:effectLst/>
                <a:latin typeface="Times New Roman" panose="02020603050405020304" pitchFamily="18" charset="0"/>
                <a:cs typeface="Times New Roman" panose="02020603050405020304" pitchFamily="18" charset="0"/>
              </a:rPr>
              <a:t>行為 </a:t>
            </a:r>
            <a:r>
              <a:rPr lang="en-US" altLang="zh-TW" sz="2200" b="1" kern="100" dirty="0">
                <a:solidFill>
                  <a:srgbClr val="C00000"/>
                </a:solidFill>
                <a:effectLst/>
                <a:latin typeface="Times New Roman" panose="02020603050405020304" pitchFamily="18" charset="0"/>
                <a:cs typeface="Times New Roman" panose="02020603050405020304" pitchFamily="18" charset="0"/>
              </a:rPr>
              <a:t>(Behavioral)</a:t>
            </a:r>
            <a:r>
              <a:rPr lang="zh-TW" altLang="en-US" sz="2200" b="1" kern="100" dirty="0">
                <a:solidFill>
                  <a:srgbClr val="C0000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能夠將知識轉化為實際行動，改變個人生活方式。</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15</a:t>
            </a:fld>
            <a:endParaRPr lang="zh-TW" altLang="en-US" dirty="0"/>
          </a:p>
        </p:txBody>
      </p:sp>
    </p:spTree>
    <p:extLst>
      <p:ext uri="{BB962C8B-B14F-4D97-AF65-F5344CB8AC3E}">
        <p14:creationId xmlns:p14="http://schemas.microsoft.com/office/powerpoint/2010/main" val="344881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2" y="214129"/>
            <a:ext cx="11662913" cy="517391"/>
          </a:xfrm>
        </p:spPr>
        <p:txBody>
          <a:bodyPr vert="horz" lIns="91440" tIns="45720" rIns="91440" bIns="45720" rtlCol="0" anchor="t">
            <a:noAutofit/>
          </a:bodyPr>
          <a:lstStyle/>
          <a:p>
            <a:pPr>
              <a:lnSpc>
                <a:spcPct val="100000"/>
              </a:lnSpc>
            </a:pPr>
            <a:r>
              <a:rPr lang="zh-TW" altLang="en-US" kern="100" dirty="0">
                <a:solidFill>
                  <a:srgbClr val="C00000"/>
                </a:solidFill>
                <a:latin typeface="Times New Roman" panose="02020603050405020304" pitchFamily="18" charset="0"/>
                <a:cs typeface="Times New Roman" panose="02020603050405020304" pitchFamily="18" charset="0"/>
              </a:rPr>
              <a:t>（二） 永續教育的發展沿革</a:t>
            </a:r>
            <a:endParaRPr lang="en-US" altLang="zh-TW" kern="100" dirty="0">
              <a:solidFill>
                <a:srgbClr val="C00000"/>
              </a:solidFill>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16</a:t>
            </a:fld>
            <a:endParaRPr lang="zh-TW" altLang="en-US" dirty="0"/>
          </a:p>
        </p:txBody>
      </p:sp>
      <p:graphicFrame>
        <p:nvGraphicFramePr>
          <p:cNvPr id="9" name="表格 9">
            <a:extLst>
              <a:ext uri="{FF2B5EF4-FFF2-40B4-BE49-F238E27FC236}">
                <a16:creationId xmlns:a16="http://schemas.microsoft.com/office/drawing/2014/main" id="{5483D69F-72E9-49EA-884F-E1EBB3A5B018}"/>
              </a:ext>
            </a:extLst>
          </p:cNvPr>
          <p:cNvGraphicFramePr>
            <a:graphicFrameLocks noGrp="1"/>
          </p:cNvGraphicFramePr>
          <p:nvPr>
            <p:extLst>
              <p:ext uri="{D42A27DB-BD31-4B8C-83A1-F6EECF244321}">
                <p14:modId xmlns:p14="http://schemas.microsoft.com/office/powerpoint/2010/main" val="1267118262"/>
              </p:ext>
            </p:extLst>
          </p:nvPr>
        </p:nvGraphicFramePr>
        <p:xfrm>
          <a:off x="467360" y="933026"/>
          <a:ext cx="11287761" cy="55778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579007648"/>
                    </a:ext>
                  </a:extLst>
                </a:gridCol>
                <a:gridCol w="3616960">
                  <a:extLst>
                    <a:ext uri="{9D8B030D-6E8A-4147-A177-3AD203B41FA5}">
                      <a16:colId xmlns:a16="http://schemas.microsoft.com/office/drawing/2014/main" val="2287177953"/>
                    </a:ext>
                  </a:extLst>
                </a:gridCol>
                <a:gridCol w="5842001">
                  <a:extLst>
                    <a:ext uri="{9D8B030D-6E8A-4147-A177-3AD203B41FA5}">
                      <a16:colId xmlns:a16="http://schemas.microsoft.com/office/drawing/2014/main" val="3701469829"/>
                    </a:ext>
                  </a:extLst>
                </a:gridCol>
              </a:tblGrid>
              <a:tr h="31665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年份</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時期 </a:t>
                      </a:r>
                    </a:p>
                  </a:txBody>
                  <a:tcPr anchor="ctr"/>
                </a:tc>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事件</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文獻</a:t>
                      </a:r>
                    </a:p>
                  </a:txBody>
                  <a:tcPr anchor="ctr"/>
                </a:tc>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發展重點 </a:t>
                      </a:r>
                    </a:p>
                  </a:txBody>
                  <a:tcPr anchor="ctr"/>
                </a:tc>
                <a:extLst>
                  <a:ext uri="{0D108BD9-81ED-4DB2-BD59-A6C34878D82A}">
                    <a16:rowId xmlns:a16="http://schemas.microsoft.com/office/drawing/2014/main" val="3198429668"/>
                  </a:ext>
                </a:extLst>
              </a:tr>
              <a:tr h="0">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1987</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《我們共同的未來》</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(Brundtland Report)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發表</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首次提出「永續發展」的經典定義：「滿足當代需求，同時不損害後代滿足其需求的能力。」為永續教育奠定理論基礎。</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862570441"/>
                  </a:ext>
                </a:extLst>
              </a:tr>
              <a:tr h="176390">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1992</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里約地球高峰會</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(UNCED)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將永續發展推上國際議程，明確指出教育和科學在實現永續發展中的關鍵作用。</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ESD</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概念開始萌芽，被視為環境教育的延續和深化。</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2514521226"/>
                  </a:ext>
                </a:extLst>
              </a:tr>
              <a:tr h="0">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2005-2014</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聯合國永續發展教育十年</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(UNDESD)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確立</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的正式名稱和全球行動框架，目的是將永續發展融入各級教育體系。</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67517740"/>
                  </a:ext>
                </a:extLst>
              </a:tr>
              <a:tr h="436598">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2015</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聯合國通過</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SDGs (2030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永續發展目標</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優質教育</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(SDG 4)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將</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列為達成目標的具體途徑之一，使</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正式與全球發展議程緊密結合。</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149697513"/>
                  </a:ext>
                </a:extLst>
              </a:tr>
              <a:tr h="885896">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2021</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柏林永續教育宣言</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 for 2030)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提出新的</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 for 2030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框架，承諾在全球幼教至高教、技職教育及非正式教育中系統性地實踐</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ESD</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，強調教育的轉型作用和氣候行動。</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676977731"/>
                  </a:ext>
                </a:extLst>
              </a:tr>
            </a:tbl>
          </a:graphicData>
        </a:graphic>
      </p:graphicFrame>
    </p:spTree>
    <p:extLst>
      <p:ext uri="{BB962C8B-B14F-4D97-AF65-F5344CB8AC3E}">
        <p14:creationId xmlns:p14="http://schemas.microsoft.com/office/powerpoint/2010/main" val="312721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38480" y="206448"/>
            <a:ext cx="9443720" cy="1143000"/>
          </a:xfrm>
          <a:prstGeom prst="rect">
            <a:avLst/>
          </a:prstGeom>
          <a:noFill/>
          <a:ln w="76200" cmpd="dbl">
            <a:noFill/>
          </a:ln>
        </p:spPr>
        <p:txBody>
          <a:bodyPr anchor="ctr">
            <a:normAutofit/>
          </a:bodyPr>
          <a:lstStyle/>
          <a:p>
            <a:r>
              <a:rPr lang="zh-TW" altLang="en-US" sz="32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（三）教育部</a:t>
            </a:r>
            <a:r>
              <a:rPr lang="zh-TW" altLang="zh-TW" sz="32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永續發展教育系列叢書</a:t>
            </a:r>
            <a:endParaRPr lang="zh-TW" altLang="en-US" sz="32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內容版面配置區 2"/>
          <p:cNvSpPr>
            <a:spLocks noGrp="1"/>
          </p:cNvSpPr>
          <p:nvPr>
            <p:ph idx="4294967295"/>
          </p:nvPr>
        </p:nvSpPr>
        <p:spPr>
          <a:xfrm>
            <a:off x="375920" y="1349448"/>
            <a:ext cx="11440160" cy="4713922"/>
          </a:xfrm>
        </p:spPr>
        <p:txBody>
          <a:bodyPr>
            <a:normAutofit/>
          </a:bodyPr>
          <a:lstStyle/>
          <a:p>
            <a:pPr>
              <a:lnSpc>
                <a:spcPct val="150000"/>
              </a:lnSpc>
              <a:spcAft>
                <a:spcPts val="600"/>
              </a:spcAft>
              <a:buNone/>
            </a:pPr>
            <a:r>
              <a:rPr lang="zh-TW" altLang="en-US" sz="25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分「永續環境」、「永續社會」與「永續經濟」三大類別。邀集國內大專院校相關專家學者，研訂編輯政策，完成該系列叢書</a:t>
            </a:r>
            <a:r>
              <a:rPr lang="en-US" altLang="zh-TW" sz="2500" b="1"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冊。</a:t>
            </a:r>
          </a:p>
          <a:p>
            <a:pPr marL="355600" indent="-355600">
              <a:lnSpc>
                <a:spcPct val="150000"/>
              </a:lnSpc>
              <a:spcAft>
                <a:spcPts val="600"/>
              </a:spcAft>
              <a:buFont typeface="Wingdings" panose="05000000000000000000" pitchFamily="2" charset="2"/>
              <a:buChar char="p"/>
            </a:pP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「永續環境」</a:t>
            </a:r>
            <a:r>
              <a:rPr lang="en-US"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冊：</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「自然保育」、「公害防治」、「環境與資源管理」、及「氣候變遷</a:t>
            </a:r>
            <a:r>
              <a:rPr lang="en-US" altLang="zh-TW" sz="25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災害防救」</a:t>
            </a:r>
          </a:p>
          <a:p>
            <a:pPr marL="355600" indent="-355600">
              <a:lnSpc>
                <a:spcPct val="150000"/>
              </a:lnSpc>
              <a:spcAft>
                <a:spcPts val="600"/>
              </a:spcAft>
              <a:buFont typeface="Wingdings" panose="05000000000000000000" pitchFamily="2" charset="2"/>
              <a:buChar char="p"/>
            </a:pP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「永續經濟」</a:t>
            </a:r>
            <a:r>
              <a:rPr lang="en-US"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冊：</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「綠色產業」、「清潔生產」及「綠色消費」</a:t>
            </a:r>
          </a:p>
          <a:p>
            <a:pPr marL="355600" indent="-355600">
              <a:lnSpc>
                <a:spcPct val="150000"/>
              </a:lnSpc>
              <a:spcAft>
                <a:spcPts val="600"/>
              </a:spcAft>
              <a:buFont typeface="Wingdings" panose="05000000000000000000" pitchFamily="2" charset="2"/>
              <a:buChar char="p"/>
            </a:pP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「永續社會」</a:t>
            </a:r>
            <a:r>
              <a:rPr lang="en-US"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zh-TW" sz="2500" b="1"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冊：</a:t>
            </a:r>
            <a:r>
              <a:rPr lang="zh-TW" altLang="zh-TW" sz="2500" b="1" dirty="0">
                <a:latin typeface="Times New Roman" panose="02020603050405020304" pitchFamily="18" charset="0"/>
                <a:ea typeface="微軟正黑體" panose="020B0604030504040204" pitchFamily="34" charset="-120"/>
                <a:cs typeface="Times New Roman" panose="02020603050405020304" pitchFamily="18" charset="0"/>
              </a:rPr>
              <a:t>「文化保存」、「社區參與（社區發展、全民參與）」、及「人口健康」</a:t>
            </a:r>
            <a:endParaRPr lang="zh-TW" altLang="en-US" sz="25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56500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801499" y="250624"/>
            <a:ext cx="10058400" cy="766828"/>
          </a:xfrm>
        </p:spPr>
        <p:txBody>
          <a:bodyPr>
            <a:normAutofit/>
          </a:bodyPr>
          <a:lstStyle/>
          <a:p>
            <a:r>
              <a:rPr lang="zh-TW" altLang="zh-TW"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「永續發展教育」系列叢書</a:t>
            </a:r>
            <a:endParaRPr lang="zh-TW" altLang="en-US"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
          <a:stretch/>
        </p:blipFill>
        <p:spPr bwMode="auto">
          <a:xfrm>
            <a:off x="103052" y="1173227"/>
            <a:ext cx="3163309" cy="175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9"/>
          <a:stretch/>
        </p:blipFill>
        <p:spPr bwMode="auto">
          <a:xfrm>
            <a:off x="3266361" y="1220257"/>
            <a:ext cx="2932027" cy="162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
          <a:stretch/>
        </p:blipFill>
        <p:spPr bwMode="auto">
          <a:xfrm>
            <a:off x="6198388" y="1239094"/>
            <a:ext cx="2932027" cy="162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
          <a:stretch/>
        </p:blipFill>
        <p:spPr bwMode="auto">
          <a:xfrm>
            <a:off x="9130415" y="1239734"/>
            <a:ext cx="2932027" cy="162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2"/>
          <a:stretch/>
        </p:blipFill>
        <p:spPr bwMode="auto">
          <a:xfrm>
            <a:off x="1527498" y="2989175"/>
            <a:ext cx="2932027" cy="16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
          <a:stretch/>
        </p:blipFill>
        <p:spPr bwMode="auto">
          <a:xfrm>
            <a:off x="4616346" y="2964753"/>
            <a:ext cx="2932027" cy="161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1"/>
          <a:stretch/>
        </p:blipFill>
        <p:spPr bwMode="auto">
          <a:xfrm>
            <a:off x="7967169" y="3000463"/>
            <a:ext cx="2932027" cy="16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41"/>
          <a:stretch/>
        </p:blipFill>
        <p:spPr bwMode="auto">
          <a:xfrm>
            <a:off x="1527498" y="4733788"/>
            <a:ext cx="2932027" cy="162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66"/>
          <a:stretch/>
        </p:blipFill>
        <p:spPr bwMode="auto">
          <a:xfrm>
            <a:off x="4629986" y="4739137"/>
            <a:ext cx="2932027" cy="163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9"/>
          <a:stretch/>
        </p:blipFill>
        <p:spPr bwMode="auto">
          <a:xfrm>
            <a:off x="7992191" y="4726868"/>
            <a:ext cx="2932027" cy="164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群組 17">
            <a:extLst>
              <a:ext uri="{FF2B5EF4-FFF2-40B4-BE49-F238E27FC236}">
                <a16:creationId xmlns:a16="http://schemas.microsoft.com/office/drawing/2014/main" id="{A4B91D8D-855D-4D0D-836B-5A219151E819}"/>
              </a:ext>
            </a:extLst>
          </p:cNvPr>
          <p:cNvGrpSpPr/>
          <p:nvPr/>
        </p:nvGrpSpPr>
        <p:grpSpPr>
          <a:xfrm>
            <a:off x="192583" y="514150"/>
            <a:ext cx="11653977" cy="609565"/>
            <a:chOff x="554532" y="638769"/>
            <a:chExt cx="8245221" cy="609565"/>
          </a:xfrm>
        </p:grpSpPr>
        <p:pic>
          <p:nvPicPr>
            <p:cNvPr id="19" name="圖形 18" descr="羽毛筆">
              <a:extLst>
                <a:ext uri="{FF2B5EF4-FFF2-40B4-BE49-F238E27FC236}">
                  <a16:creationId xmlns:a16="http://schemas.microsoft.com/office/drawing/2014/main" id="{D4D50486-9929-4633-A57E-DEFE2395E99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4532" y="638769"/>
              <a:ext cx="580093" cy="580093"/>
            </a:xfrm>
            <a:prstGeom prst="rect">
              <a:avLst/>
            </a:prstGeom>
          </p:spPr>
        </p:pic>
        <p:sp>
          <p:nvSpPr>
            <p:cNvPr id="20" name="矩形 19">
              <a:extLst>
                <a:ext uri="{FF2B5EF4-FFF2-40B4-BE49-F238E27FC236}">
                  <a16:creationId xmlns:a16="http://schemas.microsoft.com/office/drawing/2014/main" id="{75F327F5-9A80-494B-91A9-F9B87BC542E3}"/>
                </a:ext>
              </a:extLst>
            </p:cNvPr>
            <p:cNvSpPr/>
            <p:nvPr/>
          </p:nvSpPr>
          <p:spPr>
            <a:xfrm>
              <a:off x="793094" y="1202615"/>
              <a:ext cx="8006659" cy="45719"/>
            </a:xfrm>
            <a:prstGeom prst="rect">
              <a:avLst/>
            </a:prstGeom>
            <a:gradFill flip="none" rotWithShape="1">
              <a:gsLst>
                <a:gs pos="0">
                  <a:schemeClr val="accent1">
                    <a:lumMod val="20000"/>
                    <a:lumOff val="80000"/>
                    <a:alpha val="20000"/>
                  </a:schemeClr>
                </a:gs>
                <a:gs pos="31000">
                  <a:srgbClr val="24CA67"/>
                </a:gs>
                <a:gs pos="63000">
                  <a:srgbClr val="02A28F"/>
                </a:gs>
                <a:gs pos="100000">
                  <a:schemeClr val="accent3">
                    <a:lumMod val="20000"/>
                    <a:lumOff val="80000"/>
                    <a:alpha val="1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panose="020F0502020204030204"/>
                <a:ea typeface="新細明體" panose="02020500000000000000" pitchFamily="18" charset="-120"/>
              </a:endParaRPr>
            </a:p>
          </p:txBody>
        </p:sp>
      </p:grpSp>
    </p:spTree>
    <p:extLst>
      <p:ext uri="{BB962C8B-B14F-4D97-AF65-F5344CB8AC3E}">
        <p14:creationId xmlns:p14="http://schemas.microsoft.com/office/powerpoint/2010/main" val="1149322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a:xfrm>
            <a:off x="357858" y="850498"/>
            <a:ext cx="10515600" cy="700330"/>
          </a:xfrm>
        </p:spPr>
        <p:txBody>
          <a:bodyPr>
            <a:noAutofit/>
          </a:bodyPr>
          <a:lstStyle/>
          <a:p>
            <a:pPr>
              <a:lnSpc>
                <a:spcPct val="100000"/>
              </a:lnSpc>
            </a:pPr>
            <a:r>
              <a:rPr lang="en-US" altLang="zh-TW" sz="40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40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聯合國永續發展目標</a:t>
            </a:r>
            <a:r>
              <a:rPr lang="en-US" altLang="zh-TW" sz="40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0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策略、理論與實踐</a:t>
            </a:r>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r="153" b="57"/>
          <a:stretch/>
        </p:blipFill>
        <p:spPr>
          <a:xfrm>
            <a:off x="10997005" y="74316"/>
            <a:ext cx="1086410" cy="1476512"/>
          </a:xfrm>
          <a:prstGeom prst="rect">
            <a:avLst/>
          </a:prstGeom>
        </p:spPr>
      </p:pic>
      <p:graphicFrame>
        <p:nvGraphicFramePr>
          <p:cNvPr id="11" name="表格 10"/>
          <p:cNvGraphicFramePr>
            <a:graphicFrameLocks noGrp="1"/>
          </p:cNvGraphicFramePr>
          <p:nvPr>
            <p:extLst>
              <p:ext uri="{D42A27DB-BD31-4B8C-83A1-F6EECF244321}">
                <p14:modId xmlns:p14="http://schemas.microsoft.com/office/powerpoint/2010/main" val="256855205"/>
              </p:ext>
            </p:extLst>
          </p:nvPr>
        </p:nvGraphicFramePr>
        <p:xfrm>
          <a:off x="905435" y="1586815"/>
          <a:ext cx="5429029" cy="4872228"/>
        </p:xfrm>
        <a:graphic>
          <a:graphicData uri="http://schemas.openxmlformats.org/drawingml/2006/table">
            <a:tbl>
              <a:tblPr firstRow="1" firstCol="1" bandRow="1">
                <a:tableStyleId>{5C22544A-7EE6-4342-B048-85BDC9FD1C3A}</a:tableStyleId>
              </a:tblPr>
              <a:tblGrid>
                <a:gridCol w="5429029">
                  <a:extLst>
                    <a:ext uri="{9D8B030D-6E8A-4147-A177-3AD203B41FA5}">
                      <a16:colId xmlns:a16="http://schemas.microsoft.com/office/drawing/2014/main" val="1954474495"/>
                    </a:ext>
                  </a:extLst>
                </a:gridCol>
              </a:tblGrid>
              <a:tr h="734741">
                <a:tc>
                  <a:txBody>
                    <a:bodyPr/>
                    <a:lstStyle/>
                    <a:p>
                      <a:pPr algn="just">
                        <a:lnSpc>
                          <a:spcPct val="150000"/>
                        </a:lnSpc>
                        <a:spcBef>
                          <a:spcPts val="180"/>
                        </a:spcBef>
                        <a:spcAft>
                          <a:spcPts val="180"/>
                        </a:spcAft>
                      </a:pPr>
                      <a:r>
                        <a:rPr lang="zh-TW" altLang="en-US"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第一章  </a:t>
                      </a:r>
                      <a:r>
                        <a:rPr lang="zh-TW"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無貧窮</a:t>
                      </a:r>
                    </a:p>
                    <a:p>
                      <a:pPr algn="just">
                        <a:lnSpc>
                          <a:spcPct val="150000"/>
                        </a:lnSpc>
                        <a:spcBef>
                          <a:spcPts val="180"/>
                        </a:spcBef>
                        <a:spcAft>
                          <a:spcPts val="180"/>
                        </a:spcAft>
                      </a:pPr>
                      <a:r>
                        <a:rPr lang="zh-TW" altLang="en-US"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第二章  </a:t>
                      </a:r>
                      <a:r>
                        <a:rPr lang="zh-TW"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零飢餓</a:t>
                      </a:r>
                    </a:p>
                    <a:p>
                      <a:pPr algn="just">
                        <a:lnSpc>
                          <a:spcPct val="150000"/>
                        </a:lnSpc>
                        <a:spcBef>
                          <a:spcPts val="180"/>
                        </a:spcBef>
                        <a:spcAft>
                          <a:spcPts val="180"/>
                        </a:spcAft>
                      </a:pPr>
                      <a:r>
                        <a:rPr lang="zh-TW" altLang="en-US"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第三章  良</a:t>
                      </a:r>
                      <a:r>
                        <a:rPr lang="zh-TW"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好健康與福祉</a:t>
                      </a:r>
                      <a:endParaRPr lang="en-US"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50000"/>
                        </a:lnSpc>
                        <a:spcBef>
                          <a:spcPts val="180"/>
                        </a:spcBef>
                        <a:spcAft>
                          <a:spcPts val="180"/>
                        </a:spcAft>
                      </a:pPr>
                      <a:r>
                        <a:rPr lang="zh-TW" altLang="en-US"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第四章  </a:t>
                      </a:r>
                      <a:r>
                        <a:rPr lang="zh-TW"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優質教育</a:t>
                      </a:r>
                    </a:p>
                    <a:p>
                      <a:pPr marL="0" marR="0" lvl="0" indent="0" algn="just" defTabSz="914400" rtl="0" eaLnBrk="1" fontAlgn="auto" latinLnBrk="0" hangingPunct="1">
                        <a:lnSpc>
                          <a:spcPct val="150000"/>
                        </a:lnSpc>
                        <a:spcBef>
                          <a:spcPts val="180"/>
                        </a:spcBef>
                        <a:spcAft>
                          <a:spcPts val="180"/>
                        </a:spcAft>
                        <a:buClrTx/>
                        <a:buSzTx/>
                        <a:buFontTx/>
                        <a:buNone/>
                        <a:tabLst/>
                        <a:defRPr/>
                      </a:pPr>
                      <a:r>
                        <a:rPr lang="zh-TW" altLang="en-US"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第五章  </a:t>
                      </a:r>
                      <a:r>
                        <a:rPr lang="zh-TW" altLang="zh-TW" sz="2200" kern="1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性別平等</a:t>
                      </a:r>
                    </a:p>
                    <a:p>
                      <a:pPr algn="just">
                        <a:lnSpc>
                          <a:spcPct val="150000"/>
                        </a:lnSpc>
                        <a:spcBef>
                          <a:spcPts val="180"/>
                        </a:spcBef>
                        <a:spcAft>
                          <a:spcPts val="180"/>
                        </a:spcAft>
                      </a:pPr>
                      <a:r>
                        <a:rPr lang="zh-TW" altLang="en-US"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第六章  清</a:t>
                      </a:r>
                      <a:r>
                        <a:rPr lang="zh-TW" altLang="zh-TW"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潔飲水與衛生設施</a:t>
                      </a:r>
                    </a:p>
                    <a:p>
                      <a:pPr algn="just">
                        <a:lnSpc>
                          <a:spcPct val="150000"/>
                        </a:lnSpc>
                        <a:spcBef>
                          <a:spcPts val="180"/>
                        </a:spcBef>
                        <a:spcAft>
                          <a:spcPts val="180"/>
                        </a:spcAft>
                      </a:pPr>
                      <a:r>
                        <a:rPr lang="zh-TW" altLang="en-US"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第七章  </a:t>
                      </a:r>
                      <a:r>
                        <a:rPr lang="zh-TW" altLang="zh-TW"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經濟適用的清潔能源</a:t>
                      </a:r>
                    </a:p>
                    <a:p>
                      <a:pPr marL="0" marR="0" lvl="0" indent="0" algn="just" defTabSz="914400" rtl="0" eaLnBrk="1" fontAlgn="auto" latinLnBrk="0" hangingPunct="1">
                        <a:lnSpc>
                          <a:spcPct val="150000"/>
                        </a:lnSpc>
                        <a:spcBef>
                          <a:spcPts val="180"/>
                        </a:spcBef>
                        <a:spcAft>
                          <a:spcPts val="180"/>
                        </a:spcAft>
                        <a:buClrTx/>
                        <a:buSzTx/>
                        <a:buFontTx/>
                        <a:buNone/>
                        <a:tabLst/>
                        <a:defRPr/>
                      </a:pPr>
                      <a:r>
                        <a:rPr lang="zh-TW" altLang="en-US"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第八章  </a:t>
                      </a:r>
                      <a:r>
                        <a:rPr lang="zh-TW" altLang="zh-TW"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體面工作與經濟增長</a:t>
                      </a:r>
                    </a:p>
                    <a:p>
                      <a:pPr algn="just">
                        <a:lnSpc>
                          <a:spcPct val="150000"/>
                        </a:lnSpc>
                        <a:spcBef>
                          <a:spcPts val="180"/>
                        </a:spcBef>
                        <a:spcAft>
                          <a:spcPts val="180"/>
                        </a:spcAft>
                      </a:pPr>
                      <a:r>
                        <a:rPr lang="zh-TW" altLang="en-US"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第九章  </a:t>
                      </a:r>
                      <a:r>
                        <a:rPr lang="zh-TW" altLang="zh-TW"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工業、創新和基礎建設</a:t>
                      </a:r>
                      <a:endParaRPr lang="zh-TW" sz="2200" kern="100"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71011525"/>
                  </a:ext>
                </a:extLst>
              </a:tr>
            </a:tbl>
          </a:graphicData>
        </a:graphic>
      </p:graphicFrame>
      <p:sp>
        <p:nvSpPr>
          <p:cNvPr id="13" name="矩形 12"/>
          <p:cNvSpPr/>
          <p:nvPr/>
        </p:nvSpPr>
        <p:spPr>
          <a:xfrm>
            <a:off x="5968290" y="1586815"/>
            <a:ext cx="4572000" cy="5073184"/>
          </a:xfrm>
          <a:prstGeom prst="rect">
            <a:avLst/>
          </a:prstGeom>
        </p:spPr>
        <p:txBody>
          <a:bodyPr wrap="square">
            <a:spAutoFit/>
          </a:bodyPr>
          <a:lstStyle/>
          <a:p>
            <a:pPr algn="just">
              <a:lnSpc>
                <a:spcPct val="150000"/>
              </a:lnSpc>
              <a:spcBef>
                <a:spcPts val="180"/>
              </a:spcBef>
              <a:spcAft>
                <a:spcPts val="180"/>
              </a:spcAft>
            </a:pPr>
            <a:r>
              <a:rPr lang="zh-TW" altLang="en-US" sz="2200" b="1" kern="100" dirty="0">
                <a:latin typeface="Times New Roman" panose="02020603050405020304" pitchFamily="18" charset="0"/>
                <a:ea typeface="微軟正黑體" panose="020B0604030504040204" pitchFamily="34" charset="-120"/>
                <a:cs typeface="Times New Roman" panose="02020603050405020304" pitchFamily="18" charset="0"/>
              </a:rPr>
              <a:t>第十章  </a:t>
            </a:r>
            <a:r>
              <a:rPr lang="zh-TW" altLang="zh-TW" sz="2200" b="1" kern="100" dirty="0">
                <a:latin typeface="Times New Roman" panose="02020603050405020304" pitchFamily="18" charset="0"/>
                <a:ea typeface="微軟正黑體" panose="020B0604030504040204" pitchFamily="34" charset="-120"/>
                <a:cs typeface="Times New Roman" panose="02020603050405020304" pitchFamily="18" charset="0"/>
              </a:rPr>
              <a:t>減少不平等</a:t>
            </a:r>
          </a:p>
          <a:p>
            <a:pPr algn="just" defTabSz="914400">
              <a:lnSpc>
                <a:spcPct val="150000"/>
              </a:lnSpc>
              <a:spcBef>
                <a:spcPts val="180"/>
              </a:spcBef>
              <a:spcAft>
                <a:spcPts val="180"/>
              </a:spcAft>
              <a:defRPr/>
            </a:pPr>
            <a:r>
              <a:rPr lang="zh-TW" altLang="en-US" sz="2200" b="1" kern="100" dirty="0">
                <a:latin typeface="Times New Roman" panose="02020603050405020304" pitchFamily="18" charset="0"/>
                <a:ea typeface="微軟正黑體" panose="020B0604030504040204" pitchFamily="34" charset="-120"/>
                <a:cs typeface="Times New Roman" panose="02020603050405020304" pitchFamily="18" charset="0"/>
              </a:rPr>
              <a:t>第十一章  </a:t>
            </a:r>
            <a:r>
              <a:rPr lang="zh-TW" altLang="zh-TW" sz="2200" b="1" kern="100" dirty="0">
                <a:latin typeface="Times New Roman" panose="02020603050405020304" pitchFamily="18" charset="0"/>
                <a:ea typeface="微軟正黑體" panose="020B0604030504040204" pitchFamily="34" charset="-120"/>
                <a:cs typeface="Times New Roman" panose="02020603050405020304" pitchFamily="18" charset="0"/>
              </a:rPr>
              <a:t>永續城市和社區</a:t>
            </a:r>
          </a:p>
          <a:p>
            <a:pPr algn="just">
              <a:lnSpc>
                <a:spcPct val="150000"/>
              </a:lnSpc>
              <a:spcBef>
                <a:spcPts val="180"/>
              </a:spcBef>
              <a:spcAft>
                <a:spcPts val="180"/>
              </a:spcAft>
            </a:pPr>
            <a:r>
              <a:rPr lang="zh-TW" altLang="en-US" sz="2200" b="1" kern="100" dirty="0">
                <a:latin typeface="Times New Roman" panose="02020603050405020304" pitchFamily="18" charset="0"/>
                <a:ea typeface="微軟正黑體" panose="020B0604030504040204" pitchFamily="34" charset="-120"/>
                <a:cs typeface="Times New Roman" panose="02020603050405020304" pitchFamily="18" charset="0"/>
              </a:rPr>
              <a:t>第十二章  </a:t>
            </a:r>
            <a:r>
              <a:rPr lang="zh-TW" altLang="zh-TW" sz="2200" b="1" kern="100" dirty="0">
                <a:latin typeface="Times New Roman" panose="02020603050405020304" pitchFamily="18" charset="0"/>
                <a:ea typeface="微軟正黑體" panose="020B0604030504040204" pitchFamily="34" charset="-120"/>
                <a:cs typeface="Times New Roman" panose="02020603050405020304" pitchFamily="18" charset="0"/>
              </a:rPr>
              <a:t>責任消費與生產</a:t>
            </a:r>
          </a:p>
          <a:p>
            <a:pPr algn="just" defTabSz="914400">
              <a:lnSpc>
                <a:spcPct val="150000"/>
              </a:lnSpc>
              <a:spcBef>
                <a:spcPts val="180"/>
              </a:spcBef>
              <a:spcAft>
                <a:spcPts val="180"/>
              </a:spcAft>
              <a:defRPr/>
            </a:pPr>
            <a:r>
              <a:rPr lang="zh-TW" altLang="en-US"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第十三章  </a:t>
            </a:r>
            <a:r>
              <a:rPr lang="zh-TW"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氣候行動</a:t>
            </a:r>
          </a:p>
          <a:p>
            <a:pPr algn="just">
              <a:lnSpc>
                <a:spcPct val="150000"/>
              </a:lnSpc>
              <a:spcBef>
                <a:spcPts val="180"/>
              </a:spcBef>
              <a:spcAft>
                <a:spcPts val="180"/>
              </a:spcAft>
            </a:pPr>
            <a:r>
              <a:rPr lang="zh-TW" altLang="en-US"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第十四章  </a:t>
            </a:r>
            <a:r>
              <a:rPr lang="zh-TW"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水下生物</a:t>
            </a:r>
            <a:endParaRPr lang="en-US"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50000"/>
              </a:lnSpc>
              <a:spcBef>
                <a:spcPts val="180"/>
              </a:spcBef>
              <a:spcAft>
                <a:spcPts val="180"/>
              </a:spcAft>
            </a:pPr>
            <a:r>
              <a:rPr lang="zh-TW" altLang="en-US"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第十五章  </a:t>
            </a:r>
            <a:r>
              <a:rPr lang="zh-TW"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陸地生物</a:t>
            </a:r>
          </a:p>
          <a:p>
            <a:pPr algn="just" defTabSz="914400">
              <a:lnSpc>
                <a:spcPct val="150000"/>
              </a:lnSpc>
              <a:spcBef>
                <a:spcPts val="180"/>
              </a:spcBef>
              <a:spcAft>
                <a:spcPts val="180"/>
              </a:spcAft>
              <a:defRPr/>
            </a:pPr>
            <a:r>
              <a:rPr lang="zh-TW" altLang="en-US"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第十六章  </a:t>
            </a:r>
            <a:r>
              <a:rPr lang="zh-TW"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和平、正義與強大機構</a:t>
            </a:r>
          </a:p>
          <a:p>
            <a:pPr algn="just" defTabSz="914400">
              <a:lnSpc>
                <a:spcPct val="150000"/>
              </a:lnSpc>
              <a:spcBef>
                <a:spcPts val="180"/>
              </a:spcBef>
              <a:spcAft>
                <a:spcPts val="180"/>
              </a:spcAft>
              <a:defRPr/>
            </a:pPr>
            <a:r>
              <a:rPr lang="zh-TW" altLang="en-US"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第十七章  </a:t>
            </a:r>
            <a:r>
              <a:rPr lang="zh-TW" altLang="zh-TW" sz="2200" b="1" kern="100"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促進目標實現的夥伴關係</a:t>
            </a:r>
          </a:p>
          <a:p>
            <a:pPr algn="just" defTabSz="914400">
              <a:lnSpc>
                <a:spcPct val="150000"/>
              </a:lnSpc>
              <a:spcBef>
                <a:spcPts val="180"/>
              </a:spcBef>
              <a:spcAft>
                <a:spcPts val="180"/>
              </a:spcAft>
              <a:defRPr/>
            </a:pPr>
            <a:r>
              <a:rPr lang="zh-TW" altLang="en-US" sz="2200" b="1" kern="100" dirty="0">
                <a:latin typeface="Times New Roman" panose="02020603050405020304" pitchFamily="18" charset="0"/>
                <a:ea typeface="微軟正黑體" panose="020B0604030504040204" pitchFamily="34" charset="-120"/>
                <a:cs typeface="Times New Roman" panose="02020603050405020304" pitchFamily="18" charset="0"/>
              </a:rPr>
              <a:t>第十八章  </a:t>
            </a:r>
            <a:r>
              <a:rPr lang="zh-TW" altLang="zh-TW" sz="2200" b="1" kern="100" dirty="0">
                <a:latin typeface="Times New Roman" panose="02020603050405020304" pitchFamily="18" charset="0"/>
                <a:ea typeface="微軟正黑體" panose="020B0604030504040204" pitchFamily="34" charset="-120"/>
                <a:cs typeface="Times New Roman" panose="02020603050405020304" pitchFamily="18" charset="0"/>
              </a:rPr>
              <a:t>機會與挑戰</a:t>
            </a:r>
            <a:endParaRPr lang="zh-TW" altLang="zh-TW" kern="1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標題 1">
            <a:extLst>
              <a:ext uri="{FF2B5EF4-FFF2-40B4-BE49-F238E27FC236}">
                <a16:creationId xmlns:a16="http://schemas.microsoft.com/office/drawing/2014/main" id="{0E2DF04F-E690-4B94-82FE-C22794C83C13}"/>
              </a:ext>
            </a:extLst>
          </p:cNvPr>
          <p:cNvSpPr txBox="1">
            <a:spLocks/>
          </p:cNvSpPr>
          <p:nvPr/>
        </p:nvSpPr>
        <p:spPr>
          <a:xfrm>
            <a:off x="561058" y="75701"/>
            <a:ext cx="10515600" cy="700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微軟正黑體" panose="020B0604030504040204" pitchFamily="34" charset="-120"/>
                <a:ea typeface="微軟正黑體" panose="020B0604030504040204" pitchFamily="34" charset="-120"/>
                <a:cs typeface="+mj-cs"/>
              </a:defRPr>
            </a:lvl1pPr>
          </a:lstStyle>
          <a:p>
            <a:pPr algn="ctr">
              <a:lnSpc>
                <a:spcPct val="100000"/>
              </a:lnSpc>
            </a:pPr>
            <a:r>
              <a:rPr lang="zh-TW" altLang="en-US" sz="4000" dirty="0">
                <a:solidFill>
                  <a:srgbClr val="C00000"/>
                </a:solidFill>
                <a:latin typeface="Times New Roman" panose="02020603050405020304" pitchFamily="18" charset="0"/>
                <a:cs typeface="Times New Roman" panose="02020603050405020304" pitchFamily="18" charset="0"/>
              </a:rPr>
              <a:t>（四）聯合國永續發展目標叢書</a:t>
            </a:r>
          </a:p>
        </p:txBody>
      </p:sp>
      <p:sp>
        <p:nvSpPr>
          <p:cNvPr id="7" name="投影片編號版面配置區 3">
            <a:extLst>
              <a:ext uri="{FF2B5EF4-FFF2-40B4-BE49-F238E27FC236}">
                <a16:creationId xmlns:a16="http://schemas.microsoft.com/office/drawing/2014/main" id="{BEDA4CAA-1E2F-4B20-96B8-70AF07DF99E9}"/>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19</a:t>
            </a:fld>
            <a:endParaRPr lang="en-US" altLang="zh-TW" dirty="0"/>
          </a:p>
        </p:txBody>
      </p:sp>
    </p:spTree>
    <p:extLst>
      <p:ext uri="{BB962C8B-B14F-4D97-AF65-F5344CB8AC3E}">
        <p14:creationId xmlns:p14="http://schemas.microsoft.com/office/powerpoint/2010/main" val="1580542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24099" y="584729"/>
            <a:ext cx="7543800" cy="930500"/>
          </a:xfrm>
        </p:spPr>
        <p:txBody>
          <a:bodyPr>
            <a:noAutofit/>
          </a:bodyPr>
          <a:lstStyle/>
          <a:p>
            <a:pPr algn="ctr"/>
            <a:r>
              <a:rPr lang="zh-TW" altLang="en-US" sz="66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目錄</a:t>
            </a:r>
          </a:p>
        </p:txBody>
      </p:sp>
      <p:sp>
        <p:nvSpPr>
          <p:cNvPr id="3" name="文字方塊 2"/>
          <p:cNvSpPr txBox="1"/>
          <p:nvPr/>
        </p:nvSpPr>
        <p:spPr>
          <a:xfrm>
            <a:off x="571848" y="1395577"/>
            <a:ext cx="11177329" cy="4978286"/>
          </a:xfrm>
          <a:prstGeom prst="rect">
            <a:avLst/>
          </a:prstGeom>
          <a:noFill/>
        </p:spPr>
        <p:txBody>
          <a:bodyPr wrap="square" rtlCol="0">
            <a:spAutoFit/>
          </a:bodyPr>
          <a:lstStyle/>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前言：淨零永續</a:t>
            </a:r>
            <a:endParaRPr lang="en-US" altLang="zh-TW"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永續教育</a:t>
            </a:r>
            <a:endParaRPr lang="en-US" altLang="zh-TW"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科技文化理論與實務</a:t>
            </a:r>
            <a:endParaRPr lang="en-US" altLang="zh-TW"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大學之道：永續未來</a:t>
            </a:r>
            <a:endParaRPr lang="en-US" altLang="zh-TW"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推動策略與方案</a:t>
            </a:r>
            <a:endParaRPr lang="en-US" altLang="zh-TW"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8525" indent="-898525">
              <a:lnSpc>
                <a:spcPct val="150000"/>
              </a:lnSpc>
              <a:buFont typeface="+mj-ea"/>
              <a:buAutoNum type="ea1ChtPeriod"/>
            </a:pPr>
            <a:r>
              <a:rPr lang="zh-TW" altLang="en-US" sz="36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結語</a:t>
            </a:r>
          </a:p>
        </p:txBody>
      </p:sp>
      <p:sp>
        <p:nvSpPr>
          <p:cNvPr id="4" name="投影片編號版面配置區 3">
            <a:extLst>
              <a:ext uri="{FF2B5EF4-FFF2-40B4-BE49-F238E27FC236}">
                <a16:creationId xmlns:a16="http://schemas.microsoft.com/office/drawing/2014/main" id="{4FB8C961-0409-4D83-BC0C-91FD4BA52D8A}"/>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2</a:t>
            </a:fld>
            <a:endParaRPr lang="zh-TW" altLang="en-US" dirty="0"/>
          </a:p>
        </p:txBody>
      </p:sp>
    </p:spTree>
    <p:extLst>
      <p:ext uri="{BB962C8B-B14F-4D97-AF65-F5344CB8AC3E}">
        <p14:creationId xmlns:p14="http://schemas.microsoft.com/office/powerpoint/2010/main" val="171046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p:txBody>
          <a:bodyPr>
            <a:normAutofit/>
          </a:bodyPr>
          <a:lstStyle/>
          <a:p>
            <a:pPr algn="ctr">
              <a:lnSpc>
                <a:spcPct val="150000"/>
              </a:lnSpc>
            </a:pPr>
            <a:r>
              <a:rPr lang="zh-TW" altLang="en-US" sz="36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更好的商業，更美的世界（</a:t>
            </a:r>
            <a:r>
              <a:rPr lang="en-US" altLang="zh-TW" sz="36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2017</a:t>
            </a:r>
            <a:r>
              <a:rPr lang="zh-TW" altLang="en-US" sz="36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16" name="標題 1">
            <a:extLst>
              <a:ext uri="{FF2B5EF4-FFF2-40B4-BE49-F238E27FC236}">
                <a16:creationId xmlns:a16="http://schemas.microsoft.com/office/drawing/2014/main" id="{592E29CC-4953-4586-A3DB-63D3E3F5334D}"/>
              </a:ext>
            </a:extLst>
          </p:cNvPr>
          <p:cNvSpPr txBox="1">
            <a:spLocks/>
          </p:cNvSpPr>
          <p:nvPr/>
        </p:nvSpPr>
        <p:spPr>
          <a:xfrm>
            <a:off x="2317097" y="1796030"/>
            <a:ext cx="7380725" cy="660083"/>
          </a:xfrm>
          <a:prstGeom prst="rect">
            <a:avLst/>
          </a:prstGeom>
        </p:spPr>
        <p:txBody>
          <a:bodyPr anchor="ctr">
            <a:noAutofit/>
          </a:bodyPr>
          <a:lstStyle>
            <a:lvl1pPr algn="l" defTabSz="914400" rtl="0" eaLnBrk="1" latinLnBrk="0" hangingPunct="1">
              <a:lnSpc>
                <a:spcPct val="90000"/>
              </a:lnSpc>
              <a:spcBef>
                <a:spcPct val="0"/>
              </a:spcBef>
              <a:buNone/>
              <a:defRPr sz="2800" b="1" kern="1200">
                <a:solidFill>
                  <a:schemeClr val="tx1"/>
                </a:solidFill>
                <a:latin typeface="微軟正黑體" panose="020B0604030504040204" pitchFamily="34" charset="-120"/>
                <a:ea typeface="微軟正黑體" panose="020B0604030504040204" pitchFamily="34" charset="-120"/>
                <a:cs typeface="+mj-cs"/>
              </a:defRPr>
            </a:lvl1pPr>
          </a:lstStyle>
          <a:p>
            <a:endParaRPr lang="en-US" altLang="zh-TW" sz="2400" dirty="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grpSp>
        <p:nvGrpSpPr>
          <p:cNvPr id="11" name="组合 12"/>
          <p:cNvGrpSpPr>
            <a:grpSpLocks/>
          </p:cNvGrpSpPr>
          <p:nvPr/>
        </p:nvGrpSpPr>
        <p:grpSpPr bwMode="auto">
          <a:xfrm>
            <a:off x="10747148" y="182883"/>
            <a:ext cx="1349829" cy="1544873"/>
            <a:chOff x="1994012" y="1427099"/>
            <a:chExt cx="5182751" cy="5202469"/>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r="-566" b="-363"/>
            <a:stretch>
              <a:fillRect/>
            </a:stretch>
          </p:blipFill>
          <p:spPr bwMode="auto">
            <a:xfrm>
              <a:off x="2006487" y="1427099"/>
              <a:ext cx="5170276" cy="7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0"/>
            <p:cNvGrpSpPr>
              <a:grpSpLocks/>
            </p:cNvGrpSpPr>
            <p:nvPr/>
          </p:nvGrpSpPr>
          <p:grpSpPr bwMode="auto">
            <a:xfrm>
              <a:off x="1994012" y="2196697"/>
              <a:ext cx="5155975" cy="4432871"/>
              <a:chOff x="1987775" y="2373329"/>
              <a:chExt cx="5155975" cy="4432871"/>
            </a:xfrm>
          </p:grpSpPr>
          <p:pic>
            <p:nvPicPr>
              <p:cNvPr id="14" name="图片 8"/>
              <p:cNvPicPr>
                <a:picLocks noChangeAspect="1"/>
              </p:cNvPicPr>
              <p:nvPr/>
            </p:nvPicPr>
            <p:blipFill>
              <a:blip r:embed="rId3" cstate="print">
                <a:extLst>
                  <a:ext uri="{28A0092B-C50C-407E-A947-70E740481C1C}">
                    <a14:useLocalDpi xmlns:a14="http://schemas.microsoft.com/office/drawing/2010/main" val="0"/>
                  </a:ext>
                </a:extLst>
              </a:blip>
              <a:srcRect b="-53"/>
              <a:stretch>
                <a:fillRect/>
              </a:stretch>
            </p:blipFill>
            <p:spPr bwMode="auto">
              <a:xfrm>
                <a:off x="2000250" y="2373329"/>
                <a:ext cx="5143500" cy="19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9"/>
              <p:cNvPicPr>
                <a:picLocks noChangeAspect="1"/>
              </p:cNvPicPr>
              <p:nvPr/>
            </p:nvPicPr>
            <p:blipFill>
              <a:blip r:embed="rId4" cstate="print">
                <a:extLst>
                  <a:ext uri="{28A0092B-C50C-407E-A947-70E740481C1C}">
                    <a14:useLocalDpi xmlns:a14="http://schemas.microsoft.com/office/drawing/2010/main" val="0"/>
                  </a:ext>
                </a:extLst>
              </a:blip>
              <a:srcRect b="81"/>
              <a:stretch>
                <a:fillRect/>
              </a:stretch>
            </p:blipFill>
            <p:spPr bwMode="auto">
              <a:xfrm>
                <a:off x="1987775" y="4365103"/>
                <a:ext cx="5155975" cy="244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標題 1">
            <a:extLst>
              <a:ext uri="{FF2B5EF4-FFF2-40B4-BE49-F238E27FC236}">
                <a16:creationId xmlns:a16="http://schemas.microsoft.com/office/drawing/2014/main" id="{592E29CC-4953-4586-A3DB-63D3E3F5334D}"/>
              </a:ext>
            </a:extLst>
          </p:cNvPr>
          <p:cNvSpPr txBox="1">
            <a:spLocks/>
          </p:cNvSpPr>
          <p:nvPr/>
        </p:nvSpPr>
        <p:spPr>
          <a:xfrm>
            <a:off x="1951078" y="300107"/>
            <a:ext cx="8112761" cy="619761"/>
          </a:xfrm>
          <a:prstGeom prst="rect">
            <a:avLst/>
          </a:prstGeom>
        </p:spPr>
        <p:txBody>
          <a:bodyPr vert="horz" lIns="91440" tIns="45720" rIns="91440" bIns="45720" rtlCol="0" anchor="b">
            <a:noAutofit/>
          </a:bodyPr>
          <a:lstStyle>
            <a:defPPr>
              <a:defRPr lang="en-US"/>
            </a:defPPr>
            <a:lvl1pPr defTabSz="914400">
              <a:lnSpc>
                <a:spcPct val="85000"/>
              </a:lnSpc>
              <a:spcBef>
                <a:spcPct val="0"/>
              </a:spcBef>
              <a:buNone/>
              <a:defRPr sz="3600" b="1" spc="-50" baseline="0">
                <a:solidFill>
                  <a:srgbClr val="008000"/>
                </a:solidFill>
                <a:latin typeface="Times New Roman" panose="02020603050405020304" pitchFamily="18" charset="0"/>
                <a:ea typeface="標楷體" panose="03000509000000000000" pitchFamily="65" charset="-120"/>
                <a:cs typeface="Times New Roman" panose="02020603050405020304" pitchFamily="18" charset="0"/>
              </a:defRPr>
            </a:lvl1pPr>
          </a:lstStyle>
          <a:p>
            <a:pPr algn="ctr"/>
            <a:r>
              <a:rPr lang="en-US" altLang="zh-TW" sz="4800" dirty="0">
                <a:solidFill>
                  <a:srgbClr val="C00000"/>
                </a:solidFill>
                <a:ea typeface="微軟正黑體" panose="020B0604030504040204" pitchFamily="34" charset="-120"/>
              </a:rPr>
              <a:t>2.</a:t>
            </a:r>
            <a:r>
              <a:rPr lang="zh-TW" altLang="en-US" sz="4800" dirty="0">
                <a:solidFill>
                  <a:srgbClr val="C00000"/>
                </a:solidFill>
                <a:ea typeface="微軟正黑體" panose="020B0604030504040204" pitchFamily="34" charset="-120"/>
              </a:rPr>
              <a:t> 永續產業理念與實踐</a:t>
            </a:r>
            <a:endParaRPr lang="en-US" altLang="zh-TW" sz="4800" dirty="0">
              <a:solidFill>
                <a:srgbClr val="C00000"/>
              </a:solidFill>
              <a:ea typeface="微軟正黑體" panose="020B0604030504040204" pitchFamily="34" charset="-120"/>
            </a:endParaRPr>
          </a:p>
        </p:txBody>
      </p:sp>
      <p:pic>
        <p:nvPicPr>
          <p:cNvPr id="19"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97" y="1472508"/>
            <a:ext cx="9611642" cy="50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0267038" y="4814899"/>
            <a:ext cx="1746823" cy="1421736"/>
          </a:xfrm>
          <a:prstGeom prst="rect">
            <a:avLst/>
          </a:prstGeom>
        </p:spPr>
        <p:txBody>
          <a:bodyPr wrap="square">
            <a:spAutoFit/>
          </a:bodyPr>
          <a:lstStyle/>
          <a:p>
            <a:pPr>
              <a:lnSpc>
                <a:spcPct val="150000"/>
              </a:lnSpc>
            </a:pPr>
            <a:r>
              <a:rPr lang="zh-TW" altLang="zh-TW"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聯合國</a:t>
            </a:r>
            <a:r>
              <a:rPr lang="en-US" altLang="zh-TW"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SDG</a:t>
            </a:r>
            <a:r>
              <a:rPr lang="zh-TW" altLang="zh-TW"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之</a:t>
            </a:r>
            <a:r>
              <a:rPr lang="en-US" altLang="zh-TW"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zh-TW"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大產業與循環經濟</a:t>
            </a:r>
            <a:endParaRPr lang="zh-TW" altLang="en-US" sz="2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投影片編號版面配置區 3">
            <a:extLst>
              <a:ext uri="{FF2B5EF4-FFF2-40B4-BE49-F238E27FC236}">
                <a16:creationId xmlns:a16="http://schemas.microsoft.com/office/drawing/2014/main" id="{BEAFCB68-213D-4A93-BDC4-A1E02EF3947D}"/>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20</a:t>
            </a:fld>
            <a:endParaRPr lang="en-US" altLang="zh-TW" dirty="0"/>
          </a:p>
        </p:txBody>
      </p:sp>
    </p:spTree>
    <p:extLst>
      <p:ext uri="{BB962C8B-B14F-4D97-AF65-F5344CB8AC3E}">
        <p14:creationId xmlns:p14="http://schemas.microsoft.com/office/powerpoint/2010/main" val="8903967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a:xfrm>
            <a:off x="794738" y="102716"/>
            <a:ext cx="10515600" cy="937962"/>
          </a:xfrm>
        </p:spPr>
        <p:txBody>
          <a:bodyPr>
            <a:noAutofit/>
          </a:bodyPr>
          <a:lstStyle/>
          <a:p>
            <a:pPr algn="ctr"/>
            <a:r>
              <a:rPr lang="zh-TW" altLang="en-US"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永續產業理念與實踐</a:t>
            </a:r>
          </a:p>
        </p:txBody>
      </p:sp>
      <p:sp>
        <p:nvSpPr>
          <p:cNvPr id="3" name="內容版面配置區 2"/>
          <p:cNvSpPr>
            <a:spLocks noGrp="1"/>
          </p:cNvSpPr>
          <p:nvPr>
            <p:ph idx="4294967295"/>
          </p:nvPr>
        </p:nvSpPr>
        <p:spPr>
          <a:xfrm>
            <a:off x="345939" y="919163"/>
            <a:ext cx="5143500" cy="5278437"/>
          </a:xfrm>
        </p:spPr>
        <p:txBody>
          <a:bodyPr>
            <a:noAutofit/>
          </a:bodyPr>
          <a:lstStyle/>
          <a:p>
            <a:pPr marL="0" indent="0">
              <a:lnSpc>
                <a:spcPct val="100000"/>
              </a:lnSpc>
              <a:spcBef>
                <a:spcPts val="600"/>
              </a:spcBef>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第一部分 永續產業理念</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4500" lvl="2" indent="-261938">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清潔生產與產業生態學</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4500" lvl="2" indent="-261938">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資源管理與環境會計</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4500" lvl="2" indent="-261938">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風險評估</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4500" lvl="2" indent="-261938">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人工智慧</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spcBef>
                <a:spcPts val="600"/>
              </a:spcBef>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第二部分 發展永續食農</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永續農業</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永續農業生態系服務</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綠色食品</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spcBef>
                <a:spcPts val="600"/>
              </a:spcBef>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第三部分 建構永續城市</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國土規劃與韌性城市</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智慧交通與綠色運輸</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綠建築產業</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內容版面配置區 2"/>
          <p:cNvSpPr txBox="1">
            <a:spLocks/>
          </p:cNvSpPr>
          <p:nvPr/>
        </p:nvSpPr>
        <p:spPr>
          <a:xfrm>
            <a:off x="5683431" y="1010603"/>
            <a:ext cx="4628969" cy="56148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標楷體" panose="03000509000000000000" pitchFamily="65" charset="-120"/>
                <a:ea typeface="標楷體" panose="03000509000000000000" pitchFamily="65"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標楷體" panose="03000509000000000000" pitchFamily="65" charset="-120"/>
                <a:ea typeface="標楷體" panose="03000509000000000000" pitchFamily="65"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600"/>
              </a:spcAft>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第四部分 能源資源之實踐</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永續能源發展</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能源效率</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循環經濟</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spcBef>
                <a:spcPts val="600"/>
              </a:spcBef>
              <a:spcAft>
                <a:spcPts val="600"/>
              </a:spcAft>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第五部分 國民健康福祉</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健康照護</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長期照顧服務</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醫療資訊與管理</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lvl="1" indent="17463">
              <a:lnSpc>
                <a:spcPct val="100000"/>
              </a:lnSpc>
              <a:spcBef>
                <a:spcPts val="600"/>
              </a:spcBef>
              <a:spcAft>
                <a:spcPts val="600"/>
              </a:spcAft>
              <a:buNone/>
            </a:pPr>
            <a:r>
              <a:rPr lang="zh-TW" altLang="en-US"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第六部分 未來展用挑戰</a:t>
            </a:r>
            <a:endParaRPr lang="en-US" altLang="zh-TW" sz="2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1" indent="-160338">
              <a:lnSpc>
                <a:spcPct val="100000"/>
              </a:lnSpc>
              <a:spcBef>
                <a:spcPts val="600"/>
              </a:spcBef>
              <a:spcAft>
                <a:spcPts val="600"/>
              </a:spcAft>
              <a:buFont typeface="Wingdings" panose="05000000000000000000" pitchFamily="2" charset="2"/>
              <a:buChar char="p"/>
            </a:pPr>
            <a:r>
              <a:rPr lang="zh-TW" altLang="en-US"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永續產業的展望與挑戰</a:t>
            </a:r>
            <a:endParaRPr lang="en-US" altLang="zh-TW" sz="2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r="-171" b="-83"/>
          <a:stretch/>
        </p:blipFill>
        <p:spPr>
          <a:xfrm>
            <a:off x="10774907" y="133196"/>
            <a:ext cx="1071154" cy="1476512"/>
          </a:xfrm>
          <a:prstGeom prst="rect">
            <a:avLst/>
          </a:prstGeom>
        </p:spPr>
      </p:pic>
      <p:sp>
        <p:nvSpPr>
          <p:cNvPr id="7" name="投影片編號版面配置區 3">
            <a:extLst>
              <a:ext uri="{FF2B5EF4-FFF2-40B4-BE49-F238E27FC236}">
                <a16:creationId xmlns:a16="http://schemas.microsoft.com/office/drawing/2014/main" id="{80C9D78E-963A-4A0F-8FC1-A7732132B1BA}"/>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21</a:t>
            </a:fld>
            <a:endParaRPr lang="en-US" altLang="zh-TW" dirty="0"/>
          </a:p>
        </p:txBody>
      </p:sp>
    </p:spTree>
    <p:extLst>
      <p:ext uri="{BB962C8B-B14F-4D97-AF65-F5344CB8AC3E}">
        <p14:creationId xmlns:p14="http://schemas.microsoft.com/office/powerpoint/2010/main" val="7552485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0821511" y="174540"/>
            <a:ext cx="1176007" cy="1589520"/>
          </a:xfrm>
          <a:prstGeom prst="rect">
            <a:avLst/>
          </a:prstGeom>
        </p:spPr>
      </p:pic>
      <p:sp>
        <p:nvSpPr>
          <p:cNvPr id="8" name="標題 1">
            <a:extLst>
              <a:ext uri="{FF2B5EF4-FFF2-40B4-BE49-F238E27FC236}">
                <a16:creationId xmlns:a16="http://schemas.microsoft.com/office/drawing/2014/main" id="{592E29CC-4953-4586-A3DB-63D3E3F5334D}"/>
              </a:ext>
            </a:extLst>
          </p:cNvPr>
          <p:cNvSpPr txBox="1">
            <a:spLocks/>
          </p:cNvSpPr>
          <p:nvPr/>
        </p:nvSpPr>
        <p:spPr>
          <a:xfrm>
            <a:off x="1790207" y="335743"/>
            <a:ext cx="8035835" cy="6995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標楷體" panose="03000509000000000000" pitchFamily="65" charset="-120"/>
                <a:ea typeface="標楷體" panose="03000509000000000000" pitchFamily="65" charset="-120"/>
                <a:cs typeface="+mj-cs"/>
              </a:defRPr>
            </a:lvl1pPr>
          </a:lstStyle>
          <a:p>
            <a:pPr algn="ctr"/>
            <a:r>
              <a:rPr lang="en-US" altLang="zh-TW"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循環經濟理論與實務</a:t>
            </a:r>
          </a:p>
        </p:txBody>
      </p:sp>
      <p:sp>
        <p:nvSpPr>
          <p:cNvPr id="11" name="內容版面配置區 10"/>
          <p:cNvSpPr>
            <a:spLocks noGrp="1"/>
          </p:cNvSpPr>
          <p:nvPr>
            <p:ph idx="4294967295"/>
          </p:nvPr>
        </p:nvSpPr>
        <p:spPr>
          <a:xfrm>
            <a:off x="498450" y="1935798"/>
            <a:ext cx="6057900" cy="5200650"/>
          </a:xfrm>
        </p:spPr>
        <p:txBody>
          <a:bodyPr>
            <a:normAutofit/>
          </a:bodyPr>
          <a:lstStyle/>
          <a:p>
            <a:pPr marL="0" indent="0">
              <a:lnSpc>
                <a:spcPct val="150000"/>
              </a:lnSpc>
              <a:buNone/>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第一章 緒論</a:t>
            </a:r>
            <a:endParaRPr lang="en-US" altLang="zh-TW" sz="3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50000"/>
              </a:lnSpc>
              <a:buNone/>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第二章 循環經濟與永續發展</a:t>
            </a:r>
            <a:endParaRPr lang="en-US" altLang="zh-TW" sz="3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50000"/>
              </a:lnSpc>
              <a:buNone/>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第三章 循環經濟的理論與實踐</a:t>
            </a:r>
            <a:endParaRPr lang="en-US" altLang="zh-TW" sz="3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50000"/>
              </a:lnSpc>
              <a:buNone/>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第四章 循環經濟評估</a:t>
            </a:r>
            <a:endParaRPr lang="en-US" altLang="zh-TW" sz="3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50000"/>
              </a:lnSpc>
              <a:buNone/>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第五章 循環性的企業與商業模式</a:t>
            </a:r>
          </a:p>
        </p:txBody>
      </p:sp>
      <p:sp>
        <p:nvSpPr>
          <p:cNvPr id="7" name="內容版面配置區 10">
            <a:extLst>
              <a:ext uri="{FF2B5EF4-FFF2-40B4-BE49-F238E27FC236}">
                <a16:creationId xmlns:a16="http://schemas.microsoft.com/office/drawing/2014/main" id="{99909D62-6D7C-4FF4-B2ED-B86F7ABF3BE0}"/>
              </a:ext>
            </a:extLst>
          </p:cNvPr>
          <p:cNvSpPr txBox="1">
            <a:spLocks/>
          </p:cNvSpPr>
          <p:nvPr/>
        </p:nvSpPr>
        <p:spPr>
          <a:xfrm>
            <a:off x="6660776" y="1764060"/>
            <a:ext cx="5232316" cy="43937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zh-TW" altLang="en-US"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第六章 循環型農業</a:t>
            </a:r>
            <a:endParaRPr lang="en-US" altLang="zh-TW"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第七章 循環型工業</a:t>
            </a:r>
            <a:endParaRPr lang="en-US" altLang="zh-TW"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第八章 循環型服務業</a:t>
            </a:r>
            <a:endParaRPr lang="en-US" altLang="zh-TW"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第九章 生態工業園區</a:t>
            </a:r>
            <a:endParaRPr lang="en-US" altLang="zh-TW" sz="3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pP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第十章 挑戰與展望</a:t>
            </a:r>
          </a:p>
        </p:txBody>
      </p:sp>
      <p:sp>
        <p:nvSpPr>
          <p:cNvPr id="9" name="投影片編號版面配置區 3">
            <a:extLst>
              <a:ext uri="{FF2B5EF4-FFF2-40B4-BE49-F238E27FC236}">
                <a16:creationId xmlns:a16="http://schemas.microsoft.com/office/drawing/2014/main" id="{C8429F38-C282-4891-BC8F-9AF6DE4CC5F2}"/>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22</a:t>
            </a:fld>
            <a:endParaRPr lang="en-US" altLang="zh-TW" dirty="0"/>
          </a:p>
        </p:txBody>
      </p:sp>
    </p:spTree>
    <p:extLst>
      <p:ext uri="{BB962C8B-B14F-4D97-AF65-F5344CB8AC3E}">
        <p14:creationId xmlns:p14="http://schemas.microsoft.com/office/powerpoint/2010/main" val="7816028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2E29CC-4953-4586-A3DB-63D3E3F5334D}"/>
              </a:ext>
            </a:extLst>
          </p:cNvPr>
          <p:cNvSpPr>
            <a:spLocks noGrp="1"/>
          </p:cNvSpPr>
          <p:nvPr>
            <p:ph type="title"/>
          </p:nvPr>
        </p:nvSpPr>
        <p:spPr>
          <a:xfrm>
            <a:off x="733778" y="90618"/>
            <a:ext cx="10515600" cy="663780"/>
          </a:xfrm>
        </p:spPr>
        <p:txBody>
          <a:bodyPr>
            <a:noAutofit/>
          </a:bodyPr>
          <a:lstStyle/>
          <a:p>
            <a:pPr algn="ctr">
              <a:lnSpc>
                <a:spcPct val="150000"/>
              </a:lnSpc>
            </a:pPr>
            <a:r>
              <a:rPr lang="en-US" altLang="zh-TW"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永續發展教育</a:t>
            </a:r>
            <a:endParaRPr lang="zh-TW" altLang="zh-TW"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27641" y="6521077"/>
            <a:ext cx="2031325" cy="369332"/>
          </a:xfrm>
          <a:prstGeom prst="rect">
            <a:avLst/>
          </a:prstGeom>
        </p:spPr>
        <p:txBody>
          <a:bodyPr wrap="none">
            <a:spAutoFit/>
          </a:bodyPr>
          <a:lstStyle/>
          <a:p>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資料來源：葉欣誠</a:t>
            </a:r>
          </a:p>
        </p:txBody>
      </p:sp>
      <p:sp>
        <p:nvSpPr>
          <p:cNvPr id="8" name="內容版面配置區 10"/>
          <p:cNvSpPr txBox="1">
            <a:spLocks/>
          </p:cNvSpPr>
          <p:nvPr/>
        </p:nvSpPr>
        <p:spPr>
          <a:xfrm>
            <a:off x="6148252" y="1349310"/>
            <a:ext cx="5744839" cy="49170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標楷體" panose="03000509000000000000" pitchFamily="65" charset="-120"/>
                <a:ea typeface="標楷體" panose="03000509000000000000" pitchFamily="65"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標楷體" panose="03000509000000000000" pitchFamily="65" charset="-120"/>
                <a:ea typeface="標楷體" panose="03000509000000000000" pitchFamily="65"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第九章 兼顧社會正義與環境效益的公司治理（</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）：企業永續</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第十章 翻轉我們的全球：永續發展目標脈絡與核心精神</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第十一章 經濟繁榮關聯的永續發展目標</a:t>
            </a:r>
            <a:endParaRPr lang="en-US" altLang="zh-TW"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第十二章 社會包容關聯的永續發展目標</a:t>
            </a:r>
            <a:endParaRPr lang="en-US" altLang="zh-TW"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第十三章 環境品質關聯的永續發展目標</a:t>
            </a:r>
            <a:endParaRPr lang="en-US" altLang="zh-TW" sz="24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第十四章 挑戰與展望</a:t>
            </a:r>
          </a:p>
        </p:txBody>
      </p:sp>
      <p:sp>
        <p:nvSpPr>
          <p:cNvPr id="12" name="內容版面配置區 10">
            <a:extLst>
              <a:ext uri="{FF2B5EF4-FFF2-40B4-BE49-F238E27FC236}">
                <a16:creationId xmlns:a16="http://schemas.microsoft.com/office/drawing/2014/main" id="{F89C589D-D5AE-4418-AFE5-6A013E437C4F}"/>
              </a:ext>
            </a:extLst>
          </p:cNvPr>
          <p:cNvSpPr txBox="1">
            <a:spLocks/>
          </p:cNvSpPr>
          <p:nvPr/>
        </p:nvSpPr>
        <p:spPr>
          <a:xfrm>
            <a:off x="298908" y="1349309"/>
            <a:ext cx="5797092" cy="4836337"/>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標楷體" panose="03000509000000000000" pitchFamily="65" charset="-120"/>
                <a:ea typeface="標楷體" panose="03000509000000000000" pitchFamily="65"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標楷體" panose="03000509000000000000" pitchFamily="65" charset="-120"/>
                <a:ea typeface="標楷體" panose="03000509000000000000" pitchFamily="65"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第一章 緒論</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第二章 永續發展概述</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第三章 永續發展教育的歷史演變</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第四章 永續發展教育的核心內涵</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第五章 永續發展教育與永續發展目標</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第六章 人類文明的最大挑戰：氣候變遷</a:t>
            </a:r>
            <a:endPar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第七章 永續消費與生產的實踐：循環經濟</a:t>
            </a:r>
            <a:endPar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第八章 全球化與不平等：消除貧窮</a:t>
            </a:r>
            <a:endPar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E13D05D9-7172-46B0-BADD-3C01EF019473}"/>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23</a:t>
            </a:fld>
            <a:endParaRPr lang="en-US" altLang="zh-TW" dirty="0"/>
          </a:p>
        </p:txBody>
      </p:sp>
    </p:spTree>
    <p:extLst>
      <p:ext uri="{BB962C8B-B14F-4D97-AF65-F5344CB8AC3E}">
        <p14:creationId xmlns:p14="http://schemas.microsoft.com/office/powerpoint/2010/main" val="3307733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3D721919-9510-47C3-A060-3CE392B5D7BB}"/>
              </a:ext>
            </a:extLst>
          </p:cNvPr>
          <p:cNvSpPr txBox="1">
            <a:spLocks/>
          </p:cNvSpPr>
          <p:nvPr/>
        </p:nvSpPr>
        <p:spPr>
          <a:xfrm>
            <a:off x="544823" y="645134"/>
            <a:ext cx="11301737" cy="858837"/>
          </a:xfrm>
          <a:prstGeom prst="rect">
            <a:avLst/>
          </a:prstGeom>
        </p:spPr>
        <p:txBody>
          <a:bodyPr vert="horz" lIns="91440" tIns="45720" rIns="91440" bIns="45720" rtlCol="0" anchor="b">
            <a:normAutofit/>
          </a:bodyPr>
          <a:lstStyle>
            <a:lvl1pPr algn="ctr" defTabSz="914400">
              <a:lnSpc>
                <a:spcPct val="85000"/>
              </a:lnSpc>
              <a:spcBef>
                <a:spcPct val="0"/>
              </a:spcBef>
              <a:buNone/>
              <a:defRPr sz="4800" b="1" spc="-50" baseline="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4000" dirty="0"/>
              <a:t>5-1</a:t>
            </a:r>
            <a:r>
              <a:rPr lang="zh-TW" altLang="en-US" sz="4000" dirty="0"/>
              <a:t> </a:t>
            </a:r>
            <a:r>
              <a:rPr lang="en-US" altLang="zh-TW" sz="4000" dirty="0"/>
              <a:t>ESG</a:t>
            </a:r>
            <a:r>
              <a:rPr lang="zh-TW" altLang="en-US" sz="4000" dirty="0"/>
              <a:t>定義、內涵與重要性</a:t>
            </a:r>
          </a:p>
        </p:txBody>
      </p:sp>
      <p:sp>
        <p:nvSpPr>
          <p:cNvPr id="11" name="object 7">
            <a:extLst>
              <a:ext uri="{FF2B5EF4-FFF2-40B4-BE49-F238E27FC236}">
                <a16:creationId xmlns:a16="http://schemas.microsoft.com/office/drawing/2014/main" id="{9F311EC1-0D5F-403E-B36F-06343DDB732A}"/>
              </a:ext>
            </a:extLst>
          </p:cNvPr>
          <p:cNvSpPr txBox="1">
            <a:spLocks/>
          </p:cNvSpPr>
          <p:nvPr/>
        </p:nvSpPr>
        <p:spPr>
          <a:xfrm>
            <a:off x="345440" y="1395906"/>
            <a:ext cx="8226882" cy="566181"/>
          </a:xfrm>
          <a:prstGeom prst="rect">
            <a:avLst/>
          </a:prstGeom>
        </p:spPr>
        <p:txBody>
          <a:bodyPr vert="horz" wrap="square" lIns="0" tIns="12065" rIns="0" bIns="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nSpc>
                <a:spcPct val="100000"/>
              </a:lnSpc>
              <a:spcBef>
                <a:spcPts val="95"/>
              </a:spcBef>
            </a:pPr>
            <a:r>
              <a:rPr lang="zh-TW" altLang="en-US" sz="3600" b="1" u="sng" spc="-5"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定義與內涵</a:t>
            </a:r>
            <a:endParaRPr lang="zh-TW" altLang="en-US" sz="3600" b="1" u="sng"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文字方塊 11">
            <a:extLst>
              <a:ext uri="{FF2B5EF4-FFF2-40B4-BE49-F238E27FC236}">
                <a16:creationId xmlns:a16="http://schemas.microsoft.com/office/drawing/2014/main" id="{96078853-1104-426F-8C9B-F6A8CD51E409}"/>
              </a:ext>
            </a:extLst>
          </p:cNvPr>
          <p:cNvSpPr txBox="1"/>
          <p:nvPr/>
        </p:nvSpPr>
        <p:spPr>
          <a:xfrm>
            <a:off x="387413" y="2005552"/>
            <a:ext cx="11459147" cy="4339650"/>
          </a:xfrm>
          <a:prstGeom prst="rect">
            <a:avLst/>
          </a:prstGeom>
          <a:noFill/>
        </p:spPr>
        <p:txBody>
          <a:bodyPr wrap="square">
            <a:spAutoFit/>
          </a:bodyPr>
          <a:lstStyle/>
          <a:p>
            <a:pPr indent="630238" algn="just">
              <a:spcBef>
                <a:spcPts val="1200"/>
              </a:spcBef>
              <a:spcAft>
                <a:spcPts val="1200"/>
              </a:spcAft>
            </a:pPr>
            <a:r>
              <a:rPr lang="en-US" altLang="zh-TW" sz="2400" kern="100"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是「環境、社會和治理」（</a:t>
            </a:r>
            <a:r>
              <a:rPr lang="en-US" altLang="zh-TW" sz="2400" kern="100" dirty="0">
                <a:latin typeface="Times New Roman" panose="02020603050405020304" pitchFamily="18" charset="0"/>
                <a:ea typeface="微軟正黑體" panose="020B0604030504040204" pitchFamily="34" charset="-120"/>
                <a:cs typeface="Times New Roman" panose="02020603050405020304" pitchFamily="18" charset="0"/>
              </a:rPr>
              <a:t>Environmental, Social, and Governance</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）的縮寫。</a:t>
            </a:r>
            <a:r>
              <a:rPr lang="en-US" altLang="zh-TW" sz="2400" kern="100"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評估旨在幫助投資者瞭解企業的風險與機遇，並</a:t>
            </a: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促使企業在經濟增長的同時考慮社會和環境的影響</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algn="just">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環境（</a:t>
            </a:r>
            <a:r>
              <a:rPr lang="en-US" altLang="zh-TW"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Environmental</a:t>
            </a: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評估企業對自然環境的影響，包括氣候變化、資源使用、廢物管理和生物多樣性保護等方面。</a:t>
            </a:r>
          </a:p>
          <a:p>
            <a:pPr marL="342900" indent="-342900" algn="just">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社會（</a:t>
            </a:r>
            <a:r>
              <a:rPr lang="en-US" altLang="zh-TW"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Social</a:t>
            </a: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分析企業在社會責任上的表現，如勞動條件、員工權益、社會影響、客戶關係及社群參與等。</a:t>
            </a:r>
          </a:p>
          <a:p>
            <a:pPr marL="342900" indent="-342900" algn="just">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治理（</a:t>
            </a:r>
            <a:r>
              <a:rPr lang="en-US" altLang="zh-TW"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Governance</a:t>
            </a:r>
            <a:r>
              <a:rPr lang="zh-TW" altLang="en-US" sz="2400" b="1" kern="10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kern="100" dirty="0">
                <a:latin typeface="Times New Roman" panose="02020603050405020304" pitchFamily="18" charset="0"/>
                <a:ea typeface="微軟正黑體" panose="020B0604030504040204" pitchFamily="34" charset="-120"/>
                <a:cs typeface="Times New Roman" panose="02020603050405020304" pitchFamily="18" charset="0"/>
              </a:rPr>
              <a:t>聚焦於企業的管理結構及其運作，包括董事會的組成、管理透明度、股東權益的保護和合規性等。</a:t>
            </a:r>
            <a:endParaRPr lang="zh-TW" altLang="en-US" sz="2400" kern="1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標題 1">
            <a:extLst>
              <a:ext uri="{FF2B5EF4-FFF2-40B4-BE49-F238E27FC236}">
                <a16:creationId xmlns:a16="http://schemas.microsoft.com/office/drawing/2014/main" id="{37AF5108-52B2-4388-9346-2643644E4AA9}"/>
              </a:ext>
            </a:extLst>
          </p:cNvPr>
          <p:cNvSpPr>
            <a:spLocks noGrp="1"/>
          </p:cNvSpPr>
          <p:nvPr>
            <p:ph type="title"/>
          </p:nvPr>
        </p:nvSpPr>
        <p:spPr>
          <a:xfrm>
            <a:off x="794738" y="-5351"/>
            <a:ext cx="10515600" cy="777511"/>
          </a:xfrm>
        </p:spPr>
        <p:txBody>
          <a:bodyPr>
            <a:normAutofit/>
          </a:bodyPr>
          <a:lstStyle/>
          <a:p>
            <a:pPr algn="ctr"/>
            <a:r>
              <a:rPr lang="zh-TW" altLang="en-US" sz="4000" dirty="0">
                <a:solidFill>
                  <a:srgbClr val="C00000"/>
                </a:solidFill>
              </a:rPr>
              <a:t>（五）環境社會治理</a:t>
            </a:r>
          </a:p>
        </p:txBody>
      </p:sp>
      <p:sp>
        <p:nvSpPr>
          <p:cNvPr id="9" name="投影片編號版面配置區 3">
            <a:extLst>
              <a:ext uri="{FF2B5EF4-FFF2-40B4-BE49-F238E27FC236}">
                <a16:creationId xmlns:a16="http://schemas.microsoft.com/office/drawing/2014/main" id="{27CA6EBB-BB81-4030-AF5C-3F63153F56EC}"/>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24</a:t>
            </a:fld>
            <a:endParaRPr lang="en-US" altLang="zh-TW" dirty="0"/>
          </a:p>
        </p:txBody>
      </p:sp>
    </p:spTree>
    <p:extLst>
      <p:ext uri="{BB962C8B-B14F-4D97-AF65-F5344CB8AC3E}">
        <p14:creationId xmlns:p14="http://schemas.microsoft.com/office/powerpoint/2010/main" val="1330490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85554" y="277803"/>
            <a:ext cx="11161006" cy="6786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zh-TW"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5-2</a:t>
            </a: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 國際上</a:t>
            </a:r>
            <a:r>
              <a:rPr lang="en-US" altLang="zh-TW"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（環境、社會與治理）關注的議題</a:t>
            </a:r>
          </a:p>
        </p:txBody>
      </p:sp>
      <p:sp>
        <p:nvSpPr>
          <p:cNvPr id="9" name="文字方塊 8">
            <a:extLst>
              <a:ext uri="{FF2B5EF4-FFF2-40B4-BE49-F238E27FC236}">
                <a16:creationId xmlns:a16="http://schemas.microsoft.com/office/drawing/2014/main" id="{52236BF0-1F6E-4D62-87B0-9987443ED495}"/>
              </a:ext>
            </a:extLst>
          </p:cNvPr>
          <p:cNvSpPr txBox="1"/>
          <p:nvPr/>
        </p:nvSpPr>
        <p:spPr>
          <a:xfrm>
            <a:off x="455516" y="1141458"/>
            <a:ext cx="11391044" cy="5273303"/>
          </a:xfrm>
          <a:prstGeom prst="rect">
            <a:avLst/>
          </a:prstGeom>
          <a:noFill/>
        </p:spPr>
        <p:txBody>
          <a:bodyPr wrap="square">
            <a:spAutoFit/>
          </a:bodyPr>
          <a:lstStyle/>
          <a:p>
            <a:pPr>
              <a:lnSpc>
                <a:spcPct val="200000"/>
              </a:lnSpc>
            </a:pP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 </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環境（</a:t>
            </a: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Environmental</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氣候變遷：</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隨著全球變暖的影響日益明顯，企業被要求量化其碳排放，並採取措施減少對氣候的影響。這包括碳中和目標的設定、可再生能源的使用等。</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資源管理：</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強調如何有效使用有限的自然資源，如水和能源。企業被要求採取措施提高資源利用效率，減少浪費。</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生物多樣性保護：</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指企業在其運營過程中對自然環境及生態系統的影響，特別是對動植物棲息地的保護，要求企業評估其業務對生物多樣性的會影響。</a:t>
            </a:r>
          </a:p>
        </p:txBody>
      </p:sp>
      <p:sp>
        <p:nvSpPr>
          <p:cNvPr id="8" name="投影片編號版面配置區 3">
            <a:extLst>
              <a:ext uri="{FF2B5EF4-FFF2-40B4-BE49-F238E27FC236}">
                <a16:creationId xmlns:a16="http://schemas.microsoft.com/office/drawing/2014/main" id="{D6E97492-30B6-4AD6-9FF9-0743BB357ED0}"/>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25</a:t>
            </a:fld>
            <a:endParaRPr lang="en-US" altLang="zh-TW" dirty="0"/>
          </a:p>
        </p:txBody>
      </p:sp>
    </p:spTree>
    <p:extLst>
      <p:ext uri="{BB962C8B-B14F-4D97-AF65-F5344CB8AC3E}">
        <p14:creationId xmlns:p14="http://schemas.microsoft.com/office/powerpoint/2010/main" val="314171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85554" y="277803"/>
            <a:ext cx="10668000" cy="6786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國際上</a:t>
            </a:r>
            <a:r>
              <a:rPr lang="en-US" altLang="zh-TW"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（環境、社會與治理）關注的議題</a:t>
            </a:r>
          </a:p>
        </p:txBody>
      </p:sp>
      <p:sp>
        <p:nvSpPr>
          <p:cNvPr id="9" name="文字方塊 8">
            <a:extLst>
              <a:ext uri="{FF2B5EF4-FFF2-40B4-BE49-F238E27FC236}">
                <a16:creationId xmlns:a16="http://schemas.microsoft.com/office/drawing/2014/main" id="{52236BF0-1F6E-4D62-87B0-9987443ED495}"/>
              </a:ext>
            </a:extLst>
          </p:cNvPr>
          <p:cNvSpPr txBox="1"/>
          <p:nvPr/>
        </p:nvSpPr>
        <p:spPr>
          <a:xfrm>
            <a:off x="455516" y="1106953"/>
            <a:ext cx="11391044" cy="5273303"/>
          </a:xfrm>
          <a:prstGeom prst="rect">
            <a:avLst/>
          </a:prstGeom>
          <a:noFill/>
        </p:spPr>
        <p:txBody>
          <a:bodyPr wrap="square">
            <a:spAutoFit/>
          </a:bodyPr>
          <a:lstStyle/>
          <a:p>
            <a:pPr>
              <a:lnSpc>
                <a:spcPct val="200000"/>
              </a:lnSpc>
            </a:pP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2. </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社會（</a:t>
            </a: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Social</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449263" indent="-268288">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員工福利：</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關注企業如何對待其員工，包括健康、安全與福利政策。企業需提供良好的工作環境，並制定公平的薪酬制度。</a:t>
            </a:r>
          </a:p>
          <a:p>
            <a:pPr marL="449263" indent="-268288">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社群影響：</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評估企業在其所處社群的影響，這包括慈善捐款、社群參與和支援當地經濟的措施。企業需展現其社會責任感。</a:t>
            </a:r>
          </a:p>
          <a:p>
            <a:pPr marL="449263" indent="-268288">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人權問題：</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企業在其供應鏈及運營中對人權的尊重，特別是在發展中國家及高風險地區的業務活動。企業必須確保其供應商遵守人權標準。</a:t>
            </a:r>
          </a:p>
        </p:txBody>
      </p:sp>
      <p:sp>
        <p:nvSpPr>
          <p:cNvPr id="8" name="投影片編號版面配置區 3">
            <a:extLst>
              <a:ext uri="{FF2B5EF4-FFF2-40B4-BE49-F238E27FC236}">
                <a16:creationId xmlns:a16="http://schemas.microsoft.com/office/drawing/2014/main" id="{F2817D94-F4FF-4540-BEF5-B5C20EE84D60}"/>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26</a:t>
            </a:fld>
            <a:endParaRPr lang="en-US" altLang="zh-TW" dirty="0"/>
          </a:p>
        </p:txBody>
      </p:sp>
    </p:spTree>
    <p:extLst>
      <p:ext uri="{BB962C8B-B14F-4D97-AF65-F5344CB8AC3E}">
        <p14:creationId xmlns:p14="http://schemas.microsoft.com/office/powerpoint/2010/main" val="1799774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85554" y="277803"/>
            <a:ext cx="10668000" cy="6786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國際上</a:t>
            </a:r>
            <a:r>
              <a:rPr lang="en-US" altLang="zh-TW"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4000" b="1" dirty="0">
                <a:solidFill>
                  <a:srgbClr val="008000"/>
                </a:solidFill>
                <a:latin typeface="Times New Roman" panose="02020603050405020304" pitchFamily="18" charset="0"/>
                <a:ea typeface="微軟正黑體" panose="020B0604030504040204" pitchFamily="34" charset="-120"/>
                <a:cs typeface="Times New Roman" panose="02020603050405020304" pitchFamily="18" charset="0"/>
              </a:rPr>
              <a:t>（環境、社會與治理）關注的議題</a:t>
            </a:r>
          </a:p>
        </p:txBody>
      </p:sp>
      <p:sp>
        <p:nvSpPr>
          <p:cNvPr id="9" name="文字方塊 8">
            <a:extLst>
              <a:ext uri="{FF2B5EF4-FFF2-40B4-BE49-F238E27FC236}">
                <a16:creationId xmlns:a16="http://schemas.microsoft.com/office/drawing/2014/main" id="{52236BF0-1F6E-4D62-87B0-9987443ED495}"/>
              </a:ext>
            </a:extLst>
          </p:cNvPr>
          <p:cNvSpPr txBox="1"/>
          <p:nvPr/>
        </p:nvSpPr>
        <p:spPr>
          <a:xfrm>
            <a:off x="324032" y="956465"/>
            <a:ext cx="11391044" cy="5273303"/>
          </a:xfrm>
          <a:prstGeom prst="rect">
            <a:avLst/>
          </a:prstGeom>
          <a:noFill/>
        </p:spPr>
        <p:txBody>
          <a:bodyPr wrap="square">
            <a:spAutoFit/>
          </a:bodyPr>
          <a:lstStyle/>
          <a:p>
            <a:pPr>
              <a:lnSpc>
                <a:spcPct val="200000"/>
              </a:lnSpc>
            </a:pP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3. </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治理（</a:t>
            </a:r>
            <a:r>
              <a:rPr lang="en-US"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Governance</a:t>
            </a:r>
            <a:r>
              <a:rPr lang="zh-TW" altLang="zh-TW" sz="2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公司治理：</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強調企業的治理結構，包括董事會的組成及其獨立性、多元化程度。良好的公司治理有助於提升企業的透明度和責任感。</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商業道德：</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專注於企業的倫理行為，包括防止貪腐、舞弊和其他不道德行為。企業應有明確的道德規範和合規程式。</a:t>
            </a:r>
          </a:p>
          <a:p>
            <a:pPr marL="449263" indent="-285750">
              <a:lnSpc>
                <a:spcPct val="200000"/>
              </a:lnSpc>
              <a:buFont typeface="Wingdings" panose="05000000000000000000" pitchFamily="2" charset="2"/>
              <a:buChar char="p"/>
            </a:pPr>
            <a:r>
              <a:rPr lang="zh-TW" altLang="en-US" sz="24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透明度和資訊披露：</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企業需清楚地披露其</a:t>
            </a:r>
            <a:r>
              <a:rPr lang="en-US" alt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績效，提升透明度，讓所有利益相關者能夠獲得重要資訊。這包括定期釋出財務報告及</a:t>
            </a:r>
            <a:r>
              <a:rPr lang="en-US" alt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報告等。</a:t>
            </a:r>
            <a:endParaRPr lang="zh-TW" alt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投影片編號版面配置區 3">
            <a:extLst>
              <a:ext uri="{FF2B5EF4-FFF2-40B4-BE49-F238E27FC236}">
                <a16:creationId xmlns:a16="http://schemas.microsoft.com/office/drawing/2014/main" id="{6AB29C62-ECB3-4DB1-9E3C-40F7D4B76F17}"/>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27</a:t>
            </a:fld>
            <a:endParaRPr lang="en-US" altLang="zh-TW" dirty="0"/>
          </a:p>
        </p:txBody>
      </p:sp>
    </p:spTree>
    <p:extLst>
      <p:ext uri="{BB962C8B-B14F-4D97-AF65-F5344CB8AC3E}">
        <p14:creationId xmlns:p14="http://schemas.microsoft.com/office/powerpoint/2010/main" val="310280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33992426"/>
              </p:ext>
            </p:extLst>
          </p:nvPr>
        </p:nvGraphicFramePr>
        <p:xfrm>
          <a:off x="220422" y="1520161"/>
          <a:ext cx="11751156" cy="5007223"/>
        </p:xfrm>
        <a:graphic>
          <a:graphicData uri="http://schemas.openxmlformats.org/drawingml/2006/table">
            <a:tbl>
              <a:tblPr firstRow="1" bandRow="1">
                <a:tableStyleId>{5C22544A-7EE6-4342-B048-85BDC9FD1C3A}</a:tableStyleId>
              </a:tblPr>
              <a:tblGrid>
                <a:gridCol w="511096">
                  <a:extLst>
                    <a:ext uri="{9D8B030D-6E8A-4147-A177-3AD203B41FA5}">
                      <a16:colId xmlns:a16="http://schemas.microsoft.com/office/drawing/2014/main" val="850255426"/>
                    </a:ext>
                  </a:extLst>
                </a:gridCol>
                <a:gridCol w="2786343">
                  <a:extLst>
                    <a:ext uri="{9D8B030D-6E8A-4147-A177-3AD203B41FA5}">
                      <a16:colId xmlns:a16="http://schemas.microsoft.com/office/drawing/2014/main" val="2266465380"/>
                    </a:ext>
                  </a:extLst>
                </a:gridCol>
                <a:gridCol w="4563035">
                  <a:extLst>
                    <a:ext uri="{9D8B030D-6E8A-4147-A177-3AD203B41FA5}">
                      <a16:colId xmlns:a16="http://schemas.microsoft.com/office/drawing/2014/main" val="1046976363"/>
                    </a:ext>
                  </a:extLst>
                </a:gridCol>
                <a:gridCol w="3890682">
                  <a:extLst>
                    <a:ext uri="{9D8B030D-6E8A-4147-A177-3AD203B41FA5}">
                      <a16:colId xmlns:a16="http://schemas.microsoft.com/office/drawing/2014/main" val="3469079622"/>
                    </a:ext>
                  </a:extLst>
                </a:gridCol>
              </a:tblGrid>
              <a:tr h="277131">
                <a:tc>
                  <a:txBody>
                    <a:bodyPr/>
                    <a:lstStyle/>
                    <a:p>
                      <a:pPr algn="ctr">
                        <a:lnSpc>
                          <a:spcPct val="100000"/>
                        </a:lnSpc>
                        <a:spcBef>
                          <a:spcPts val="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a:txBody>
                    <a:bodyPr/>
                    <a:lstStyle/>
                    <a:p>
                      <a:pPr algn="ctr">
                        <a:spcAft>
                          <a:spcPts val="0"/>
                        </a:spcAft>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gridSpan="2">
                  <a:txBody>
                    <a:bodyPr/>
                    <a:lstStyle/>
                    <a:p>
                      <a:pPr algn="ctr">
                        <a:spcAft>
                          <a:spcPts val="0"/>
                        </a:spcAft>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hMerge="1">
                  <a:txBody>
                    <a:bodyPr/>
                    <a:lstStyle/>
                    <a:p>
                      <a:pPr algn="ctr">
                        <a:spcAft>
                          <a:spcPts val="0"/>
                        </a:spcAft>
                      </a:pP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616099168"/>
                  </a:ext>
                </a:extLst>
              </a:tr>
              <a:tr h="527950">
                <a:tc>
                  <a:txBody>
                    <a:bodyPr/>
                    <a:lstStyle/>
                    <a:p>
                      <a:pPr algn="ctr">
                        <a:lnSpc>
                          <a:spcPct val="100000"/>
                        </a:lnSpc>
                        <a:spcBef>
                          <a:spcPts val="0"/>
                        </a:spcBef>
                        <a:spcAft>
                          <a:spcPts val="0"/>
                        </a:spcAft>
                      </a:pPr>
                      <a:r>
                        <a:rPr lang="en-US"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永續發展</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國際倡議
適應氣候變遷的策略：環境方面</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實現永續發展目標的商機：社會經濟層面
挑戰與前景</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07582329"/>
                  </a:ext>
                </a:extLst>
              </a:tr>
              <a:tr h="791925">
                <a:tc>
                  <a:txBody>
                    <a:bodyPr/>
                    <a:lstStyle/>
                    <a:p>
                      <a:pPr algn="ctr">
                        <a:lnSpc>
                          <a:spcPct val="100000"/>
                        </a:lnSpc>
                        <a:spcBef>
                          <a:spcPts val="0"/>
                        </a:spcBef>
                        <a:spcAft>
                          <a:spcPts val="0"/>
                        </a:spcAft>
                      </a:pPr>
                      <a:r>
                        <a:rPr lang="en-US"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氣候變化</a:t>
                      </a:r>
                      <a:r>
                        <a:rPr lang="en-US" alt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淨零承諾</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氣候變遷議題
淨零承諾
治理和路線圖</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脫碳技術
</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TCFD</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相關財務揭露與碳邊境稅
永續金融</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470164"/>
                  </a:ext>
                </a:extLst>
              </a:tr>
              <a:tr h="820713">
                <a:tc>
                  <a:txBody>
                    <a:bodyPr/>
                    <a:lstStyle/>
                    <a:p>
                      <a:pPr algn="ctr">
                        <a:lnSpc>
                          <a:spcPct val="100000"/>
                        </a:lnSpc>
                        <a:spcBef>
                          <a:spcPts val="0"/>
                        </a:spcBef>
                        <a:spcAft>
                          <a:spcPts val="0"/>
                        </a:spcAft>
                      </a:pPr>
                      <a:r>
                        <a:rPr lang="en-US"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永續材料管理 （</a:t>
                      </a:r>
                      <a:r>
                        <a:rPr lang="en-US" alt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SMM</a:t>
                      </a: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永續材料管理原則
物料流分析的概念
國家</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SMM</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資源消耗與效率評估</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城市採礦：</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SMM</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在城市中的應用
永續製造：</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SMM </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與業務的整合
挑戰與前景</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29846462"/>
                  </a:ext>
                </a:extLst>
              </a:tr>
              <a:tr h="863168">
                <a:tc>
                  <a:txBody>
                    <a:bodyPr/>
                    <a:lstStyle/>
                    <a:p>
                      <a:pPr algn="ctr">
                        <a:lnSpc>
                          <a:spcPct val="100000"/>
                        </a:lnSpc>
                        <a:spcBef>
                          <a:spcPts val="0"/>
                        </a:spcBef>
                        <a:spcAft>
                          <a:spcPts val="0"/>
                        </a:spcAft>
                      </a:pPr>
                      <a:r>
                        <a:rPr lang="en-US"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環境管理系統</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環境管理概念
管理環境的基本思維
環境管理系統（</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EMS</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）的框架</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環境績效：生命週期評估
挑戰與前景</a:t>
                      </a:r>
                      <a:endParaRPr lang="en-US"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042060"/>
                  </a:ext>
                </a:extLst>
              </a:tr>
              <a:tr h="863168">
                <a:tc>
                  <a:txBody>
                    <a:bodyPr/>
                    <a:lstStyle/>
                    <a:p>
                      <a:pPr algn="ctr">
                        <a:lnSpc>
                          <a:spcPct val="100000"/>
                        </a:lnSpc>
                        <a:spcBef>
                          <a:spcPts val="0"/>
                        </a:spcBef>
                        <a:spcAft>
                          <a:spcPts val="0"/>
                        </a:spcAft>
                      </a:pPr>
                      <a:r>
                        <a:rPr lang="en-US" alt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生命週期評估（一）</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原理與應用
炒鍋的範圍
資料盤點</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模型評估
數據解讀</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23518473"/>
                  </a:ext>
                </a:extLst>
              </a:tr>
              <a:tr h="863168">
                <a:tc>
                  <a:txBody>
                    <a:bodyPr/>
                    <a:lstStyle/>
                    <a:p>
                      <a:pPr algn="ctr">
                        <a:lnSpc>
                          <a:spcPct val="100000"/>
                        </a:lnSpc>
                        <a:spcBef>
                          <a:spcPts val="0"/>
                        </a:spcBef>
                        <a:spcAft>
                          <a:spcPts val="0"/>
                        </a:spcAft>
                      </a:pPr>
                      <a:r>
                        <a:rPr lang="en-US" alt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16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生命週期評估（二）</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數位科技（區塊鏈、物聯網、自動化和人工智慧）
</a:t>
                      </a:r>
                      <a:r>
                        <a:rPr lang="en-US" altLang="zh-TW"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3E</a:t>
                      </a: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評估
數據驅動的決策和系統集成</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effectLst/>
                          <a:latin typeface="Times New Roman" panose="02020603050405020304" pitchFamily="18" charset="0"/>
                          <a:ea typeface="微軟正黑體" panose="020B0604030504040204" pitchFamily="34" charset="-120"/>
                          <a:cs typeface="Times New Roman" panose="02020603050405020304" pitchFamily="18" charset="0"/>
                        </a:rPr>
                        <a:t>永續發展創新
協作和去中心化的商業模式</a:t>
                      </a:r>
                      <a:endParaRPr lang="zh-TW" sz="14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241605"/>
                  </a:ext>
                </a:extLst>
              </a:tr>
            </a:tbl>
          </a:graphicData>
        </a:graphic>
      </p:graphicFrame>
      <p:sp>
        <p:nvSpPr>
          <p:cNvPr id="7" name="灯片编号占位符 8"/>
          <p:cNvSpPr txBox="1"/>
          <p:nvPr/>
        </p:nvSpPr>
        <p:spPr>
          <a:xfrm>
            <a:off x="9043624" y="5693105"/>
            <a:ext cx="1573823" cy="254895"/>
          </a:xfrm>
          <a:prstGeom prst="rect">
            <a:avLst/>
          </a:prstGeom>
        </p:spPr>
        <p:txBody>
          <a:bodyPr vert="horz" lIns="68580" tIns="34290" rIns="68580" bIns="34290" rtlCol="0" anchor="ctr"/>
          <a:lstStyle>
            <a:defPPr>
              <a:defRPr lang="en-US"/>
            </a:defPPr>
            <a:lvl1pPr marL="0" algn="r" defTabSz="914400" rtl="0" eaLnBrk="1" latinLnBrk="0" hangingPunct="1">
              <a:defRPr sz="82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40DB2-F306-4D1A-89E1-BEF37D00C8C8}" type="slidenum">
              <a:rPr lang="zh-CN" altLang="en-US" sz="1050" b="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28</a:t>
            </a:fld>
            <a:endParaRPr lang="zh-CN" altLang="en-US" sz="619"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9A974383-19EF-45BA-B70C-695F14367E98}"/>
              </a:ext>
            </a:extLst>
          </p:cNvPr>
          <p:cNvSpPr txBox="1"/>
          <p:nvPr/>
        </p:nvSpPr>
        <p:spPr>
          <a:xfrm>
            <a:off x="3237896" y="824147"/>
            <a:ext cx="6096000" cy="707886"/>
          </a:xfrm>
          <a:prstGeom prst="rect">
            <a:avLst/>
          </a:prstGeom>
          <a:noFill/>
        </p:spPr>
        <p:txBody>
          <a:bodyPr wrap="square">
            <a:spAutoFit/>
          </a:bodyPr>
          <a:lstStyle/>
          <a:p>
            <a:pPr algn="ctr"/>
            <a:r>
              <a:rPr lang="zh-TW" altLang="en-US" sz="40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清潔生產</a:t>
            </a:r>
            <a:endParaRPr lang="en-US" altLang="zh-TW" sz="40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投影片編號版面配置區 3">
            <a:extLst>
              <a:ext uri="{FF2B5EF4-FFF2-40B4-BE49-F238E27FC236}">
                <a16:creationId xmlns:a16="http://schemas.microsoft.com/office/drawing/2014/main" id="{54142CF9-7441-41E6-9EDB-A665A7B31A3F}"/>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28</a:t>
            </a:fld>
            <a:endParaRPr lang="en-US" altLang="zh-TW" dirty="0"/>
          </a:p>
        </p:txBody>
      </p:sp>
      <p:sp>
        <p:nvSpPr>
          <p:cNvPr id="9" name="標題 1">
            <a:extLst>
              <a:ext uri="{FF2B5EF4-FFF2-40B4-BE49-F238E27FC236}">
                <a16:creationId xmlns:a16="http://schemas.microsoft.com/office/drawing/2014/main" id="{C307B71F-41E3-4A35-AC53-33879253EF9E}"/>
              </a:ext>
            </a:extLst>
          </p:cNvPr>
          <p:cNvSpPr txBox="1">
            <a:spLocks/>
          </p:cNvSpPr>
          <p:nvPr/>
        </p:nvSpPr>
        <p:spPr>
          <a:xfrm>
            <a:off x="635027" y="0"/>
            <a:ext cx="11301737" cy="858837"/>
          </a:xfrm>
          <a:prstGeom prst="rect">
            <a:avLst/>
          </a:prstGeom>
        </p:spPr>
        <p:txBody>
          <a:bodyPr vert="horz" lIns="91440" tIns="45720" rIns="91440" bIns="45720" rtlCol="0" anchor="b">
            <a:normAutofit/>
          </a:bodyPr>
          <a:lstStyle>
            <a:lvl1pPr algn="ctr" defTabSz="914400">
              <a:lnSpc>
                <a:spcPct val="85000"/>
              </a:lnSpc>
              <a:spcBef>
                <a:spcPct val="0"/>
              </a:spcBef>
              <a:buNone/>
              <a:defRPr sz="4800" b="1" spc="-50" baseline="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sz="5400" dirty="0"/>
              <a:t>5-3</a:t>
            </a:r>
            <a:r>
              <a:rPr lang="zh-TW" altLang="en-US" sz="5400" dirty="0"/>
              <a:t> </a:t>
            </a:r>
            <a:r>
              <a:rPr lang="en-US" altLang="zh-TW" sz="5400" dirty="0"/>
              <a:t>SDGs/ESG</a:t>
            </a:r>
            <a:r>
              <a:rPr lang="zh-TW" altLang="en-US" sz="5400" dirty="0"/>
              <a:t>教育課程</a:t>
            </a:r>
          </a:p>
        </p:txBody>
      </p:sp>
    </p:spTree>
    <p:extLst>
      <p:ext uri="{BB962C8B-B14F-4D97-AF65-F5344CB8AC3E}">
        <p14:creationId xmlns:p14="http://schemas.microsoft.com/office/powerpoint/2010/main" val="891804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79983" y="247127"/>
          <a:ext cx="11616181" cy="6037133"/>
        </p:xfrm>
        <a:graphic>
          <a:graphicData uri="http://schemas.openxmlformats.org/drawingml/2006/table">
            <a:tbl>
              <a:tblPr firstRow="1" bandRow="1">
                <a:tableStyleId>{5C22544A-7EE6-4342-B048-85BDC9FD1C3A}</a:tableStyleId>
              </a:tblPr>
              <a:tblGrid>
                <a:gridCol w="511394">
                  <a:extLst>
                    <a:ext uri="{9D8B030D-6E8A-4147-A177-3AD203B41FA5}">
                      <a16:colId xmlns:a16="http://schemas.microsoft.com/office/drawing/2014/main" val="850255426"/>
                    </a:ext>
                  </a:extLst>
                </a:gridCol>
                <a:gridCol w="3251705">
                  <a:extLst>
                    <a:ext uri="{9D8B030D-6E8A-4147-A177-3AD203B41FA5}">
                      <a16:colId xmlns:a16="http://schemas.microsoft.com/office/drawing/2014/main" val="2266465380"/>
                    </a:ext>
                  </a:extLst>
                </a:gridCol>
                <a:gridCol w="4733365">
                  <a:extLst>
                    <a:ext uri="{9D8B030D-6E8A-4147-A177-3AD203B41FA5}">
                      <a16:colId xmlns:a16="http://schemas.microsoft.com/office/drawing/2014/main" val="1046976363"/>
                    </a:ext>
                  </a:extLst>
                </a:gridCol>
                <a:gridCol w="3119717">
                  <a:extLst>
                    <a:ext uri="{9D8B030D-6E8A-4147-A177-3AD203B41FA5}">
                      <a16:colId xmlns:a16="http://schemas.microsoft.com/office/drawing/2014/main" val="2000516660"/>
                    </a:ext>
                  </a:extLst>
                </a:gridCol>
              </a:tblGrid>
              <a:tr h="425966">
                <a:tc>
                  <a:txBody>
                    <a:bodyPr/>
                    <a:lstStyle/>
                    <a:p>
                      <a:pPr algn="ctr">
                        <a:lnSpc>
                          <a:spcPct val="100000"/>
                        </a:lnSpc>
                        <a:spcBef>
                          <a:spcPts val="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gridSpan="2">
                  <a:txBody>
                    <a:bodyPr/>
                    <a:lstStyle/>
                    <a:p>
                      <a:pPr algn="ctr">
                        <a:lnSpc>
                          <a:spcPct val="100000"/>
                        </a:lnSpc>
                        <a:spcAft>
                          <a:spcPts val="0"/>
                        </a:spcAft>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tc hMerge="1">
                  <a:txBody>
                    <a:bodyPr/>
                    <a:lstStyle/>
                    <a:p>
                      <a:pPr algn="ctr">
                        <a:spcAft>
                          <a:spcPts val="0"/>
                        </a:spcAft>
                      </a:pPr>
                      <a:endPar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616099168"/>
                  </a:ext>
                </a:extLst>
              </a:tr>
              <a:tr h="7765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減少、再利用、回收、回收、重新設計</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dirty="0">
                          <a:effectLst/>
                          <a:latin typeface="Times New Roman" panose="02020603050405020304" pitchFamily="18" charset="0"/>
                          <a:ea typeface="微軟正黑體" panose="020B0604030504040204" pitchFamily="34" charset="-120"/>
                          <a:cs typeface="Times New Roman" panose="02020603050405020304" pitchFamily="18" charset="0"/>
                        </a:rPr>
                        <a:t>環境管理與</a:t>
                      </a:r>
                      <a:r>
                        <a:rPr lang="en-US" altLang="zh-TW" sz="1400" dirty="0">
                          <a:effectLst/>
                          <a:latin typeface="Times New Roman" panose="02020603050405020304" pitchFamily="18" charset="0"/>
                          <a:ea typeface="微軟正黑體" panose="020B0604030504040204" pitchFamily="34" charset="-120"/>
                          <a:cs typeface="Times New Roman" panose="02020603050405020304" pitchFamily="18" charset="0"/>
                        </a:rPr>
                        <a:t>5R</a:t>
                      </a:r>
                      <a:r>
                        <a:rPr lang="zh-TW" altLang="en-US" sz="1400" dirty="0">
                          <a:effectLst/>
                          <a:latin typeface="Times New Roman" panose="02020603050405020304" pitchFamily="18" charset="0"/>
                          <a:ea typeface="微軟正黑體" panose="020B0604030504040204" pitchFamily="34" charset="-120"/>
                          <a:cs typeface="Times New Roman" panose="02020603050405020304" pitchFamily="18" charset="0"/>
                        </a:rPr>
                        <a:t>原則
循環經濟下的</a:t>
                      </a:r>
                      <a:r>
                        <a:rPr lang="en-US" altLang="zh-TW" sz="1400" dirty="0">
                          <a:effectLst/>
                          <a:latin typeface="Times New Roman" panose="02020603050405020304" pitchFamily="18" charset="0"/>
                          <a:ea typeface="微軟正黑體" panose="020B0604030504040204" pitchFamily="34" charset="-120"/>
                          <a:cs typeface="Times New Roman" panose="02020603050405020304" pitchFamily="18" charset="0"/>
                        </a:rPr>
                        <a:t>10R
5R </a:t>
                      </a:r>
                      <a:r>
                        <a:rPr lang="zh-TW" altLang="en-US" sz="1400" dirty="0">
                          <a:effectLst/>
                          <a:latin typeface="Times New Roman" panose="02020603050405020304" pitchFamily="18" charset="0"/>
                          <a:ea typeface="微軟正黑體" panose="020B0604030504040204" pitchFamily="34" charset="-120"/>
                          <a:cs typeface="Times New Roman" panose="02020603050405020304" pitchFamily="18" charset="0"/>
                        </a:rPr>
                        <a:t>技術拓撲</a:t>
                      </a:r>
                      <a:endParaRPr 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en-US" altLang="zh-TW" sz="1400" dirty="0">
                          <a:effectLst/>
                          <a:latin typeface="Times New Roman" panose="02020603050405020304" pitchFamily="18" charset="0"/>
                          <a:ea typeface="微軟正黑體" panose="020B0604030504040204" pitchFamily="34" charset="-120"/>
                          <a:cs typeface="Times New Roman" panose="02020603050405020304" pitchFamily="18" charset="0"/>
                        </a:rPr>
                        <a:t>5R</a:t>
                      </a:r>
                      <a:r>
                        <a:rPr lang="zh-TW" altLang="en-US" sz="1400" dirty="0">
                          <a:effectLst/>
                          <a:latin typeface="Times New Roman" panose="02020603050405020304" pitchFamily="18" charset="0"/>
                          <a:ea typeface="微軟正黑體" panose="020B0604030504040204" pitchFamily="34" charset="-120"/>
                          <a:cs typeface="Times New Roman" panose="02020603050405020304" pitchFamily="18" charset="0"/>
                        </a:rPr>
                        <a:t>政策工具
挑戰與前景</a:t>
                      </a:r>
                      <a:endParaRPr 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07582329"/>
                  </a:ext>
                </a:extLst>
              </a:tr>
              <a:tr h="7765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綠色經濟的定理與實踐</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環境外部性與市場失靈定理
環境法規和協議
綠色經濟與永續發展目標</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綠色生產、消費與貿易
挑戰與前景</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470164"/>
                  </a:ext>
                </a:extLst>
              </a:tr>
              <a:tr h="6212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再生能源</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再生能源政策驅動因素：淨零承諾
再生能源的原理與應用</a:t>
                      </a:r>
                      <a:endPar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再生能源服務
挑戰與前景</a:t>
                      </a:r>
                      <a:endPar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29846462"/>
                  </a:ext>
                </a:extLst>
              </a:tr>
              <a:tr h="6212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綠色交通</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需要克服的障礙：避免</a:t>
                      </a:r>
                      <a:r>
                        <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輪班</a:t>
                      </a:r>
                      <a:r>
                        <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改進 （</a:t>
                      </a:r>
                      <a:r>
                        <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ASI</a:t>
                      </a: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方法
智慧交通系統 （</a:t>
                      </a:r>
                      <a:r>
                        <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ITS</a:t>
                      </a: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綠色科技 （</a:t>
                      </a:r>
                      <a:r>
                        <a:rPr lang="en-US" alt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GT</a:t>
                      </a: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挑戰與前景</a:t>
                      </a:r>
                      <a:endParaRPr 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508344748"/>
                  </a:ext>
                </a:extLst>
              </a:tr>
              <a:tr h="6212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11</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綠色建築</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需要克服的障礙：綠色解決方案
節能建築</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綠色建築材料與技術
挑戰與前景</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25130904"/>
                  </a:ext>
                </a:extLst>
              </a:tr>
              <a:tr h="621200">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永續農業</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議題與綠色解決方案
綜合管理	</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創新科技
挑戰與前景</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042060"/>
                  </a:ext>
                </a:extLst>
              </a:tr>
              <a:tr h="776500">
                <a:tc>
                  <a:txBody>
                    <a:bodyPr/>
                    <a:lstStyle/>
                    <a:p>
                      <a:pPr algn="ctr">
                        <a:lnSpc>
                          <a:spcPct val="100000"/>
                        </a:lnSpc>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13</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綠色旅遊</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需要克服的障礙
創新技術
綜合管理</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個案研究
挑戰與前景</a:t>
                      </a:r>
                      <a:endParaRPr lang="zh-TW" sz="14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23518473"/>
                  </a:ext>
                </a:extLst>
              </a:tr>
              <a:tr h="796867">
                <a:tc>
                  <a:txBody>
                    <a:bodyPr/>
                    <a:lstStyle/>
                    <a:p>
                      <a:pPr algn="ctr">
                        <a:lnSpc>
                          <a:spcPct val="100000"/>
                        </a:lnSpc>
                        <a:spcBef>
                          <a:spcPts val="0"/>
                        </a:spcBef>
                        <a:spcAft>
                          <a:spcPts val="0"/>
                        </a:spcAft>
                      </a:pPr>
                      <a:r>
                        <a:rPr lang="en-US" alt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rPr>
                        <a:t>14</a:t>
                      </a:r>
                      <a:endParaRPr lang="zh-TW" sz="16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nSpc>
                          <a:spcPct val="100000"/>
                        </a:lnSpc>
                        <a:spcAft>
                          <a:spcPts val="0"/>
                        </a:spcAft>
                      </a:pPr>
                      <a:r>
                        <a:rPr lang="zh-TW" altLang="en-US"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永續供應鏈管理</a:t>
                      </a:r>
                      <a:endParaRPr lang="zh-TW" sz="16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循環供應鏈設計與優化
永續採購與供應商管理
物流與運輸管理</a:t>
                      </a:r>
                      <a:endParaRPr 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nSpc>
                          <a:spcPct val="100000"/>
                        </a:lnSpc>
                        <a:spcBef>
                          <a:spcPts val="200"/>
                        </a:spcBef>
                        <a:spcAft>
                          <a:spcPts val="200"/>
                        </a:spcAft>
                        <a:buFont typeface="Wingdings" panose="05000000000000000000" pitchFamily="2" charset="2"/>
                        <a:buChar char=""/>
                        <a:tabLst>
                          <a:tab pos="201930" algn="l"/>
                        </a:tabLst>
                      </a:pPr>
                      <a:r>
                        <a:rPr lang="zh-TW" altLang="en-US" sz="14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循環性的衡量和報告
評估經濟和環境效益</a:t>
                      </a:r>
                      <a:endParaRPr lang="zh-TW" sz="14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241605"/>
                  </a:ext>
                </a:extLst>
              </a:tr>
            </a:tbl>
          </a:graphicData>
        </a:graphic>
      </p:graphicFrame>
      <p:sp>
        <p:nvSpPr>
          <p:cNvPr id="7" name="灯片编号占位符 8"/>
          <p:cNvSpPr txBox="1"/>
          <p:nvPr/>
        </p:nvSpPr>
        <p:spPr>
          <a:xfrm>
            <a:off x="9043624" y="5693105"/>
            <a:ext cx="1573823" cy="254895"/>
          </a:xfrm>
          <a:prstGeom prst="rect">
            <a:avLst/>
          </a:prstGeom>
        </p:spPr>
        <p:txBody>
          <a:bodyPr vert="horz" lIns="68580" tIns="34290" rIns="68580" bIns="34290" rtlCol="0" anchor="ctr"/>
          <a:lstStyle>
            <a:defPPr>
              <a:defRPr lang="en-US"/>
            </a:defPPr>
            <a:lvl1pPr marL="0" algn="r" defTabSz="914400" rtl="0" eaLnBrk="1" latinLnBrk="0" hangingPunct="1">
              <a:defRPr sz="82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40DB2-F306-4D1A-89E1-BEF37D00C8C8}" type="slidenum">
              <a:rPr lang="zh-CN" altLang="en-US" sz="1050" b="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29</a:t>
            </a:fld>
            <a:endParaRPr lang="zh-CN" altLang="en-US" sz="619"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3">
            <a:extLst>
              <a:ext uri="{FF2B5EF4-FFF2-40B4-BE49-F238E27FC236}">
                <a16:creationId xmlns:a16="http://schemas.microsoft.com/office/drawing/2014/main" id="{EC426A58-E34B-4B80-8298-33419EC6BDC8}"/>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29</a:t>
            </a:fld>
            <a:endParaRPr lang="en-US" altLang="zh-TW" dirty="0"/>
          </a:p>
        </p:txBody>
      </p:sp>
    </p:spTree>
    <p:extLst>
      <p:ext uri="{BB962C8B-B14F-4D97-AF65-F5344CB8AC3E}">
        <p14:creationId xmlns:p14="http://schemas.microsoft.com/office/powerpoint/2010/main" val="178663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1">
            <a:extLst>
              <a:ext uri="{FF2B5EF4-FFF2-40B4-BE49-F238E27FC236}">
                <a16:creationId xmlns:a16="http://schemas.microsoft.com/office/drawing/2014/main" id="{136BE002-9A14-4991-9AB1-472C2CA738F1}"/>
              </a:ext>
            </a:extLst>
          </p:cNvPr>
          <p:cNvSpPr txBox="1">
            <a:spLocks/>
          </p:cNvSpPr>
          <p:nvPr/>
        </p:nvSpPr>
        <p:spPr>
          <a:xfrm>
            <a:off x="1981200" y="244103"/>
            <a:ext cx="8229600" cy="911622"/>
          </a:xfrm>
          <a:prstGeom prst="rect">
            <a:avLst/>
          </a:prstGeom>
        </p:spPr>
        <p:txBody>
          <a:bodyPr numCol="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6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6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6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前言</a:t>
            </a:r>
          </a:p>
        </p:txBody>
      </p:sp>
      <p:sp>
        <p:nvSpPr>
          <p:cNvPr id="24" name="標題 1">
            <a:extLst>
              <a:ext uri="{FF2B5EF4-FFF2-40B4-BE49-F238E27FC236}">
                <a16:creationId xmlns:a16="http://schemas.microsoft.com/office/drawing/2014/main" id="{FB6E9C77-2C1E-4232-A7CD-0673310D55A8}"/>
              </a:ext>
            </a:extLst>
          </p:cNvPr>
          <p:cNvSpPr txBox="1">
            <a:spLocks/>
          </p:cNvSpPr>
          <p:nvPr/>
        </p:nvSpPr>
        <p:spPr>
          <a:xfrm>
            <a:off x="1084331" y="2313364"/>
            <a:ext cx="10000611" cy="122777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ctr" rtl="0" eaLnBrk="1" fontAlgn="base" hangingPunct="1">
              <a:spcBef>
                <a:spcPct val="0"/>
              </a:spcBef>
              <a:spcAft>
                <a:spcPct val="0"/>
              </a:spcAft>
              <a:defRPr sz="4400" kern="1200" baseline="0">
                <a:solidFill>
                  <a:schemeClr val="tx1"/>
                </a:solidFill>
                <a:latin typeface="Calibri" panose="020F0502020204030204" pitchFamily="34" charset="0"/>
                <a:ea typeface="王漢宗中隸書繁" pitchFamily="18" charset="-120"/>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pPr algn="just">
              <a:lnSpc>
                <a:spcPct val="150000"/>
              </a:lnSpc>
              <a:spcBef>
                <a:spcPts val="600"/>
              </a:spcBef>
              <a:spcAft>
                <a:spcPts val="600"/>
              </a:spcAft>
            </a:pPr>
            <a:r>
              <a:rPr lang="en-US" altLang="zh-TW" sz="2800" b="1" dirty="0">
                <a:latin typeface="微軟正黑體" panose="020B0604030504040204" pitchFamily="34" charset="-120"/>
                <a:ea typeface="微軟正黑體" panose="020B0604030504040204" pitchFamily="34" charset="-120"/>
              </a:rPr>
              <a:t>WWF: </a:t>
            </a:r>
            <a:r>
              <a:rPr lang="zh-TW" altLang="en-US" sz="2800" b="1" dirty="0">
                <a:latin typeface="微軟正黑體" panose="020B0604030504040204" pitchFamily="34" charset="-120"/>
                <a:ea typeface="微軟正黑體" panose="020B0604030504040204" pitchFamily="34" charset="-120"/>
              </a:rPr>
              <a:t>自 </a:t>
            </a:r>
            <a:r>
              <a:rPr lang="en-US" altLang="zh-TW" sz="2800" b="1" dirty="0">
                <a:latin typeface="微軟正黑體" panose="020B0604030504040204" pitchFamily="34" charset="-120"/>
                <a:ea typeface="微軟正黑體" panose="020B0604030504040204" pitchFamily="34" charset="-120"/>
              </a:rPr>
              <a:t>1970 </a:t>
            </a:r>
            <a:r>
              <a:rPr lang="zh-TW" altLang="en-US" sz="2800" b="1" dirty="0">
                <a:latin typeface="微軟正黑體" panose="020B0604030504040204" pitchFamily="34" charset="-120"/>
                <a:ea typeface="微軟正黑體" panose="020B0604030504040204" pitchFamily="34" charset="-120"/>
              </a:rPr>
              <a:t>年代人類致 </a:t>
            </a:r>
            <a:r>
              <a:rPr lang="en-US" altLang="zh-TW" sz="2800" b="1" dirty="0">
                <a:latin typeface="微軟正黑體" panose="020B0604030504040204" pitchFamily="34" charset="-120"/>
                <a:ea typeface="微軟正黑體" panose="020B0604030504040204" pitchFamily="34" charset="-120"/>
              </a:rPr>
              <a:t>4,000 </a:t>
            </a:r>
            <a:r>
              <a:rPr lang="zh-TW" altLang="en-US" sz="2800" b="1" dirty="0">
                <a:latin typeface="微軟正黑體" panose="020B0604030504040204" pitchFamily="34" charset="-120"/>
                <a:ea typeface="微軟正黑體" panose="020B0604030504040204" pitchFamily="34" charset="-120"/>
              </a:rPr>
              <a:t>種動物群族減 </a:t>
            </a:r>
            <a:r>
              <a:rPr lang="en-US" altLang="zh-TW" sz="2800" b="1" dirty="0">
                <a:latin typeface="微軟正黑體" panose="020B0604030504040204" pitchFamily="34" charset="-120"/>
                <a:ea typeface="微軟正黑體" panose="020B0604030504040204" pitchFamily="34" charset="-120"/>
              </a:rPr>
              <a:t>60%</a:t>
            </a:r>
            <a:r>
              <a:rPr lang="zh-TW" altLang="en-US" sz="2800" b="1" dirty="0">
                <a:latin typeface="微軟正黑體" panose="020B0604030504040204" pitchFamily="34" charset="-120"/>
                <a:ea typeface="微軟正黑體" panose="020B0604030504040204" pitchFamily="34" charset="-120"/>
              </a:rPr>
              <a:t>，問題根源是過度消費，我們不應再忽略當前不永續的生產模式和浪費帶來的影響。</a:t>
            </a:r>
          </a:p>
          <a:p>
            <a:pPr marL="342900" indent="-342900" algn="just">
              <a:lnSpc>
                <a:spcPct val="150000"/>
              </a:lnSpc>
              <a:spcBef>
                <a:spcPts val="600"/>
              </a:spcBef>
              <a:spcAft>
                <a:spcPts val="600"/>
              </a:spcAft>
              <a:buFont typeface="Arial" panose="020B0604020202020204" pitchFamily="34" charset="0"/>
              <a:buChar char="•"/>
            </a:pPr>
            <a:endParaRPr lang="zh-TW" altLang="en-US" sz="2800" dirty="0">
              <a:latin typeface="微軟正黑體" panose="020B0604030504040204" pitchFamily="34" charset="-120"/>
              <a:ea typeface="微軟正黑體" panose="020B0604030504040204" pitchFamily="34" charset="-120"/>
            </a:endParaRPr>
          </a:p>
          <a:p>
            <a:pPr algn="just">
              <a:lnSpc>
                <a:spcPct val="150000"/>
              </a:lnSpc>
              <a:spcBef>
                <a:spcPts val="600"/>
              </a:spcBef>
              <a:spcAft>
                <a:spcPts val="600"/>
              </a:spcAft>
            </a:pPr>
            <a:endParaRPr lang="zh-TW" altLang="en-US" sz="2800" dirty="0">
              <a:latin typeface="微軟正黑體" panose="020B0604030504040204" pitchFamily="34" charset="-120"/>
              <a:ea typeface="微軟正黑體" panose="020B0604030504040204" pitchFamily="34" charset="-120"/>
            </a:endParaRPr>
          </a:p>
        </p:txBody>
      </p:sp>
      <p:sp>
        <p:nvSpPr>
          <p:cNvPr id="25" name="文字方塊 18">
            <a:extLst>
              <a:ext uri="{FF2B5EF4-FFF2-40B4-BE49-F238E27FC236}">
                <a16:creationId xmlns:a16="http://schemas.microsoft.com/office/drawing/2014/main" id="{D93FD3EC-EE3F-48EB-9324-618ABC0D1039}"/>
              </a:ext>
            </a:extLst>
          </p:cNvPr>
          <p:cNvSpPr txBox="1">
            <a:spLocks noChangeArrowheads="1"/>
          </p:cNvSpPr>
          <p:nvPr/>
        </p:nvSpPr>
        <p:spPr>
          <a:xfrm>
            <a:off x="2873202" y="3757636"/>
            <a:ext cx="4933056" cy="276999"/>
          </a:xfrm>
          <a:prstGeom prst="rect">
            <a:avLst/>
          </a:prstGeom>
          <a:noFill/>
          <a:ln w="9525">
            <a:noFill/>
            <a:miter lim="800000"/>
            <a:headEnd/>
            <a:tailEnd/>
          </a:ln>
        </p:spPr>
        <p:txBody>
          <a:bodyPr wrap="square" numCol="1">
            <a:spAutoFit/>
          </a:bodyPr>
          <a:lstStyle/>
          <a:p>
            <a:r>
              <a:rPr lang="en-US" altLang="zh-TW" sz="1200" dirty="0">
                <a:solidFill>
                  <a:srgbClr val="000000"/>
                </a:solidFill>
                <a:latin typeface="標楷體" panose="03000509000000000000" pitchFamily="65" charset="-120"/>
                <a:ea typeface="標楷體" panose="03000509000000000000" pitchFamily="65" charset="-120"/>
              </a:rPr>
              <a:t>Source</a:t>
            </a:r>
            <a:r>
              <a:rPr lang="zh-TW" altLang="en-US" sz="1200" dirty="0">
                <a:solidFill>
                  <a:srgbClr val="000000"/>
                </a:solidFill>
                <a:latin typeface="標楷體" panose="03000509000000000000" pitchFamily="65" charset="-120"/>
                <a:ea typeface="標楷體" panose="03000509000000000000" pitchFamily="65" charset="-120"/>
              </a:rPr>
              <a:t>：立場報道 </a:t>
            </a:r>
            <a:r>
              <a:rPr lang="en-US" altLang="zh-TW" sz="1200" dirty="0">
                <a:solidFill>
                  <a:srgbClr val="000000"/>
                </a:solidFill>
                <a:latin typeface="標楷體" panose="03000509000000000000" pitchFamily="65" charset="-120"/>
                <a:ea typeface="標楷體" panose="03000509000000000000" pitchFamily="65" charset="-120"/>
              </a:rPr>
              <a:t>2018.10.30</a:t>
            </a:r>
          </a:p>
        </p:txBody>
      </p:sp>
      <p:sp>
        <p:nvSpPr>
          <p:cNvPr id="31" name="標題 1">
            <a:extLst>
              <a:ext uri="{FF2B5EF4-FFF2-40B4-BE49-F238E27FC236}">
                <a16:creationId xmlns:a16="http://schemas.microsoft.com/office/drawing/2014/main" id="{C9A817CC-24F9-4888-B771-CA1C448F868B}"/>
              </a:ext>
            </a:extLst>
          </p:cNvPr>
          <p:cNvSpPr txBox="1">
            <a:spLocks/>
          </p:cNvSpPr>
          <p:nvPr/>
        </p:nvSpPr>
        <p:spPr>
          <a:xfrm>
            <a:off x="1325521" y="1729956"/>
            <a:ext cx="9482640" cy="47063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ctr" rtl="0" eaLnBrk="1" fontAlgn="base" hangingPunct="1">
              <a:spcBef>
                <a:spcPct val="0"/>
              </a:spcBef>
              <a:spcAft>
                <a:spcPct val="0"/>
              </a:spcAft>
              <a:defRPr sz="4400" kern="1200" baseline="0">
                <a:solidFill>
                  <a:schemeClr val="tx1"/>
                </a:solidFill>
                <a:latin typeface="Calibri" panose="020F0502020204030204" pitchFamily="34" charset="0"/>
                <a:ea typeface="王漢宗中隸書繁" pitchFamily="18" charset="-120"/>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a:lstStyle>
          <a:p>
            <a:pPr marL="357188" indent="-357188" algn="l">
              <a:lnSpc>
                <a:spcPts val="3200"/>
              </a:lnSpc>
              <a:spcBef>
                <a:spcPts val="600"/>
              </a:spcBef>
              <a:spcAft>
                <a:spcPts val="600"/>
              </a:spcAft>
            </a:pPr>
            <a:r>
              <a:rPr lang="zh-TW" altLang="en-US" sz="2800" b="1" dirty="0">
                <a:solidFill>
                  <a:srgbClr val="009900"/>
                </a:solidFill>
                <a:latin typeface="微軟正黑體" panose="020B0604030504040204" pitchFamily="34" charset="-120"/>
                <a:ea typeface="微軟正黑體" panose="020B0604030504040204" pitchFamily="34" charset="-120"/>
              </a:rPr>
              <a:t>法制趕不上環境惡化的速度，永續發展似乎成為了奢想</a:t>
            </a:r>
            <a:br>
              <a:rPr lang="zh-TW" altLang="en-US" sz="2800" b="1" dirty="0">
                <a:solidFill>
                  <a:srgbClr val="009900"/>
                </a:solidFill>
                <a:latin typeface="微軟正黑體" panose="020B0604030504040204" pitchFamily="34" charset="-120"/>
                <a:ea typeface="微軟正黑體" panose="020B0604030504040204" pitchFamily="34" charset="-120"/>
              </a:rPr>
            </a:br>
            <a:endParaRPr lang="en-US" altLang="zh-TW" sz="2800" b="1" dirty="0">
              <a:solidFill>
                <a:srgbClr val="009900"/>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F4F65D35-2A17-4777-96F0-8BCFD17B26BD}"/>
              </a:ext>
            </a:extLst>
          </p:cNvPr>
          <p:cNvGrpSpPr/>
          <p:nvPr/>
        </p:nvGrpSpPr>
        <p:grpSpPr>
          <a:xfrm>
            <a:off x="854015" y="4148570"/>
            <a:ext cx="10515600" cy="1783173"/>
            <a:chOff x="1524003" y="4714741"/>
            <a:chExt cx="9248278" cy="1075074"/>
          </a:xfrm>
        </p:grpSpPr>
        <p:pic>
          <p:nvPicPr>
            <p:cNvPr id="14" name="圖片 13">
              <a:extLst>
                <a:ext uri="{FF2B5EF4-FFF2-40B4-BE49-F238E27FC236}">
                  <a16:creationId xmlns:a16="http://schemas.microsoft.com/office/drawing/2014/main" id="{3EF9ABD7-9DF9-7D48-902E-82A10AED872F}"/>
                </a:ext>
              </a:extLst>
            </p:cNvPr>
            <p:cNvPicPr>
              <a:picLocks noChangeAspect="1"/>
            </p:cNvPicPr>
            <p:nvPr/>
          </p:nvPicPr>
          <p:blipFill>
            <a:blip r:embed="rId2"/>
            <a:stretch>
              <a:fillRect/>
            </a:stretch>
          </p:blipFill>
          <p:spPr>
            <a:xfrm>
              <a:off x="6948524" y="4719233"/>
              <a:ext cx="1910464" cy="1069860"/>
            </a:xfrm>
            <a:prstGeom prst="rect">
              <a:avLst/>
            </a:prstGeom>
          </p:spPr>
        </p:pic>
        <p:pic>
          <p:nvPicPr>
            <p:cNvPr id="15" name="圖片 14">
              <a:extLst>
                <a:ext uri="{FF2B5EF4-FFF2-40B4-BE49-F238E27FC236}">
                  <a16:creationId xmlns:a16="http://schemas.microsoft.com/office/drawing/2014/main" id="{446FCB1F-5E03-8E46-A461-9EAE0F27AABB}"/>
                </a:ext>
              </a:extLst>
            </p:cNvPr>
            <p:cNvPicPr>
              <a:picLocks noChangeAspect="1"/>
            </p:cNvPicPr>
            <p:nvPr/>
          </p:nvPicPr>
          <p:blipFill>
            <a:blip r:embed="rId3"/>
            <a:stretch>
              <a:fillRect/>
            </a:stretch>
          </p:blipFill>
          <p:spPr>
            <a:xfrm>
              <a:off x="1524003" y="4719233"/>
              <a:ext cx="1905265" cy="1066948"/>
            </a:xfrm>
            <a:prstGeom prst="rect">
              <a:avLst/>
            </a:prstGeom>
          </p:spPr>
        </p:pic>
        <p:pic>
          <p:nvPicPr>
            <p:cNvPr id="16" name="圖片 15">
              <a:extLst>
                <a:ext uri="{FF2B5EF4-FFF2-40B4-BE49-F238E27FC236}">
                  <a16:creationId xmlns:a16="http://schemas.microsoft.com/office/drawing/2014/main" id="{9A8745BB-19FF-6544-8FB5-7BEC3BC34468}"/>
                </a:ext>
              </a:extLst>
            </p:cNvPr>
            <p:cNvPicPr>
              <a:picLocks noChangeAspect="1"/>
            </p:cNvPicPr>
            <p:nvPr/>
          </p:nvPicPr>
          <p:blipFill>
            <a:blip r:embed="rId4"/>
            <a:stretch>
              <a:fillRect/>
            </a:stretch>
          </p:blipFill>
          <p:spPr>
            <a:xfrm>
              <a:off x="3429266" y="4719236"/>
              <a:ext cx="1910464" cy="1069859"/>
            </a:xfrm>
            <a:prstGeom prst="rect">
              <a:avLst/>
            </a:prstGeom>
          </p:spPr>
        </p:pic>
        <p:pic>
          <p:nvPicPr>
            <p:cNvPr id="17" name="圖片 16">
              <a:extLst>
                <a:ext uri="{FF2B5EF4-FFF2-40B4-BE49-F238E27FC236}">
                  <a16:creationId xmlns:a16="http://schemas.microsoft.com/office/drawing/2014/main" id="{2C00C7AB-E521-CF4D-AF70-58CE8E85125D}"/>
                </a:ext>
              </a:extLst>
            </p:cNvPr>
            <p:cNvPicPr>
              <a:picLocks noChangeAspect="1"/>
            </p:cNvPicPr>
            <p:nvPr/>
          </p:nvPicPr>
          <p:blipFill>
            <a:blip r:embed="rId5"/>
            <a:stretch>
              <a:fillRect/>
            </a:stretch>
          </p:blipFill>
          <p:spPr>
            <a:xfrm>
              <a:off x="5339733" y="4719236"/>
              <a:ext cx="1608793" cy="1070579"/>
            </a:xfrm>
            <a:prstGeom prst="rect">
              <a:avLst/>
            </a:prstGeom>
          </p:spPr>
        </p:pic>
        <p:pic>
          <p:nvPicPr>
            <p:cNvPr id="18" name="圖片 17">
              <a:extLst>
                <a:ext uri="{FF2B5EF4-FFF2-40B4-BE49-F238E27FC236}">
                  <a16:creationId xmlns:a16="http://schemas.microsoft.com/office/drawing/2014/main" id="{8E70A083-89B9-B340-963D-7AC88BE5CE8D}"/>
                </a:ext>
              </a:extLst>
            </p:cNvPr>
            <p:cNvPicPr>
              <a:picLocks noChangeAspect="1"/>
            </p:cNvPicPr>
            <p:nvPr/>
          </p:nvPicPr>
          <p:blipFill>
            <a:blip r:embed="rId6"/>
            <a:stretch>
              <a:fillRect/>
            </a:stretch>
          </p:blipFill>
          <p:spPr>
            <a:xfrm>
              <a:off x="8858990" y="4714741"/>
              <a:ext cx="1913291" cy="1071443"/>
            </a:xfrm>
            <a:prstGeom prst="rect">
              <a:avLst/>
            </a:prstGeom>
          </p:spPr>
        </p:pic>
      </p:grpSp>
      <p:sp>
        <p:nvSpPr>
          <p:cNvPr id="19" name="矩形 18">
            <a:extLst>
              <a:ext uri="{FF2B5EF4-FFF2-40B4-BE49-F238E27FC236}">
                <a16:creationId xmlns:a16="http://schemas.microsoft.com/office/drawing/2014/main" id="{30D8E020-E79B-DD4F-A8F2-0F787AC5B4AA}"/>
              </a:ext>
            </a:extLst>
          </p:cNvPr>
          <p:cNvSpPr/>
          <p:nvPr/>
        </p:nvSpPr>
        <p:spPr>
          <a:xfrm>
            <a:off x="2501659" y="6009928"/>
            <a:ext cx="7374848" cy="523220"/>
          </a:xfrm>
          <a:prstGeom prst="rect">
            <a:avLst/>
          </a:prstGeom>
        </p:spPr>
        <p:txBody>
          <a:bodyPr wrap="square" numCol="1">
            <a:spAutoFit/>
          </a:bodyPr>
          <a:lstStyle/>
          <a:p>
            <a:r>
              <a:rPr lang="zh-TW" altLang="en-US" sz="2800" b="1" dirty="0">
                <a:solidFill>
                  <a:srgbClr val="002060"/>
                </a:solidFill>
                <a:latin typeface="Microsoft JhengHei" panose="020B0604030504040204" pitchFamily="34" charset="-120"/>
                <a:ea typeface="Microsoft JhengHei" panose="020B0604030504040204" pitchFamily="34" charset="-120"/>
              </a:rPr>
              <a:t>澳洲大火帶來了史上最糟糕的空氣品質</a:t>
            </a:r>
            <a:r>
              <a:rPr lang="en-US" altLang="zh-TW" sz="2800" b="1" dirty="0">
                <a:solidFill>
                  <a:srgbClr val="002060"/>
                </a:solidFill>
                <a:latin typeface="Microsoft JhengHei" panose="020B0604030504040204" pitchFamily="34" charset="-120"/>
                <a:ea typeface="Microsoft JhengHei" panose="020B0604030504040204" pitchFamily="34" charset="-120"/>
              </a:rPr>
              <a:t>…….</a:t>
            </a:r>
            <a:endParaRPr lang="zh-TW" altLang="en-US" sz="2800" b="1" dirty="0">
              <a:solidFill>
                <a:srgbClr val="002060"/>
              </a:solidFill>
              <a:latin typeface="Microsoft JhengHei" panose="020B0604030504040204" pitchFamily="34" charset="-120"/>
              <a:ea typeface="Microsoft JhengHei" panose="020B0604030504040204" pitchFamily="34" charset="-120"/>
            </a:endParaRPr>
          </a:p>
        </p:txBody>
      </p:sp>
      <p:sp>
        <p:nvSpPr>
          <p:cNvPr id="26" name="投影片編號版面配置區 3"/>
          <p:cNvSpPr>
            <a:spLocks noGrp="1"/>
          </p:cNvSpPr>
          <p:nvPr>
            <p:ph type="sldNum" sz="quarter" idx="12"/>
          </p:nvPr>
        </p:nvSpPr>
        <p:spPr/>
        <p:txBody>
          <a:bodyPr numCol="1"/>
          <a:lstStyle/>
          <a:p>
            <a:fld id="{73DA0BB7-265A-403C-9275-D587AB510EDC}" type="slidenum">
              <a:rPr lang="en-US" altLang="zh-TW" smtClean="0">
                <a:solidFill>
                  <a:schemeClr val="bg1"/>
                </a:solidFill>
              </a:rPr>
              <a:t>3</a:t>
            </a:fld>
            <a:endParaRPr lang="zh-TW" dirty="0">
              <a:solidFill>
                <a:schemeClr val="bg1"/>
              </a:solidFill>
            </a:endParaRPr>
          </a:p>
        </p:txBody>
      </p:sp>
      <p:sp>
        <p:nvSpPr>
          <p:cNvPr id="27" name="標題 1">
            <a:extLst>
              <a:ext uri="{FF2B5EF4-FFF2-40B4-BE49-F238E27FC236}">
                <a16:creationId xmlns:a16="http://schemas.microsoft.com/office/drawing/2014/main" id="{0AA514D9-E185-4994-BF66-01EECC955D63}"/>
              </a:ext>
            </a:extLst>
          </p:cNvPr>
          <p:cNvSpPr txBox="1">
            <a:spLocks/>
          </p:cNvSpPr>
          <p:nvPr/>
        </p:nvSpPr>
        <p:spPr>
          <a:xfrm>
            <a:off x="269698" y="993503"/>
            <a:ext cx="8229600" cy="536907"/>
          </a:xfrm>
          <a:prstGeom prst="rect">
            <a:avLst/>
          </a:prstGeom>
        </p:spPr>
        <p:txBody>
          <a:bodyPr numCol="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b="1" dirty="0">
                <a:solidFill>
                  <a:srgbClr val="C00000"/>
                </a:solidFill>
                <a:latin typeface="微軟正黑體" panose="020B0604030504040204" pitchFamily="34" charset="-120"/>
                <a:ea typeface="微軟正黑體" panose="020B0604030504040204" pitchFamily="34" charset="-120"/>
              </a:rPr>
              <a:t>1. </a:t>
            </a:r>
            <a:r>
              <a:rPr lang="zh-TW" altLang="en-US" sz="3600" b="1" dirty="0">
                <a:solidFill>
                  <a:srgbClr val="C00000"/>
                </a:solidFill>
                <a:latin typeface="微軟正黑體" panose="020B0604030504040204" pitchFamily="34" charset="-120"/>
                <a:ea typeface="微軟正黑體" panose="020B0604030504040204" pitchFamily="34" charset="-120"/>
              </a:rPr>
              <a:t>氣候變遷</a:t>
            </a:r>
          </a:p>
        </p:txBody>
      </p:sp>
    </p:spTree>
    <p:extLst>
      <p:ext uri="{BB962C8B-B14F-4D97-AF65-F5344CB8AC3E}">
        <p14:creationId xmlns:p14="http://schemas.microsoft.com/office/powerpoint/2010/main" val="176857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27529" y="1007618"/>
          <a:ext cx="5172380" cy="5202904"/>
        </p:xfrm>
        <a:graphic>
          <a:graphicData uri="http://schemas.openxmlformats.org/drawingml/2006/table">
            <a:tbl>
              <a:tblPr firstRow="1" firstCol="1" lastRow="1" lastCol="1" bandRow="1" bandCol="1">
                <a:tableStyleId>{9DCAF9ED-07DC-4A11-8D7F-57B35C25682E}</a:tableStyleId>
              </a:tblPr>
              <a:tblGrid>
                <a:gridCol w="1204259">
                  <a:extLst>
                    <a:ext uri="{9D8B030D-6E8A-4147-A177-3AD203B41FA5}">
                      <a16:colId xmlns:a16="http://schemas.microsoft.com/office/drawing/2014/main" val="879706201"/>
                    </a:ext>
                  </a:extLst>
                </a:gridCol>
                <a:gridCol w="3968121">
                  <a:extLst>
                    <a:ext uri="{9D8B030D-6E8A-4147-A177-3AD203B41FA5}">
                      <a16:colId xmlns:a16="http://schemas.microsoft.com/office/drawing/2014/main" val="4049502932"/>
                    </a:ext>
                  </a:extLst>
                </a:gridCol>
              </a:tblGrid>
              <a:tr h="630623">
                <a:tc>
                  <a:txBody>
                    <a:bodyPr/>
                    <a:lstStyle/>
                    <a:p>
                      <a:pPr algn="ctr">
                        <a:lnSpc>
                          <a:spcPct val="150000"/>
                        </a:lnSpc>
                        <a:spcBef>
                          <a:spcPts val="0"/>
                        </a:spcBef>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tc>
                <a:tc>
                  <a:txBody>
                    <a:bodyPr/>
                    <a:lstStyle/>
                    <a:p>
                      <a:pPr algn="ctr">
                        <a:lnSpc>
                          <a:spcPct val="150000"/>
                        </a:lnSpc>
                        <a:spcBef>
                          <a:spcPts val="0"/>
                        </a:spcBef>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extLst>
                  <a:ext uri="{0D108BD9-81ED-4DB2-BD59-A6C34878D82A}">
                    <a16:rowId xmlns:a16="http://schemas.microsoft.com/office/drawing/2014/main" val="3831857960"/>
                  </a:ext>
                </a:extLst>
              </a:tr>
              <a:tr h="653183">
                <a:tc>
                  <a:txBody>
                    <a:bodyPr/>
                    <a:lstStyle/>
                    <a:p>
                      <a:pPr algn="ctr">
                        <a:lnSpc>
                          <a:spcPct val="150000"/>
                        </a:lnSpc>
                        <a:spcBef>
                          <a:spcPts val="0"/>
                        </a:spcBef>
                        <a:spcAft>
                          <a:spcPts val="0"/>
                        </a:spcAf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永續發展導論</a:t>
                      </a:r>
                    </a:p>
                  </a:txBody>
                  <a:tcPr marL="6474" marR="6474" marT="6474" marB="6474"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7074839"/>
                  </a:ext>
                </a:extLst>
              </a:tr>
              <a:tr h="653183">
                <a:tc>
                  <a:txBody>
                    <a:bodyPr/>
                    <a:lstStyle/>
                    <a:p>
                      <a:pPr algn="ctr">
                        <a:lnSpc>
                          <a:spcPct val="150000"/>
                        </a:lnSpc>
                        <a:spcBef>
                          <a:spcPts val="0"/>
                        </a:spcBef>
                        <a:spcAft>
                          <a:spcPts val="0"/>
                        </a:spcAf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自然資源管理與利用</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946193573"/>
                  </a:ext>
                </a:extLst>
              </a:tr>
              <a:tr h="653183">
                <a:tc>
                  <a:txBody>
                    <a:bodyPr/>
                    <a:lstStyle/>
                    <a:p>
                      <a:pPr algn="ctr">
                        <a:lnSpc>
                          <a:spcPct val="150000"/>
                        </a:lnSpc>
                        <a:spcBef>
                          <a:spcPts val="0"/>
                        </a:spcBef>
                        <a:spcAft>
                          <a:spcPts val="0"/>
                        </a:spcAf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永續農業與糧食</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3456531"/>
                  </a:ext>
                </a:extLst>
              </a:tr>
              <a:tr h="653183">
                <a:tc>
                  <a:txBody>
                    <a:bodyPr/>
                    <a:lstStyle/>
                    <a:p>
                      <a:pPr algn="ctr">
                        <a:lnSpc>
                          <a:spcPct val="150000"/>
                        </a:lnSpc>
                        <a:spcBef>
                          <a:spcPts val="0"/>
                        </a:spcBef>
                        <a:spcAft>
                          <a:spcPts val="0"/>
                        </a:spcAft>
                      </a:pP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永續水資源與調適</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43043697"/>
                  </a:ext>
                </a:extLst>
              </a:tr>
              <a:tr h="653183">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永續能源與策略</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0194024"/>
                  </a:ext>
                </a:extLst>
              </a:tr>
              <a:tr h="653183">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循環經濟理論與實踐</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6750806"/>
                  </a:ext>
                </a:extLst>
              </a:tr>
              <a:tr h="653183">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生產消費與環境污染</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2241138"/>
                  </a:ext>
                </a:extLst>
              </a:tr>
            </a:tbl>
          </a:graphicData>
        </a:graphic>
      </p:graphicFrame>
      <p:sp>
        <p:nvSpPr>
          <p:cNvPr id="5" name="矩形 4"/>
          <p:cNvSpPr/>
          <p:nvPr/>
        </p:nvSpPr>
        <p:spPr>
          <a:xfrm>
            <a:off x="1937911" y="121809"/>
            <a:ext cx="8444500" cy="830997"/>
          </a:xfrm>
          <a:prstGeom prst="rect">
            <a:avLst/>
          </a:prstGeom>
        </p:spPr>
        <p:txBody>
          <a:bodyPr wrap="square">
            <a:spAutoFit/>
          </a:bodyPr>
          <a:lstStyle/>
          <a:p>
            <a:pPr algn="ctr"/>
            <a:r>
              <a:rPr lang="zh-TW" altLang="en-US" sz="4800" b="1" kern="100" spc="-38"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綠色生產與消費</a:t>
            </a:r>
          </a:p>
        </p:txBody>
      </p:sp>
      <p:sp>
        <p:nvSpPr>
          <p:cNvPr id="6" name="灯片编号占位符 8"/>
          <p:cNvSpPr txBox="1"/>
          <p:nvPr/>
        </p:nvSpPr>
        <p:spPr>
          <a:xfrm>
            <a:off x="9083071" y="5658270"/>
            <a:ext cx="1573823" cy="254895"/>
          </a:xfrm>
          <a:prstGeom prst="rect">
            <a:avLst/>
          </a:prstGeom>
        </p:spPr>
        <p:txBody>
          <a:bodyPr vert="horz" lIns="68580" tIns="34290" rIns="68580" bIns="34290" rtlCol="0" anchor="ctr"/>
          <a:lstStyle>
            <a:defPPr>
              <a:defRPr lang="en-US"/>
            </a:defPPr>
            <a:lvl1pPr marL="0" algn="r" defTabSz="914400" rtl="0" eaLnBrk="1" latinLnBrk="0" hangingPunct="1">
              <a:defRPr sz="82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40DB2-F306-4D1A-89E1-BEF37D00C8C8}" type="slidenum">
              <a:rPr lang="zh-CN" altLang="en-US" sz="1050" b="1">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30</a:t>
            </a:fld>
            <a:endParaRPr lang="zh-CN" altLang="en-US" sz="619"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nvGraphicFramePr>
        <p:xfrm>
          <a:off x="6087943" y="1007618"/>
          <a:ext cx="5377916" cy="5202902"/>
        </p:xfrm>
        <a:graphic>
          <a:graphicData uri="http://schemas.openxmlformats.org/drawingml/2006/table">
            <a:tbl>
              <a:tblPr firstRow="1" firstCol="1" lastRow="1" lastCol="1" bandRow="1" bandCol="1">
                <a:tableStyleId>{9DCAF9ED-07DC-4A11-8D7F-57B35C25682E}</a:tableStyleId>
              </a:tblPr>
              <a:tblGrid>
                <a:gridCol w="1252111">
                  <a:extLst>
                    <a:ext uri="{9D8B030D-6E8A-4147-A177-3AD203B41FA5}">
                      <a16:colId xmlns:a16="http://schemas.microsoft.com/office/drawing/2014/main" val="879706201"/>
                    </a:ext>
                  </a:extLst>
                </a:gridCol>
                <a:gridCol w="4125805">
                  <a:extLst>
                    <a:ext uri="{9D8B030D-6E8A-4147-A177-3AD203B41FA5}">
                      <a16:colId xmlns:a16="http://schemas.microsoft.com/office/drawing/2014/main" val="4049502932"/>
                    </a:ext>
                  </a:extLst>
                </a:gridCol>
              </a:tblGrid>
              <a:tr h="613058">
                <a:tc>
                  <a:txBody>
                    <a:bodyPr/>
                    <a:lstStyle/>
                    <a:p>
                      <a:pPr algn="ctr">
                        <a:lnSpc>
                          <a:spcPct val="150000"/>
                        </a:lnSpc>
                        <a:spcBef>
                          <a:spcPts val="0"/>
                        </a:spcBef>
                        <a:spcAft>
                          <a:spcPts val="0"/>
                        </a:spcAft>
                      </a:pPr>
                      <a:r>
                        <a:rPr lang="zh-TW" sz="2200" kern="10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tc>
                <a:tc>
                  <a:txBody>
                    <a:bodyPr/>
                    <a:lstStyle/>
                    <a:p>
                      <a:pPr algn="ctr">
                        <a:lnSpc>
                          <a:spcPct val="150000"/>
                        </a:lnSpc>
                        <a:spcBef>
                          <a:spcPts val="0"/>
                        </a:spcBef>
                        <a:spcAft>
                          <a:spcPts val="0"/>
                        </a:spcAft>
                      </a:pPr>
                      <a:r>
                        <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r>
                        <a:rPr lang="en-US"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extLst>
                  <a:ext uri="{0D108BD9-81ED-4DB2-BD59-A6C34878D82A}">
                    <a16:rowId xmlns:a16="http://schemas.microsoft.com/office/drawing/2014/main" val="3831857960"/>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綠色化學原則與發展</a:t>
                      </a:r>
                    </a:p>
                  </a:txBody>
                  <a:tcPr marL="6474" marR="6474" marT="6474" marB="6474"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7639468"/>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綠色消費與綠色標章</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67664842"/>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廢棄物減量與資源回收技術</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4410499"/>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11</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循環經濟案例</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757826714"/>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生態工業園區</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3922960"/>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13</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nSpc>
                          <a:spcPct val="150000"/>
                        </a:lnSpc>
                      </a:pPr>
                      <a:r>
                        <a:rPr kumimoji="0" lang="zh-TW" altLang="en-US" sz="22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再生水與中水系統</a:t>
                      </a:r>
                    </a:p>
                  </a:txBody>
                  <a:tcPr marL="6474" marR="6474" marT="6474" marB="6474"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05674786"/>
                  </a:ext>
                </a:extLst>
              </a:tr>
              <a:tr h="655692">
                <a:tc>
                  <a:txBody>
                    <a:bodyPr/>
                    <a:lstStyle/>
                    <a:p>
                      <a:pPr algn="ctr">
                        <a:lnSpc>
                          <a:spcPct val="150000"/>
                        </a:lnSpc>
                        <a:spcBef>
                          <a:spcPts val="0"/>
                        </a:spcBef>
                        <a:spcAft>
                          <a:spcPts val="0"/>
                        </a:spcAft>
                      </a:pPr>
                      <a:r>
                        <a:rPr lang="en-US" alt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rPr>
                        <a:t>14</a:t>
                      </a:r>
                      <a:endParaRPr lang="zh-TW" sz="2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a:txBody>
                    <a:bodyPr/>
                    <a:lstStyle/>
                    <a:p>
                      <a:pPr>
                        <a:lnSpc>
                          <a:spcPct val="150000"/>
                        </a:lnSpc>
                      </a:pPr>
                      <a:r>
                        <a:rPr kumimoji="0" lang="zh-TW" altLang="en-US" sz="220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永續綠建築</a:t>
                      </a:r>
                    </a:p>
                  </a:txBody>
                  <a:tcPr marL="6474" marR="6474" marT="6474" marB="6474"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660828798"/>
                  </a:ext>
                </a:extLst>
              </a:tr>
            </a:tbl>
          </a:graphicData>
        </a:graphic>
      </p:graphicFrame>
      <p:sp>
        <p:nvSpPr>
          <p:cNvPr id="7" name="投影片編號版面配置區 3">
            <a:extLst>
              <a:ext uri="{FF2B5EF4-FFF2-40B4-BE49-F238E27FC236}">
                <a16:creationId xmlns:a16="http://schemas.microsoft.com/office/drawing/2014/main" id="{EF98BD55-4251-4D3D-9CFC-1FFD523E877D}"/>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30</a:t>
            </a:fld>
            <a:endParaRPr lang="en-US" altLang="zh-TW" dirty="0"/>
          </a:p>
        </p:txBody>
      </p:sp>
    </p:spTree>
    <p:extLst>
      <p:ext uri="{BB962C8B-B14F-4D97-AF65-F5344CB8AC3E}">
        <p14:creationId xmlns:p14="http://schemas.microsoft.com/office/powerpoint/2010/main" val="331002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0366" y="277096"/>
            <a:ext cx="10515600" cy="817147"/>
          </a:xfrm>
          <a:noFill/>
          <a:ln>
            <a:noFill/>
          </a:ln>
          <a:effectLst/>
        </p:spPr>
        <p:txBody>
          <a:bodyPr vert="horz" wrap="square" lIns="0" tIns="34290" rIns="0" bIns="34290" rtlCol="0" anchor="b">
            <a:spAutoFit/>
          </a:bodyPr>
          <a:lstStyle/>
          <a:p>
            <a:pPr indent="-91440" algn="ctr" defTabSz="342900">
              <a:lnSpc>
                <a:spcPct val="90000"/>
              </a:lnSpc>
              <a:spcBef>
                <a:spcPts val="1200"/>
              </a:spcBef>
              <a:spcAft>
                <a:spcPts val="200"/>
              </a:spcAft>
              <a:buClr>
                <a:schemeClr val="accent1"/>
              </a:buClr>
              <a:buSzPct val="100000"/>
              <a:buFont typeface="Calibri" panose="020F0502020204030204" pitchFamily="34" charset="0"/>
              <a:buChar char=" "/>
            </a:pPr>
            <a:r>
              <a:rPr lang="zh-TW" altLang="en-US"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環境、社會及治理</a:t>
            </a:r>
            <a:r>
              <a:rPr lang="en-US" altLang="zh-TW"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 (ESG)</a:t>
            </a:r>
            <a:endParaRPr lang="zh-TW" altLang="en-US" sz="5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p:cNvSpPr>
            <a:spLocks noGrp="1"/>
          </p:cNvSpPr>
          <p:nvPr>
            <p:ph idx="4294967295"/>
          </p:nvPr>
        </p:nvSpPr>
        <p:spPr>
          <a:xfrm>
            <a:off x="367554" y="1468438"/>
            <a:ext cx="4923584" cy="4900612"/>
          </a:xfrm>
        </p:spPr>
        <p:txBody>
          <a:bodyPr>
            <a:noAutofit/>
          </a:bodyPr>
          <a:lstStyle/>
          <a:p>
            <a:pPr marL="358775" indent="-358775">
              <a:lnSpc>
                <a:spcPct val="150000"/>
              </a:lnSpc>
              <a:spcBef>
                <a:spcPts val="675"/>
              </a:spcBef>
              <a:spcAft>
                <a:spcPts val="675"/>
              </a:spcAft>
              <a:buFont typeface="Wingdings" panose="05000000000000000000" pitchFamily="2" charset="2"/>
              <a:buChar char="p"/>
            </a:pP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是三個字的縮寫，分別是環境保護（</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E</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，環境）、社會責任（</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S</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，社會）和公司治理（</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G</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，治理）。</a:t>
            </a:r>
            <a:endPar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358775" indent="-358775">
              <a:lnSpc>
                <a:spcPct val="150000"/>
              </a:lnSpc>
              <a:spcBef>
                <a:spcPts val="675"/>
              </a:spcBef>
              <a:spcAft>
                <a:spcPts val="675"/>
              </a:spcAft>
              <a:buFont typeface="Wingdings" panose="05000000000000000000" pitchFamily="2" charset="2"/>
              <a:buChar char="p"/>
            </a:pP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聯合國全球契約 （</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UNGC</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於 </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2004 </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年首次提出 </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a:p>
            <a:pPr marL="358775" indent="-358775">
              <a:lnSpc>
                <a:spcPct val="150000"/>
              </a:lnSpc>
              <a:spcBef>
                <a:spcPts val="675"/>
              </a:spcBef>
              <a:spcAft>
                <a:spcPts val="675"/>
              </a:spcAft>
              <a:buFont typeface="Wingdings" panose="05000000000000000000" pitchFamily="2" charset="2"/>
              <a:buChar char="p"/>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這個概念就被當作一個衡量企業經營的指標。</a:t>
            </a:r>
          </a:p>
        </p:txBody>
      </p:sp>
      <p:graphicFrame>
        <p:nvGraphicFramePr>
          <p:cNvPr id="5" name="表格 4"/>
          <p:cNvGraphicFramePr>
            <a:graphicFrameLocks noGrp="1"/>
          </p:cNvGraphicFramePr>
          <p:nvPr/>
        </p:nvGraphicFramePr>
        <p:xfrm>
          <a:off x="5836538" y="1217848"/>
          <a:ext cx="5987908" cy="5151120"/>
        </p:xfrm>
        <a:graphic>
          <a:graphicData uri="http://schemas.openxmlformats.org/drawingml/2006/table">
            <a:tbl>
              <a:tblPr firstRow="1" firstCol="1" bandRow="1">
                <a:tableStyleId>{5C22544A-7EE6-4342-B048-85BDC9FD1C3A}</a:tableStyleId>
              </a:tblPr>
              <a:tblGrid>
                <a:gridCol w="1936322">
                  <a:extLst>
                    <a:ext uri="{9D8B030D-6E8A-4147-A177-3AD203B41FA5}">
                      <a16:colId xmlns:a16="http://schemas.microsoft.com/office/drawing/2014/main" val="4065061391"/>
                    </a:ext>
                  </a:extLst>
                </a:gridCol>
                <a:gridCol w="4051586">
                  <a:extLst>
                    <a:ext uri="{9D8B030D-6E8A-4147-A177-3AD203B41FA5}">
                      <a16:colId xmlns:a16="http://schemas.microsoft.com/office/drawing/2014/main" val="1161361676"/>
                    </a:ext>
                  </a:extLst>
                </a:gridCol>
              </a:tblGrid>
              <a:tr h="182880">
                <a:tc>
                  <a:txBody>
                    <a:bodyPr/>
                    <a:lstStyle/>
                    <a:p>
                      <a:pPr algn="ctr">
                        <a:lnSpc>
                          <a:spcPct val="150000"/>
                        </a:lnSpc>
                        <a:spcAft>
                          <a:spcPts val="0"/>
                        </a:spcAft>
                        <a:tabLst>
                          <a:tab pos="270510" algn="l"/>
                        </a:tabLst>
                      </a:pP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類別</a:t>
                      </a:r>
                      <a:endParaRPr lang="zh-TW" sz="18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tc>
                <a:tc>
                  <a:txBody>
                    <a:bodyPr/>
                    <a:lstStyle/>
                    <a:p>
                      <a:pPr algn="ctr">
                        <a:lnSpc>
                          <a:spcPct val="150000"/>
                        </a:lnSpc>
                        <a:spcAft>
                          <a:spcPts val="0"/>
                        </a:spcAft>
                        <a:tabLst>
                          <a:tab pos="270510" algn="l"/>
                        </a:tabLst>
                      </a:pP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指標範例</a:t>
                      </a:r>
                      <a:endParaRPr lang="zh-TW" sz="18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tc>
                <a:extLst>
                  <a:ext uri="{0D108BD9-81ED-4DB2-BD59-A6C34878D82A}">
                    <a16:rowId xmlns:a16="http://schemas.microsoft.com/office/drawing/2014/main" val="2826423449"/>
                  </a:ext>
                </a:extLst>
              </a:tr>
              <a:tr h="914400">
                <a:tc>
                  <a:txBody>
                    <a:bodyPr/>
                    <a:lstStyle/>
                    <a:p>
                      <a:pPr algn="just">
                        <a:lnSpc>
                          <a:spcPct val="150000"/>
                        </a:lnSpc>
                        <a:spcAft>
                          <a:spcPts val="0"/>
                        </a:spcAft>
                        <a:tabLst>
                          <a:tab pos="270510" algn="l"/>
                        </a:tabLst>
                      </a:pP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環境保護
（</a:t>
                      </a:r>
                      <a:r>
                        <a:rPr lang="en-US" altLang="zh-TW"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E</a:t>
                      </a: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，環境）</a:t>
                      </a:r>
                      <a:endParaRPr lang="zh-TW" sz="18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nchor="ctr"/>
                </a:tc>
                <a:tc>
                  <a:txBody>
                    <a:bodyPr/>
                    <a:lstStyle/>
                    <a:p>
                      <a:pPr marL="342900" lvl="0" indent="-342900" algn="l">
                        <a:lnSpc>
                          <a:spcPct val="150000"/>
                        </a:lnSpc>
                        <a:spcAft>
                          <a:spcPts val="0"/>
                        </a:spcAft>
                        <a:buFont typeface="Wingdings" panose="05000000000000000000" pitchFamily="2" charset="2"/>
                        <a:buChar char=""/>
                        <a:tabLst>
                          <a:tab pos="270510" algn="l"/>
                        </a:tabLst>
                      </a:pPr>
                      <a:r>
                        <a:rPr lang="zh-TW" altLang="en-US" sz="1800" b="1" dirty="0">
                          <a:effectLst/>
                          <a:latin typeface="Times New Roman" panose="02020603050405020304" pitchFamily="18" charset="0"/>
                          <a:ea typeface="微軟正黑體" panose="020B0604030504040204" pitchFamily="34" charset="-120"/>
                          <a:cs typeface="Times New Roman" panose="02020603050405020304" pitchFamily="18" charset="0"/>
                        </a:rPr>
                        <a:t>溫室氣體排放
供水和污水管理
生物多樣性
其他環境污染防治</a:t>
                      </a:r>
                      <a:endParaRPr lang="zh-TW" sz="18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tc>
                <a:extLst>
                  <a:ext uri="{0D108BD9-81ED-4DB2-BD59-A6C34878D82A}">
                    <a16:rowId xmlns:a16="http://schemas.microsoft.com/office/drawing/2014/main" val="2881344205"/>
                  </a:ext>
                </a:extLst>
              </a:tr>
              <a:tr h="914400">
                <a:tc>
                  <a:txBody>
                    <a:bodyPr/>
                    <a:lstStyle/>
                    <a:p>
                      <a:pPr algn="just">
                        <a:lnSpc>
                          <a:spcPct val="150000"/>
                        </a:lnSpc>
                        <a:spcAft>
                          <a:spcPts val="0"/>
                        </a:spcAft>
                        <a:tabLst>
                          <a:tab pos="270510" algn="l"/>
                        </a:tabLst>
                      </a:pP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社會責任
（</a:t>
                      </a:r>
                      <a:r>
                        <a:rPr lang="en-US" altLang="zh-TW"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S</a:t>
                      </a: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，社會）</a:t>
                      </a:r>
                      <a:endParaRPr lang="zh-TW" sz="18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nchor="ctr"/>
                </a:tc>
                <a:tc>
                  <a:txBody>
                    <a:bodyPr/>
                    <a:lstStyle/>
                    <a:p>
                      <a:pPr marL="342900" lvl="0" indent="-342900" algn="l">
                        <a:lnSpc>
                          <a:spcPct val="150000"/>
                        </a:lnSpc>
                        <a:spcAft>
                          <a:spcPts val="0"/>
                        </a:spcAft>
                        <a:buFont typeface="Wingdings" panose="05000000000000000000" pitchFamily="2" charset="2"/>
                        <a:buChar char=""/>
                        <a:tabLst>
                          <a:tab pos="270510" algn="l"/>
                        </a:tabLst>
                      </a:pPr>
                      <a:r>
                        <a:rPr lang="zh-TW" altLang="en-US" sz="1800" b="1" dirty="0">
                          <a:effectLst/>
                          <a:latin typeface="Times New Roman" panose="02020603050405020304" pitchFamily="18" charset="0"/>
                          <a:ea typeface="微軟正黑體" panose="020B0604030504040204" pitchFamily="34" charset="-120"/>
                          <a:cs typeface="Times New Roman" panose="02020603050405020304" pitchFamily="18" charset="0"/>
                        </a:rPr>
                        <a:t>客戶福利
勞資關係
多元化和包容性
對持份者影響的其他方面</a:t>
                      </a:r>
                      <a:endParaRPr lang="zh-TW" sz="18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tc>
                <a:extLst>
                  <a:ext uri="{0D108BD9-81ED-4DB2-BD59-A6C34878D82A}">
                    <a16:rowId xmlns:a16="http://schemas.microsoft.com/office/drawing/2014/main" val="1588778700"/>
                  </a:ext>
                </a:extLst>
              </a:tr>
              <a:tr h="914400">
                <a:tc>
                  <a:txBody>
                    <a:bodyPr/>
                    <a:lstStyle/>
                    <a:p>
                      <a:pPr algn="just">
                        <a:lnSpc>
                          <a:spcPct val="150000"/>
                        </a:lnSpc>
                        <a:spcAft>
                          <a:spcPts val="0"/>
                        </a:spcAft>
                        <a:tabLst>
                          <a:tab pos="270510" algn="l"/>
                        </a:tabLst>
                      </a:pP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公司治理
（</a:t>
                      </a:r>
                      <a:r>
                        <a:rPr 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G，</a:t>
                      </a:r>
                      <a:r>
                        <a:rPr lang="zh-TW" altLang="en-US" sz="1800" b="1" kern="0" dirty="0">
                          <a:effectLst/>
                          <a:latin typeface="Times New Roman" panose="02020603050405020304" pitchFamily="18" charset="0"/>
                          <a:ea typeface="微軟正黑體" panose="020B0604030504040204" pitchFamily="34" charset="-120"/>
                          <a:cs typeface="Times New Roman" panose="02020603050405020304" pitchFamily="18" charset="0"/>
                        </a:rPr>
                        <a:t>治理）</a:t>
                      </a:r>
                      <a:endParaRPr lang="zh-TW" sz="18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nchor="ctr"/>
                </a:tc>
                <a:tc>
                  <a:txBody>
                    <a:bodyPr/>
                    <a:lstStyle/>
                    <a:p>
                      <a:pPr marL="342900" lvl="0" indent="-342900" algn="l">
                        <a:lnSpc>
                          <a:spcPct val="150000"/>
                        </a:lnSpc>
                        <a:spcAft>
                          <a:spcPts val="0"/>
                        </a:spcAft>
                        <a:buFont typeface="Wingdings" panose="05000000000000000000" pitchFamily="2" charset="2"/>
                        <a:buChar char=""/>
                        <a:tabLst>
                          <a:tab pos="270510" algn="l"/>
                        </a:tabLst>
                      </a:pPr>
                      <a:r>
                        <a:rPr lang="zh-TW" altLang="en-US" sz="1800" b="1" dirty="0">
                          <a:effectLst/>
                          <a:latin typeface="Times New Roman" panose="02020603050405020304" pitchFamily="18" charset="0"/>
                          <a:ea typeface="微軟正黑體" panose="020B0604030504040204" pitchFamily="34" charset="-120"/>
                          <a:cs typeface="Times New Roman" panose="02020603050405020304" pitchFamily="18" charset="0"/>
                        </a:rPr>
                        <a:t>商業道德
競爭行為
供應鏈管理
與公司穩定性和聲譽相關的問題</a:t>
                      </a:r>
                      <a:endParaRPr lang="zh-TW" sz="18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8576" marR="38576" marT="0" marB="0"/>
                </a:tc>
                <a:extLst>
                  <a:ext uri="{0D108BD9-81ED-4DB2-BD59-A6C34878D82A}">
                    <a16:rowId xmlns:a16="http://schemas.microsoft.com/office/drawing/2014/main" val="3615241857"/>
                  </a:ext>
                </a:extLst>
              </a:tr>
            </a:tbl>
          </a:graphicData>
        </a:graphic>
      </p:graphicFrame>
      <p:sp>
        <p:nvSpPr>
          <p:cNvPr id="9" name="投影片編號版面配置區 3">
            <a:extLst>
              <a:ext uri="{FF2B5EF4-FFF2-40B4-BE49-F238E27FC236}">
                <a16:creationId xmlns:a16="http://schemas.microsoft.com/office/drawing/2014/main" id="{F6C2B780-98FC-4627-A822-5D233DBA2CC1}"/>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31</a:t>
            </a:fld>
            <a:endParaRPr lang="en-US" altLang="zh-TW" dirty="0"/>
          </a:p>
        </p:txBody>
      </p:sp>
    </p:spTree>
    <p:extLst>
      <p:ext uri="{BB962C8B-B14F-4D97-AF65-F5344CB8AC3E}">
        <p14:creationId xmlns:p14="http://schemas.microsoft.com/office/powerpoint/2010/main" val="7737911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81645216"/>
              </p:ext>
            </p:extLst>
          </p:nvPr>
        </p:nvGraphicFramePr>
        <p:xfrm>
          <a:off x="273125" y="1001081"/>
          <a:ext cx="11456893" cy="5505536"/>
        </p:xfrm>
        <a:graphic>
          <a:graphicData uri="http://schemas.openxmlformats.org/drawingml/2006/table">
            <a:tbl>
              <a:tblPr firstRow="1" firstCol="1" lastRow="1" lastCol="1" bandRow="1" bandCol="1">
                <a:tableStyleId>{9DCAF9ED-07DC-4A11-8D7F-57B35C25682E}</a:tableStyleId>
              </a:tblPr>
              <a:tblGrid>
                <a:gridCol w="439747">
                  <a:extLst>
                    <a:ext uri="{9D8B030D-6E8A-4147-A177-3AD203B41FA5}">
                      <a16:colId xmlns:a16="http://schemas.microsoft.com/office/drawing/2014/main" val="879706201"/>
                    </a:ext>
                  </a:extLst>
                </a:gridCol>
                <a:gridCol w="3406112">
                  <a:extLst>
                    <a:ext uri="{9D8B030D-6E8A-4147-A177-3AD203B41FA5}">
                      <a16:colId xmlns:a16="http://schemas.microsoft.com/office/drawing/2014/main" val="831687571"/>
                    </a:ext>
                  </a:extLst>
                </a:gridCol>
                <a:gridCol w="3341046">
                  <a:extLst>
                    <a:ext uri="{9D8B030D-6E8A-4147-A177-3AD203B41FA5}">
                      <a16:colId xmlns:a16="http://schemas.microsoft.com/office/drawing/2014/main" val="1339674025"/>
                    </a:ext>
                  </a:extLst>
                </a:gridCol>
                <a:gridCol w="4269988">
                  <a:extLst>
                    <a:ext uri="{9D8B030D-6E8A-4147-A177-3AD203B41FA5}">
                      <a16:colId xmlns:a16="http://schemas.microsoft.com/office/drawing/2014/main" val="4049502932"/>
                    </a:ext>
                  </a:extLst>
                </a:gridCol>
              </a:tblGrid>
              <a:tr h="454512">
                <a:tc>
                  <a:txBody>
                    <a:bodyPr/>
                    <a:lstStyle/>
                    <a:p>
                      <a:pPr algn="ctr">
                        <a:lnSpc>
                          <a:spcPct val="100000"/>
                        </a:lnSpc>
                        <a:spcBef>
                          <a:spcPts val="200"/>
                        </a:spcBef>
                        <a:spcAft>
                          <a:spcPts val="0"/>
                        </a:spcAft>
                      </a:pPr>
                      <a:r>
                        <a:rPr lang="zh-TW" sz="1400" kern="10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tc>
                <a:tc>
                  <a:txBody>
                    <a:bodyPr/>
                    <a:lstStyle/>
                    <a:p>
                      <a:pPr algn="ctr">
                        <a:lnSpc>
                          <a:spcPct val="100000"/>
                        </a:lnSpc>
                        <a:spcBef>
                          <a:spcPts val="200"/>
                        </a:spcBef>
                        <a:spcAft>
                          <a:spcPts val="0"/>
                        </a:spcAft>
                      </a:pPr>
                      <a:r>
                        <a:rPr lang="zh-TW" altLang="en-US"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tc gridSpan="2">
                  <a:txBody>
                    <a:bodyPr/>
                    <a:lstStyle/>
                    <a:p>
                      <a:pPr algn="ctr">
                        <a:lnSpc>
                          <a:spcPct val="100000"/>
                        </a:lnSpc>
                        <a:spcBef>
                          <a:spcPts val="200"/>
                        </a:spcBef>
                        <a:spcAft>
                          <a:spcPts val="0"/>
                        </a:spcAft>
                      </a:pP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r>
                        <a:rPr lang="en-US"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tc hMerge="1">
                  <a:txBody>
                    <a:bodyPr/>
                    <a:lstStyle/>
                    <a:p>
                      <a:pPr marL="223520" indent="-223520" algn="ctr">
                        <a:lnSpc>
                          <a:spcPct val="100000"/>
                        </a:lnSpc>
                        <a:spcBef>
                          <a:spcPts val="0"/>
                        </a:spcBef>
                        <a:spcAft>
                          <a:spcPts val="0"/>
                        </a:spcAft>
                      </a:pP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2731" marR="52731" marT="0" marB="0" anchor="ctr"/>
                </a:tc>
                <a:extLst>
                  <a:ext uri="{0D108BD9-81ED-4DB2-BD59-A6C34878D82A}">
                    <a16:rowId xmlns:a16="http://schemas.microsoft.com/office/drawing/2014/main" val="3831857960"/>
                  </a:ext>
                </a:extLst>
              </a:tr>
              <a:tr h="1244498">
                <a:tc>
                  <a:txBody>
                    <a:bodyPr/>
                    <a:lstStyle/>
                    <a:p>
                      <a:pPr algn="ctr">
                        <a:lnSpc>
                          <a:spcPct val="100000"/>
                        </a:lnSpc>
                        <a:spcBef>
                          <a:spcPts val="200"/>
                        </a:spcBef>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環境、社會與治理（</a:t>
                      </a:r>
                      <a:r>
                        <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）概述</a:t>
                      </a:r>
                      <a:endPar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Overview of Environmental, Social and Governance (ESG) </a:t>
                      </a:r>
                      <a:endParaRPr kumimoji="0" lang="zh-TW" sz="1800" b="1"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發展簡介</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永續發展目標（</a:t>
                      </a:r>
                      <a:r>
                        <a:rPr kumimoji="0" lang="en-US"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SDG</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更好的商業，更美好的世界</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ESG</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基礎知識</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ESG</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實踐</a:t>
                      </a:r>
                      <a:endPar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254000"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Introduction to sustainability</a:t>
                      </a:r>
                      <a:endPar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development goals (SDGs) </a:t>
                      </a:r>
                      <a:endPar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Better business, better world</a:t>
                      </a:r>
                      <a:endPar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Fundamentals of ESG</a:t>
                      </a:r>
                      <a:endPar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Practices </a:t>
                      </a: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of ESG</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7074839"/>
                  </a:ext>
                </a:extLst>
              </a:tr>
              <a:tr h="1244498">
                <a:tc>
                  <a:txBody>
                    <a:bodyPr/>
                    <a:lstStyle/>
                    <a:p>
                      <a:pPr algn="ctr">
                        <a:lnSpc>
                          <a:spcPct val="100000"/>
                        </a:lnSpc>
                        <a:spcBef>
                          <a:spcPts val="200"/>
                        </a:spcBef>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氣候與全球變遷</a:t>
                      </a:r>
                      <a:endPar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Climate and Global Change</a:t>
                      </a:r>
                      <a:endPar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氣候</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變遷影響</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氣候風險管理</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溫室氣體減量</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氣候變遷調適</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基於自然</a:t>
                      </a: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解決方案</a:t>
                      </a: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Climate change impact</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Climate risk management</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Mitigation of greenhouse gas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Adaptation to climate change</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Nature-Based solutions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946193573"/>
                  </a:ext>
                </a:extLst>
              </a:tr>
              <a:tr h="1277421">
                <a:tc>
                  <a:txBody>
                    <a:bodyPr/>
                    <a:lstStyle/>
                    <a:p>
                      <a:pPr algn="ctr">
                        <a:lnSpc>
                          <a:spcPct val="100000"/>
                        </a:lnSpc>
                        <a:spcBef>
                          <a:spcPts val="200"/>
                        </a:spcBef>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資源管理</a:t>
                      </a:r>
                      <a:endPar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Resources Management</a:t>
                      </a:r>
                      <a:endParaRPr lang="zh-TW" altLang="en-US"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水</a:t>
                      </a: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資源</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能源</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礦物質</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資源整合與創新</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水、能</a:t>
                      </a:r>
                      <a:r>
                        <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rPr>
                        <a:t>源和食物鏈法</a:t>
                      </a: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Water resource</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Energy</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Minerals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Resource Integration and Innovation</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Water, energy and food nexus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3456531"/>
                  </a:ext>
                </a:extLst>
              </a:tr>
              <a:tr h="1284607">
                <a:tc>
                  <a:txBody>
                    <a:bodyPr/>
                    <a:lstStyle/>
                    <a:p>
                      <a:pPr algn="ctr">
                        <a:lnSpc>
                          <a:spcPct val="100000"/>
                        </a:lnSpc>
                        <a:spcBef>
                          <a:spcPts val="200"/>
                        </a:spcBef>
                        <a:spcAft>
                          <a:spcPts val="0"/>
                        </a:spcAft>
                      </a:pPr>
                      <a:r>
                        <a:rPr lang="en-US" sz="2000" kern="100" dirty="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生物圈</a:t>
                      </a:r>
                      <a:endPar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 typeface="Wingdings" panose="05000000000000000000" pitchFamily="2" charset="2"/>
                        <a:buNone/>
                        <a:tabLst>
                          <a:tab pos="88900" algn="l"/>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Biosphere</a:t>
                      </a:r>
                      <a:endParaRPr lang="zh-TW" altLang="en-US"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tcPr>
                </a:tc>
                <a:tc>
                  <a:txBody>
                    <a:bodyPr/>
                    <a:lstStyle/>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生態學基礎</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生物地球化學循環</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生物多樣性保育</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土壤與永續性</a:t>
                      </a:r>
                    </a:p>
                    <a:p>
                      <a:pPr marL="630238" lvl="0" indent="-254000" algn="l"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永續的</a:t>
                      </a:r>
                      <a:r>
                        <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生態系統</a:t>
                      </a:r>
                    </a:p>
                  </a:txBody>
                  <a:tcPr marL="39548" marR="39548" marT="0" marB="0" anchor="ctr">
                    <a:lnT w="12700" cap="flat" cmpd="sng" algn="ctr">
                      <a:solidFill>
                        <a:schemeClr val="accent1">
                          <a:lumMod val="75000"/>
                        </a:schemeClr>
                      </a:solidFill>
                      <a:prstDash val="solid"/>
                      <a:round/>
                      <a:headEnd type="none" w="med" len="med"/>
                      <a:tailEnd type="none" w="med" len="med"/>
                    </a:lnT>
                  </a:tcPr>
                </a:tc>
                <a:tc>
                  <a:txBody>
                    <a:bodyPr/>
                    <a:lstStyle/>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Fundamentals of Ecology</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Biogeochemical cycles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Biodiversity conservation</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Soil and sustainability</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54000" lvl="0" indent="-254000" algn="l" defTabSz="914400" rtl="0" eaLnBrk="1" latinLnBrk="0" hangingPunct="1">
                        <a:lnSpc>
                          <a:spcPct val="100000"/>
                        </a:lnSpc>
                        <a:spcBef>
                          <a:spcPts val="200"/>
                        </a:spcBef>
                        <a:spcAft>
                          <a:spcPts val="0"/>
                        </a:spcAft>
                        <a:buFont typeface="Wingdings" panose="05000000000000000000" pitchFamily="2" charset="2"/>
                        <a:buChar char=""/>
                        <a:tabLst>
                          <a:tab pos="355600" algn="l"/>
                        </a:tabLst>
                      </a:pP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Sustainable ecosystems</a:t>
                      </a:r>
                      <a:endPar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643043697"/>
                  </a:ext>
                </a:extLst>
              </a:tr>
            </a:tbl>
          </a:graphicData>
        </a:graphic>
      </p:graphicFrame>
      <p:sp>
        <p:nvSpPr>
          <p:cNvPr id="4" name="文字方塊 3">
            <a:extLst>
              <a:ext uri="{FF2B5EF4-FFF2-40B4-BE49-F238E27FC236}">
                <a16:creationId xmlns:a16="http://schemas.microsoft.com/office/drawing/2014/main" id="{F9D697BE-495A-4B27-AD45-57062B35776C}"/>
              </a:ext>
            </a:extLst>
          </p:cNvPr>
          <p:cNvSpPr txBox="1"/>
          <p:nvPr/>
        </p:nvSpPr>
        <p:spPr>
          <a:xfrm>
            <a:off x="2440193" y="170084"/>
            <a:ext cx="7655859" cy="830997"/>
          </a:xfrm>
          <a:prstGeom prst="rect">
            <a:avLst/>
          </a:prstGeom>
          <a:noFill/>
        </p:spPr>
        <p:txBody>
          <a:bodyPr wrap="square">
            <a:spAutoFit/>
          </a:bodyPr>
          <a:lstStyle/>
          <a:p>
            <a:pPr algn="ctr"/>
            <a:r>
              <a:rPr lang="zh-TW" altLang="en-US" sz="48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環境、社會與治理（</a:t>
            </a:r>
            <a:r>
              <a:rPr lang="en-US" altLang="zh-TW" sz="48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ESG）</a:t>
            </a:r>
          </a:p>
        </p:txBody>
      </p:sp>
      <p:sp>
        <p:nvSpPr>
          <p:cNvPr id="6" name="投影片編號版面配置區 3">
            <a:extLst>
              <a:ext uri="{FF2B5EF4-FFF2-40B4-BE49-F238E27FC236}">
                <a16:creationId xmlns:a16="http://schemas.microsoft.com/office/drawing/2014/main" id="{9D10EC3D-09D6-420E-99E3-844E42BE460B}"/>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32</a:t>
            </a:fld>
            <a:endParaRPr lang="en-US" altLang="zh-TW" dirty="0"/>
          </a:p>
        </p:txBody>
      </p:sp>
    </p:spTree>
    <p:extLst>
      <p:ext uri="{BB962C8B-B14F-4D97-AF65-F5344CB8AC3E}">
        <p14:creationId xmlns:p14="http://schemas.microsoft.com/office/powerpoint/2010/main" val="1630943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13790672"/>
              </p:ext>
            </p:extLst>
          </p:nvPr>
        </p:nvGraphicFramePr>
        <p:xfrm>
          <a:off x="246528" y="188260"/>
          <a:ext cx="11721353" cy="6060140"/>
        </p:xfrm>
        <a:graphic>
          <a:graphicData uri="http://schemas.openxmlformats.org/drawingml/2006/table">
            <a:tbl>
              <a:tblPr firstRow="1" firstCol="1" lastRow="1" lastCol="1" bandRow="1" bandCol="1">
                <a:tableStyleId>{9DCAF9ED-07DC-4A11-8D7F-57B35C25682E}</a:tableStyleId>
              </a:tblPr>
              <a:tblGrid>
                <a:gridCol w="551331">
                  <a:extLst>
                    <a:ext uri="{9D8B030D-6E8A-4147-A177-3AD203B41FA5}">
                      <a16:colId xmlns:a16="http://schemas.microsoft.com/office/drawing/2014/main" val="879706201"/>
                    </a:ext>
                  </a:extLst>
                </a:gridCol>
                <a:gridCol w="3000871">
                  <a:extLst>
                    <a:ext uri="{9D8B030D-6E8A-4147-A177-3AD203B41FA5}">
                      <a16:colId xmlns:a16="http://schemas.microsoft.com/office/drawing/2014/main" val="307246594"/>
                    </a:ext>
                  </a:extLst>
                </a:gridCol>
                <a:gridCol w="3176891">
                  <a:extLst>
                    <a:ext uri="{9D8B030D-6E8A-4147-A177-3AD203B41FA5}">
                      <a16:colId xmlns:a16="http://schemas.microsoft.com/office/drawing/2014/main" val="1339674025"/>
                    </a:ext>
                  </a:extLst>
                </a:gridCol>
                <a:gridCol w="4992260">
                  <a:extLst>
                    <a:ext uri="{9D8B030D-6E8A-4147-A177-3AD203B41FA5}">
                      <a16:colId xmlns:a16="http://schemas.microsoft.com/office/drawing/2014/main" val="4049502932"/>
                    </a:ext>
                  </a:extLst>
                </a:gridCol>
              </a:tblGrid>
              <a:tr h="588063">
                <a:tc>
                  <a:txBody>
                    <a:bodyPr/>
                    <a:lstStyle/>
                    <a:p>
                      <a:pPr algn="ctr">
                        <a:lnSpc>
                          <a:spcPct val="100000"/>
                        </a:lnSpc>
                        <a:spcBef>
                          <a:spcPts val="0"/>
                        </a:spcBef>
                        <a:spcAft>
                          <a:spcPts val="0"/>
                        </a:spcAft>
                      </a:pPr>
                      <a:r>
                        <a:rPr lang="zh-TW" sz="1600" kern="10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tc gridSpan="2">
                  <a:txBody>
                    <a:bodyPr/>
                    <a:lstStyle/>
                    <a:p>
                      <a:pPr algn="ctr">
                        <a:lnSpc>
                          <a:spcPct val="100000"/>
                        </a:lnSpc>
                        <a:spcBef>
                          <a:spcPts val="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r>
                        <a:rPr 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tc hMerge="1">
                  <a:txBody>
                    <a:bodyPr/>
                    <a:lstStyle/>
                    <a:p>
                      <a:pPr marL="223520" indent="-223520" algn="ctr">
                        <a:lnSpc>
                          <a:spcPct val="100000"/>
                        </a:lnSpc>
                        <a:spcBef>
                          <a:spcPts val="0"/>
                        </a:spcBef>
                        <a:spcAft>
                          <a:spcPts val="0"/>
                        </a:spcAft>
                      </a:pP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2731" marR="52731" marT="0" marB="0" anchor="ctr"/>
                </a:tc>
                <a:extLst>
                  <a:ext uri="{0D108BD9-81ED-4DB2-BD59-A6C34878D82A}">
                    <a16:rowId xmlns:a16="http://schemas.microsoft.com/office/drawing/2014/main" val="3831857960"/>
                  </a:ext>
                </a:extLst>
              </a:tr>
              <a:tr h="1286389">
                <a:tc>
                  <a:txBody>
                    <a:bodyPr/>
                    <a:lstStyle/>
                    <a:p>
                      <a:pPr algn="ctr">
                        <a:lnSpc>
                          <a:spcPct val="100000"/>
                        </a:lnSpc>
                        <a:spcBef>
                          <a:spcPts val="0"/>
                        </a:spcBef>
                        <a:spcAft>
                          <a:spcPts val="0"/>
                        </a:spcAft>
                      </a:pP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環境管理體系</a:t>
                      </a:r>
                      <a:endParaRPr lang="en-US"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Environmental Management System</a:t>
                      </a:r>
                      <a:endParaRPr kumimoji="0" lang="zh-TW" sz="18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solidFill>
                      <a:schemeClr val="accent1">
                        <a:lumMod val="20000"/>
                        <a:lumOff val="80000"/>
                      </a:schemeClr>
                    </a:solidFill>
                  </a:tcPr>
                </a:tc>
                <a:tc>
                  <a:txBody>
                    <a:bodyPr/>
                    <a:lstStyle/>
                    <a:p>
                      <a:pPr marL="447675" lvl="0" indent="-254000" algn="l"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環境管理理念</a:t>
                      </a:r>
                    </a:p>
                    <a:p>
                      <a:pPr marL="447675" lvl="0" indent="-254000" algn="l"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物質流分析概念</a:t>
                      </a:r>
                    </a:p>
                    <a:p>
                      <a:pPr marL="447675" lvl="0" indent="-254000" algn="l"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環境管理系統（</a:t>
                      </a:r>
                      <a:r>
                        <a:rPr kumimoji="0"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EMS</a:t>
                      </a: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）框架</a:t>
                      </a:r>
                    </a:p>
                    <a:p>
                      <a:pPr marL="447675" lvl="0" indent="-254000" algn="l"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生命週期評估</a:t>
                      </a:r>
                    </a:p>
                    <a:p>
                      <a:pPr marL="447675" lvl="0" indent="-254000" algn="l"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環境與資源經濟學</a:t>
                      </a:r>
                    </a:p>
                  </a:txBody>
                  <a:tcPr marL="39548" marR="39548" marT="0" marB="0" anchor="ctr">
                    <a:solidFill>
                      <a:schemeClr val="accent1">
                        <a:lumMod val="20000"/>
                        <a:lumOff val="80000"/>
                      </a:schemeClr>
                    </a:solidFill>
                  </a:tcPr>
                </a:tc>
                <a:tc>
                  <a:txBody>
                    <a:bodyPr/>
                    <a:lstStyle/>
                    <a:p>
                      <a:pPr marL="268288" lvl="0" indent="-254000" algn="l">
                        <a:lnSpc>
                          <a:spcPct val="100000"/>
                        </a:lnSpc>
                        <a:spcBef>
                          <a:spcPts val="0"/>
                        </a:spcBef>
                        <a:spcAft>
                          <a:spcPts val="300"/>
                        </a:spcAft>
                        <a:buFont typeface="Wingdings" panose="05000000000000000000" pitchFamily="2" charset="2"/>
                        <a:buChar char=""/>
                        <a:tabLst>
                          <a:tab pos="355600" algn="l"/>
                        </a:tabLst>
                      </a:pP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Concepts of environmental management</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a:lnSpc>
                          <a:spcPct val="100000"/>
                        </a:lnSpc>
                        <a:spcBef>
                          <a:spcPts val="0"/>
                        </a:spcBef>
                        <a:spcAft>
                          <a:spcPts val="300"/>
                        </a:spcAft>
                        <a:buFont typeface="Wingdings" panose="05000000000000000000" pitchFamily="2" charset="2"/>
                        <a:buChar char=""/>
                        <a:tabLst>
                          <a:tab pos="355600" algn="l"/>
                        </a:tabLst>
                      </a:pP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Concepts of material flow analysis</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a:lnSpc>
                          <a:spcPct val="100000"/>
                        </a:lnSpc>
                        <a:spcBef>
                          <a:spcPts val="0"/>
                        </a:spcBef>
                        <a:spcAft>
                          <a:spcPts val="300"/>
                        </a:spcAft>
                        <a:buFont typeface="Wingdings" panose="05000000000000000000" pitchFamily="2" charset="2"/>
                        <a:buChar char=""/>
                        <a:tabLst>
                          <a:tab pos="355600" algn="l"/>
                        </a:tabLst>
                      </a:pP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Framework of environmental management system (EMS)</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a:lnSpc>
                          <a:spcPct val="100000"/>
                        </a:lnSpc>
                        <a:spcBef>
                          <a:spcPts val="0"/>
                        </a:spcBef>
                        <a:spcAft>
                          <a:spcPts val="300"/>
                        </a:spcAft>
                        <a:buFont typeface="Wingdings" panose="05000000000000000000" pitchFamily="2" charset="2"/>
                        <a:buChar char=""/>
                        <a:tabLst>
                          <a:tab pos="355600" algn="l"/>
                        </a:tabLst>
                      </a:pP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Life cycle assessment</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a:lnSpc>
                          <a:spcPct val="100000"/>
                        </a:lnSpc>
                        <a:spcBef>
                          <a:spcPts val="0"/>
                        </a:spcBef>
                        <a:spcAft>
                          <a:spcPts val="300"/>
                        </a:spcAft>
                        <a:buFont typeface="Wingdings" panose="05000000000000000000" pitchFamily="2" charset="2"/>
                        <a:buChar char=""/>
                        <a:tabLst>
                          <a:tab pos="355600" algn="l"/>
                        </a:tabLst>
                      </a:pPr>
                      <a:r>
                        <a:rPr lang="en-US" sz="1400" b="0" kern="100" dirty="0">
                          <a:effectLst/>
                          <a:latin typeface="Times New Roman" panose="02020603050405020304" pitchFamily="18" charset="0"/>
                          <a:ea typeface="微軟正黑體" panose="020B0604030504040204" pitchFamily="34" charset="-120"/>
                          <a:cs typeface="Times New Roman" panose="02020603050405020304" pitchFamily="18" charset="0"/>
                        </a:rPr>
                        <a:t>Environmental and resource economics</a:t>
                      </a:r>
                      <a:endParaRPr lang="zh-TW" sz="1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solidFill>
                      <a:schemeClr val="accent1">
                        <a:lumMod val="20000"/>
                        <a:lumOff val="80000"/>
                      </a:schemeClr>
                    </a:solidFill>
                  </a:tcPr>
                </a:tc>
                <a:extLst>
                  <a:ext uri="{0D108BD9-81ED-4DB2-BD59-A6C34878D82A}">
                    <a16:rowId xmlns:a16="http://schemas.microsoft.com/office/drawing/2014/main" val="3712328870"/>
                  </a:ext>
                </a:extLst>
              </a:tr>
              <a:tr h="1543667">
                <a:tc>
                  <a:txBody>
                    <a:bodyPr/>
                    <a:lstStyle/>
                    <a:p>
                      <a:pPr algn="ctr">
                        <a:lnSpc>
                          <a:spcPct val="100000"/>
                        </a:lnSpc>
                        <a:spcBef>
                          <a:spcPts val="0"/>
                        </a:spcBef>
                        <a:spcAft>
                          <a:spcPts val="0"/>
                        </a:spcAft>
                      </a:pP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商業與人權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Business and Human Rights</a:t>
                      </a:r>
                      <a:endParaRPr lang="zh-TW" sz="18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noFill/>
                  </a:tcPr>
                </a:tc>
                <a:tc>
                  <a:txBody>
                    <a:bodyPr/>
                    <a:lstStyle/>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國際公約與法規趨勢 </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性別平等 </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多元共融 </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健康與安全 </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衝突礦產 </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數位人權</a:t>
                      </a:r>
                    </a:p>
                  </a:txBody>
                  <a:tcPr marL="51435" marR="51435" marT="0" marB="0" anchor="ctr">
                    <a:noFill/>
                  </a:tcPr>
                </a:tc>
                <a:tc>
                  <a:txBody>
                    <a:bodyPr/>
                    <a:lstStyle/>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Conventions and Global Trends</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Gender Equality</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Diversity and Inclusion</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Health &amp; Safety</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Conflict Minerals</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Digital Rights</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noFill/>
                  </a:tcPr>
                </a:tc>
                <a:extLst>
                  <a:ext uri="{0D108BD9-81ED-4DB2-BD59-A6C34878D82A}">
                    <a16:rowId xmlns:a16="http://schemas.microsoft.com/office/drawing/2014/main" val="2997074839"/>
                  </a:ext>
                </a:extLst>
              </a:tr>
              <a:tr h="1286389">
                <a:tc>
                  <a:txBody>
                    <a:bodyPr/>
                    <a:lstStyle/>
                    <a:p>
                      <a:pPr algn="ctr">
                        <a:lnSpc>
                          <a:spcPct val="100000"/>
                        </a:lnSpc>
                        <a:spcBef>
                          <a:spcPts val="0"/>
                        </a:spcBef>
                        <a:spcAft>
                          <a:spcPts val="0"/>
                        </a:spcAft>
                      </a:pP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7</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社會文化</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Social and Cultural </a:t>
                      </a:r>
                      <a:endParaRPr lang="zh-TW" sz="18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歷史</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全球化</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社會多元與共識</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時代價值與趨勢</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道德和隱私</a:t>
                      </a:r>
                    </a:p>
                  </a:txBody>
                  <a:tcPr marL="51435" marR="51435"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History</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Globalization</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Social diversity and inclusion</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Values and trends of the times</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Ethics and privacy</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46193573"/>
                  </a:ext>
                </a:extLst>
              </a:tr>
              <a:tr h="1355632">
                <a:tc>
                  <a:txBody>
                    <a:bodyPr/>
                    <a:lstStyle/>
                    <a:p>
                      <a:pPr algn="ctr">
                        <a:lnSpc>
                          <a:spcPct val="100000"/>
                        </a:lnSpc>
                        <a:spcBef>
                          <a:spcPts val="0"/>
                        </a:spcBef>
                        <a:spcAft>
                          <a:spcPts val="0"/>
                        </a:spcAft>
                      </a:pPr>
                      <a:r>
                        <a:rPr lang="en-US" sz="2400" b="1" kern="100" dirty="0">
                          <a:effectLst/>
                          <a:latin typeface="Times New Roman" panose="02020603050405020304" pitchFamily="18" charset="0"/>
                          <a:ea typeface="微軟正黑體" panose="020B0604030504040204" pitchFamily="34" charset="-120"/>
                          <a:cs typeface="Times New Roman" panose="02020603050405020304" pitchFamily="18" charset="0"/>
                        </a:rPr>
                        <a:t>8</a:t>
                      </a:r>
                      <a:endParaRPr lang="zh-TW" sz="24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zh-TW" altLang="zh-TW" sz="18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社會影響力與社區參與</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Social Impact and Community Engagement</a:t>
                      </a:r>
                      <a:endParaRPr lang="zh-TW" sz="18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企業社會責任</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產品責任與社會影響評估</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社區參與</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社會創業</a:t>
                      </a:r>
                    </a:p>
                    <a:p>
                      <a:pPr marL="447675"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kumimoji="0"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利害關係人的參與、溝通與協作</a:t>
                      </a: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Corporate social responsibility</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Product responsibility and social impact evaluation</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Community engagement</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Social entrepreneurship</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268288" lvl="0" indent="-254000" algn="l" defTabSz="914400" rtl="0" eaLnBrk="1" latinLnBrk="0" hangingPunct="1">
                        <a:lnSpc>
                          <a:spcPct val="100000"/>
                        </a:lnSpc>
                        <a:spcBef>
                          <a:spcPts val="0"/>
                        </a:spcBef>
                        <a:spcAft>
                          <a:spcPts val="300"/>
                        </a:spcAft>
                        <a:buFont typeface="Wingdings" panose="05000000000000000000" pitchFamily="2" charset="2"/>
                        <a:buChar char=""/>
                        <a:tabLst>
                          <a:tab pos="355600" algn="l"/>
                        </a:tabLst>
                      </a:pPr>
                      <a:r>
                        <a:rPr 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Stakeholder engagement, communication and collaboration</a:t>
                      </a:r>
                      <a:endParaRPr lang="zh-TW" altLang="en-US" sz="14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643043697"/>
                  </a:ext>
                </a:extLst>
              </a:tr>
            </a:tbl>
          </a:graphicData>
        </a:graphic>
      </p:graphicFrame>
      <p:sp>
        <p:nvSpPr>
          <p:cNvPr id="4" name="投影片編號版面配置區 3">
            <a:extLst>
              <a:ext uri="{FF2B5EF4-FFF2-40B4-BE49-F238E27FC236}">
                <a16:creationId xmlns:a16="http://schemas.microsoft.com/office/drawing/2014/main" id="{F98EAE63-6B48-4303-AACF-34D2474DF24E}"/>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33</a:t>
            </a:fld>
            <a:endParaRPr lang="en-US" altLang="zh-TW" dirty="0"/>
          </a:p>
        </p:txBody>
      </p:sp>
    </p:spTree>
    <p:extLst>
      <p:ext uri="{BB962C8B-B14F-4D97-AF65-F5344CB8AC3E}">
        <p14:creationId xmlns:p14="http://schemas.microsoft.com/office/powerpoint/2010/main" val="180110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019959745"/>
              </p:ext>
            </p:extLst>
          </p:nvPr>
        </p:nvGraphicFramePr>
        <p:xfrm>
          <a:off x="296434" y="294044"/>
          <a:ext cx="11627222" cy="5988423"/>
        </p:xfrm>
        <a:graphic>
          <a:graphicData uri="http://schemas.openxmlformats.org/drawingml/2006/table">
            <a:tbl>
              <a:tblPr firstRow="1" firstCol="1" lastRow="1" lastCol="1" bandRow="1" bandCol="1">
                <a:tableStyleId>{B301B821-A1FF-4177-AEE7-76D212191A09}</a:tableStyleId>
              </a:tblPr>
              <a:tblGrid>
                <a:gridCol w="557006">
                  <a:extLst>
                    <a:ext uri="{9D8B030D-6E8A-4147-A177-3AD203B41FA5}">
                      <a16:colId xmlns:a16="http://schemas.microsoft.com/office/drawing/2014/main" val="879706201"/>
                    </a:ext>
                  </a:extLst>
                </a:gridCol>
                <a:gridCol w="2807580">
                  <a:extLst>
                    <a:ext uri="{9D8B030D-6E8A-4147-A177-3AD203B41FA5}">
                      <a16:colId xmlns:a16="http://schemas.microsoft.com/office/drawing/2014/main" val="1346246386"/>
                    </a:ext>
                  </a:extLst>
                </a:gridCol>
                <a:gridCol w="3707362">
                  <a:extLst>
                    <a:ext uri="{9D8B030D-6E8A-4147-A177-3AD203B41FA5}">
                      <a16:colId xmlns:a16="http://schemas.microsoft.com/office/drawing/2014/main" val="1339674025"/>
                    </a:ext>
                  </a:extLst>
                </a:gridCol>
                <a:gridCol w="4555274">
                  <a:extLst>
                    <a:ext uri="{9D8B030D-6E8A-4147-A177-3AD203B41FA5}">
                      <a16:colId xmlns:a16="http://schemas.microsoft.com/office/drawing/2014/main" val="4049502932"/>
                    </a:ext>
                  </a:extLst>
                </a:gridCol>
              </a:tblGrid>
              <a:tr h="336085">
                <a:tc>
                  <a:txBody>
                    <a:bodyPr/>
                    <a:lstStyle/>
                    <a:p>
                      <a:pPr algn="ctr">
                        <a:lnSpc>
                          <a:spcPct val="100000"/>
                        </a:lnSpc>
                        <a:spcBef>
                          <a:spcPts val="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solidFill>
                      <a:schemeClr val="accent2"/>
                    </a:solidFill>
                  </a:tcPr>
                </a:tc>
                <a:tc gridSpan="2">
                  <a:txBody>
                    <a:bodyPr/>
                    <a:lstStyle/>
                    <a:p>
                      <a:pPr algn="ctr">
                        <a:lnSpc>
                          <a:spcPct val="100000"/>
                        </a:lnSpc>
                        <a:spcBef>
                          <a:spcPts val="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r>
                        <a:rPr 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solidFill>
                      <a:schemeClr val="accent2"/>
                    </a:solidFill>
                  </a:tcPr>
                </a:tc>
                <a:tc hMerge="1">
                  <a:txBody>
                    <a:bodyPr/>
                    <a:lstStyle/>
                    <a:p>
                      <a:pPr marL="223520" indent="-223520" algn="ctr">
                        <a:lnSpc>
                          <a:spcPct val="100000"/>
                        </a:lnSpc>
                        <a:spcBef>
                          <a:spcPts val="600"/>
                        </a:spcBef>
                        <a:spcAft>
                          <a:spcPts val="0"/>
                        </a:spcAft>
                      </a:pP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2731" marR="52731" marT="0" marB="0" anchor="ctr">
                    <a:solidFill>
                      <a:schemeClr val="accent2"/>
                    </a:solidFill>
                  </a:tcPr>
                </a:tc>
                <a:extLst>
                  <a:ext uri="{0D108BD9-81ED-4DB2-BD59-A6C34878D82A}">
                    <a16:rowId xmlns:a16="http://schemas.microsoft.com/office/drawing/2014/main" val="3831857960"/>
                  </a:ext>
                </a:extLst>
              </a:tr>
              <a:tr h="1708953">
                <a:tc>
                  <a:txBody>
                    <a:bodyPr/>
                    <a:lstStyle/>
                    <a:p>
                      <a:pPr algn="ctr">
                        <a:lnSpc>
                          <a:spcPct val="100000"/>
                        </a:lnSpc>
                        <a:spcBef>
                          <a:spcPts val="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9</a:t>
                      </a:r>
                      <a:endParaRPr lang="zh-TW" sz="24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永續供應鏈管理</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Sustainable Supply Chain Management</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58775" lvl="0" indent="-342900" algn="just">
                        <a:lnSpc>
                          <a:spcPct val="100000"/>
                        </a:lnSpc>
                        <a:spcBef>
                          <a:spcPts val="0"/>
                        </a:spcBef>
                        <a:spcAft>
                          <a:spcPts val="0"/>
                        </a:spcAft>
                        <a:buFont typeface="Wingdings" panose="05000000000000000000" pitchFamily="2" charset="2"/>
                        <a:buChar char=""/>
                        <a:tabLs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永續供應鏈的發展</a:t>
                      </a:r>
                    </a:p>
                    <a:p>
                      <a:pPr marL="358775" lvl="0" indent="-342900" algn="just">
                        <a:lnSpc>
                          <a:spcPct val="100000"/>
                        </a:lnSpc>
                        <a:spcBef>
                          <a:spcPts val="0"/>
                        </a:spcBef>
                        <a:spcAft>
                          <a:spcPts val="0"/>
                        </a:spcAft>
                        <a:buFont typeface="Wingdings" panose="05000000000000000000" pitchFamily="2" charset="2"/>
                        <a:buChar char=""/>
                        <a:tabLs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供應商行為準則 </a:t>
                      </a:r>
                    </a:p>
                    <a:p>
                      <a:pPr marL="358775" lvl="0" indent="-342900" algn="just">
                        <a:lnSpc>
                          <a:spcPct val="100000"/>
                        </a:lnSpc>
                        <a:spcBef>
                          <a:spcPts val="0"/>
                        </a:spcBef>
                        <a:spcAft>
                          <a:spcPts val="0"/>
                        </a:spcAft>
                        <a:buFont typeface="Wingdings" panose="05000000000000000000" pitchFamily="2" charset="2"/>
                        <a:buChar char=""/>
                        <a:tabLs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永續供應鏈管理流程 </a:t>
                      </a:r>
                    </a:p>
                    <a:p>
                      <a:pPr marL="358775" lvl="0" indent="-342900" algn="just">
                        <a:lnSpc>
                          <a:spcPct val="100000"/>
                        </a:lnSpc>
                        <a:spcBef>
                          <a:spcPts val="0"/>
                        </a:spcBef>
                        <a:spcAft>
                          <a:spcPts val="0"/>
                        </a:spcAft>
                        <a:buFont typeface="Wingdings" panose="05000000000000000000" pitchFamily="2" charset="2"/>
                        <a:buChar char=""/>
                        <a:tabLs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永續採購</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58775" lvl="0" indent="-342900" algn="just">
                        <a:lnSpc>
                          <a:spcPct val="100000"/>
                        </a:lnSpc>
                        <a:spcBef>
                          <a:spcPts val="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Development of Sustainable Supply Chain</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a:lnSpc>
                          <a:spcPct val="100000"/>
                        </a:lnSpc>
                        <a:spcBef>
                          <a:spcPts val="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Supplier Code of Conduct</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a:lnSpc>
                          <a:spcPct val="100000"/>
                        </a:lnSpc>
                        <a:spcBef>
                          <a:spcPts val="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Supply Chain Management Process</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a:lnSpc>
                          <a:spcPct val="100000"/>
                        </a:lnSpc>
                        <a:spcBef>
                          <a:spcPts val="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Procurement</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3755701532"/>
                  </a:ext>
                </a:extLst>
              </a:tr>
              <a:tr h="1682626">
                <a:tc>
                  <a:txBody>
                    <a:bodyPr/>
                    <a:lstStyle/>
                    <a:p>
                      <a:pPr algn="ctr">
                        <a:lnSpc>
                          <a:spcPct val="100000"/>
                        </a:lnSpc>
                        <a:spcBef>
                          <a:spcPts val="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10</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68288" algn="l"/>
                        </a:tabLst>
                        <a:defRPr/>
                      </a:pP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責任消費與綠色產品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68288" algn="l"/>
                        </a:tabLst>
                        <a:defRPr/>
                      </a:pPr>
                      <a:r>
                        <a:rPr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Responsible Supply Chain Management</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綠色採購與綠色產品</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環保標章與標準</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循環經濟與產品服務系統</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永續企業實踐與企業倫理範疇</a:t>
                      </a: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Green procurement and green products</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Environmental labels and standards</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Circular Economy and Product Service System</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Sustainable business practices and ethics frameworks</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997074839"/>
                  </a:ext>
                </a:extLst>
              </a:tr>
              <a:tr h="2260759">
                <a:tc>
                  <a:txBody>
                    <a:bodyPr/>
                    <a:lstStyle/>
                    <a:p>
                      <a:pPr algn="ctr">
                        <a:lnSpc>
                          <a:spcPct val="100000"/>
                        </a:lnSpc>
                        <a:spcBef>
                          <a:spcPts val="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11</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企業治理</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Governance Management</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a:txBody>
                    <a:bodyPr/>
                    <a:lstStyle/>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政策法規</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治理與路線圖（淨零承諾）</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資訊平台（透明度和問責制、資料隱私、安全和網路安全）</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數據驅動決策原則</a:t>
                      </a: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tabLst/>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風險管理</a:t>
                      </a:r>
                    </a:p>
                  </a:txBody>
                  <a:tcPr marL="51435" marR="51435" marT="0" marB="0"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a:txBody>
                    <a:bodyPr/>
                    <a:lstStyle/>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Policy and Regulation</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Governance and road map (Net-Zero pledge)</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Information platform (Transparency and accountability, data privacy, security and cybersecurity)</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Data-driven decision-making</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58775" lvl="0" indent="-342900" algn="just" defTabSz="914400" rtl="0" eaLnBrk="1" latinLnBrk="0" hangingPunct="1">
                        <a:lnSpc>
                          <a:spcPct val="100000"/>
                        </a:lnSpc>
                        <a:spcBef>
                          <a:spcPts val="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Risk management</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772818663"/>
                  </a:ext>
                </a:extLst>
              </a:tr>
            </a:tbl>
          </a:graphicData>
        </a:graphic>
      </p:graphicFrame>
      <p:sp>
        <p:nvSpPr>
          <p:cNvPr id="4" name="投影片編號版面配置區 3">
            <a:extLst>
              <a:ext uri="{FF2B5EF4-FFF2-40B4-BE49-F238E27FC236}">
                <a16:creationId xmlns:a16="http://schemas.microsoft.com/office/drawing/2014/main" id="{5D243F73-56E5-4CFD-A396-1076597A4916}"/>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34</a:t>
            </a:fld>
            <a:endParaRPr lang="en-US" altLang="zh-TW" dirty="0"/>
          </a:p>
        </p:txBody>
      </p:sp>
    </p:spTree>
    <p:extLst>
      <p:ext uri="{BB962C8B-B14F-4D97-AF65-F5344CB8AC3E}">
        <p14:creationId xmlns:p14="http://schemas.microsoft.com/office/powerpoint/2010/main" val="155968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49388554"/>
              </p:ext>
            </p:extLst>
          </p:nvPr>
        </p:nvGraphicFramePr>
        <p:xfrm>
          <a:off x="277904" y="224118"/>
          <a:ext cx="11690575" cy="6266217"/>
        </p:xfrm>
        <a:graphic>
          <a:graphicData uri="http://schemas.openxmlformats.org/drawingml/2006/table">
            <a:tbl>
              <a:tblPr firstRow="1" firstCol="1" lastRow="1" lastCol="1" bandRow="1" bandCol="1">
                <a:tableStyleId>{9DCAF9ED-07DC-4A11-8D7F-57B35C25682E}</a:tableStyleId>
              </a:tblPr>
              <a:tblGrid>
                <a:gridCol w="550474">
                  <a:extLst>
                    <a:ext uri="{9D8B030D-6E8A-4147-A177-3AD203B41FA5}">
                      <a16:colId xmlns:a16="http://schemas.microsoft.com/office/drawing/2014/main" val="879706201"/>
                    </a:ext>
                  </a:extLst>
                </a:gridCol>
                <a:gridCol w="2924375">
                  <a:extLst>
                    <a:ext uri="{9D8B030D-6E8A-4147-A177-3AD203B41FA5}">
                      <a16:colId xmlns:a16="http://schemas.microsoft.com/office/drawing/2014/main" val="679098569"/>
                    </a:ext>
                  </a:extLst>
                </a:gridCol>
                <a:gridCol w="3528722">
                  <a:extLst>
                    <a:ext uri="{9D8B030D-6E8A-4147-A177-3AD203B41FA5}">
                      <a16:colId xmlns:a16="http://schemas.microsoft.com/office/drawing/2014/main" val="1339674025"/>
                    </a:ext>
                  </a:extLst>
                </a:gridCol>
                <a:gridCol w="4687004">
                  <a:extLst>
                    <a:ext uri="{9D8B030D-6E8A-4147-A177-3AD203B41FA5}">
                      <a16:colId xmlns:a16="http://schemas.microsoft.com/office/drawing/2014/main" val="4049502932"/>
                    </a:ext>
                  </a:extLst>
                </a:gridCol>
              </a:tblGrid>
              <a:tr h="422535">
                <a:tc>
                  <a:txBody>
                    <a:bodyPr/>
                    <a:lstStyle/>
                    <a:p>
                      <a:pPr algn="ctr">
                        <a:lnSpc>
                          <a:spcPct val="100000"/>
                        </a:lnSpc>
                        <a:spcBef>
                          <a:spcPts val="500"/>
                        </a:spcBef>
                        <a:spcAft>
                          <a:spcPts val="0"/>
                        </a:spcAft>
                      </a:pPr>
                      <a:r>
                        <a:rPr lang="zh-TW" sz="1600" kern="100">
                          <a:effectLst/>
                          <a:latin typeface="Times New Roman" panose="02020603050405020304" pitchFamily="18" charset="0"/>
                          <a:ea typeface="微軟正黑體" panose="020B0604030504040204" pitchFamily="34" charset="-120"/>
                          <a:cs typeface="Times New Roman" panose="02020603050405020304" pitchFamily="18" charset="0"/>
                        </a:rPr>
                        <a:t>週次</a:t>
                      </a:r>
                    </a:p>
                  </a:txBody>
                  <a:tcPr marL="39548" marR="39548" marT="0" marB="0" anchor="ctr"/>
                </a:tc>
                <a:tc>
                  <a:txBody>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lang="zh-TW" altLang="en-US"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主題</a:t>
                      </a:r>
                      <a:endPar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548" marR="39548" marT="0" marB="0" anchor="ctr"/>
                </a:tc>
                <a:tc gridSpan="2">
                  <a:txBody>
                    <a:bodyPr/>
                    <a:lstStyle/>
                    <a:p>
                      <a:pPr algn="ctr">
                        <a:lnSpc>
                          <a:spcPct val="100000"/>
                        </a:lnSpc>
                        <a:spcBef>
                          <a:spcPts val="500"/>
                        </a:spcBef>
                        <a:spcAft>
                          <a:spcPts val="0"/>
                        </a:spcAft>
                      </a:pPr>
                      <a:r>
                        <a:rPr lang="zh-TW" sz="1600" kern="100" dirty="0">
                          <a:effectLst/>
                          <a:latin typeface="Times New Roman" panose="02020603050405020304" pitchFamily="18" charset="0"/>
                          <a:ea typeface="微軟正黑體" panose="020B0604030504040204" pitchFamily="34" charset="-120"/>
                          <a:cs typeface="Times New Roman" panose="02020603050405020304" pitchFamily="18" charset="0"/>
                        </a:rPr>
                        <a:t>單元主題</a:t>
                      </a:r>
                    </a:p>
                  </a:txBody>
                  <a:tcPr marL="39548" marR="39548" marT="0" marB="0" anchor="ctr"/>
                </a:tc>
                <a:tc hMerge="1">
                  <a:txBody>
                    <a:bodyPr/>
                    <a:lstStyle/>
                    <a:p>
                      <a:pPr marL="223520" indent="-223520" algn="ctr">
                        <a:lnSpc>
                          <a:spcPct val="150000"/>
                        </a:lnSpc>
                        <a:spcBef>
                          <a:spcPts val="0"/>
                        </a:spcBef>
                        <a:spcAft>
                          <a:spcPts val="0"/>
                        </a:spcAft>
                      </a:pPr>
                      <a:endParaRPr lang="zh-TW" sz="1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2731" marR="52731" marT="0" marB="0" anchor="ctr"/>
                </a:tc>
                <a:extLst>
                  <a:ext uri="{0D108BD9-81ED-4DB2-BD59-A6C34878D82A}">
                    <a16:rowId xmlns:a16="http://schemas.microsoft.com/office/drawing/2014/main" val="3831857960"/>
                  </a:ext>
                </a:extLst>
              </a:tr>
              <a:tr h="1955165">
                <a:tc>
                  <a:txBody>
                    <a:bodyPr/>
                    <a:lstStyle/>
                    <a:p>
                      <a:pPr algn="ctr">
                        <a:lnSpc>
                          <a:spcPct val="100000"/>
                        </a:lnSpc>
                        <a:spcBef>
                          <a:spcPts val="50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永續投資與金融</a:t>
                      </a:r>
                      <a:endParaRPr lang="zh-TW" alt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0"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Sustainable Investment and Finance</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綠色經濟</a:t>
                      </a:r>
                    </a:p>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永續金融</a:t>
                      </a:r>
                    </a:p>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基於</a:t>
                      </a: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的責任投資</a:t>
                      </a:r>
                    </a:p>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永續投資</a:t>
                      </a:r>
                    </a:p>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氣候相關財務揭露工作小組（</a:t>
                      </a: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TCFD</a:t>
                      </a: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p>
                    <a:p>
                      <a:pPr marL="358775" lvl="0" indent="-342900" algn="l">
                        <a:lnSpc>
                          <a:spcPct val="100000"/>
                        </a:lnSpc>
                        <a:spcBef>
                          <a:spcPts val="500"/>
                        </a:spcBef>
                        <a:spcAft>
                          <a:spcPts val="0"/>
                        </a:spcAft>
                        <a:buFont typeface="Wingdings" panose="05000000000000000000" pitchFamily="2" charset="2"/>
                        <a:buChar char=""/>
                      </a:pPr>
                      <a:r>
                        <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永續基礎設施</a:t>
                      </a:r>
                    </a:p>
                  </a:txBody>
                  <a:tcPr marL="51435" marR="51435" marT="0" marB="0" anchor="ctr">
                    <a:solidFill>
                      <a:schemeClr val="accent1">
                        <a:lumMod val="20000"/>
                        <a:lumOff val="80000"/>
                      </a:schemeClr>
                    </a:solidFill>
                  </a:tcPr>
                </a:tc>
                <a:tc>
                  <a:txBody>
                    <a:bodyPr/>
                    <a:lstStyle/>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Green economy</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finance</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ESG based responsible investment</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investment</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Task Force on Climate-related Financial Disclosure (TCFD)</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0000"/>
                        </a:lnSpc>
                        <a:spcBef>
                          <a:spcPts val="500"/>
                        </a:spcBef>
                        <a:spcAft>
                          <a:spcPts val="0"/>
                        </a:spcAft>
                        <a:buFont typeface="Wingdings" panose="05000000000000000000" pitchFamily="2" charset="2"/>
                        <a:buChar char=""/>
                      </a:pPr>
                      <a:r>
                        <a:rPr lang="en-US" sz="1600" b="0" kern="100" dirty="0">
                          <a:effectLst/>
                          <a:latin typeface="Times New Roman" panose="02020603050405020304" pitchFamily="18" charset="0"/>
                          <a:ea typeface="微軟正黑體" panose="020B0604030504040204" pitchFamily="34" charset="-120"/>
                          <a:cs typeface="Times New Roman" panose="02020603050405020304" pitchFamily="18" charset="0"/>
                        </a:rPr>
                        <a:t>Sustainable infrastructure</a:t>
                      </a:r>
                      <a:endParaRPr lang="zh-TW" sz="16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2081959641"/>
                  </a:ext>
                </a:extLst>
              </a:tr>
              <a:tr h="1876749">
                <a:tc>
                  <a:txBody>
                    <a:bodyPr/>
                    <a:lstStyle/>
                    <a:p>
                      <a:pPr algn="ctr">
                        <a:lnSpc>
                          <a:spcPct val="100000"/>
                        </a:lnSpc>
                        <a:spcBef>
                          <a:spcPts val="50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13</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永續資訊揭露與評級</a:t>
                      </a:r>
                      <a:endParaRPr lang="zh-TW" alt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0"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Sustainable Information Disclosure and Rating</a:t>
                      </a:r>
                      <a:endParaRPr lang="zh-TW" sz="20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國際趨勢與法規</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標準與衡量</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全球報告倡議組織（</a:t>
                      </a: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GRI</a:t>
                      </a: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永續發展會計標準委員會（</a:t>
                      </a: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SASB</a:t>
                      </a: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自然相關財務揭露工作小組</a:t>
                      </a: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(TNFD) </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tc>
                  <a:txBody>
                    <a:bodyPr/>
                    <a:lstStyle/>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International Trends and Regulations </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Standards and Measurement</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Global Reporting Initiative (GRI)</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Sustainability Accounting Standers Board (SASB)</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The Taskforce on Nature-related Financial Disclosures (TNFD)</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353456531"/>
                  </a:ext>
                </a:extLst>
              </a:tr>
              <a:tr h="1942553">
                <a:tc>
                  <a:txBody>
                    <a:bodyPr/>
                    <a:lstStyle/>
                    <a:p>
                      <a:pPr algn="ctr">
                        <a:lnSpc>
                          <a:spcPct val="100000"/>
                        </a:lnSpc>
                        <a:spcBef>
                          <a:spcPts val="500"/>
                        </a:spcBef>
                        <a:spcAft>
                          <a:spcPts val="0"/>
                        </a:spcAft>
                      </a:pPr>
                      <a:r>
                        <a:rPr lang="en-US" sz="2400" kern="100" dirty="0">
                          <a:effectLst/>
                          <a:latin typeface="Times New Roman" panose="02020603050405020304" pitchFamily="18" charset="0"/>
                          <a:ea typeface="微軟正黑體" panose="020B0604030504040204" pitchFamily="34" charset="-120"/>
                          <a:cs typeface="Times New Roman" panose="02020603050405020304" pitchFamily="18" charset="0"/>
                        </a:rPr>
                        <a:t>14</a:t>
                      </a:r>
                      <a:endParaRPr lang="zh-TW" sz="24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lang="en-US"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zh-TW" sz="2000" b="1"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rPr>
                        <a:t>融入永續發展</a:t>
                      </a:r>
                      <a:endParaRPr lang="zh-TW" altLang="zh-TW" sz="2000" kern="100" dirty="0">
                        <a:solidFill>
                          <a:srgbClr val="000099"/>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0" lang="en-US" altLang="zh-TW" sz="20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Integration of ESG into Sustainability</a:t>
                      </a:r>
                      <a:endParaRPr lang="zh-TW" sz="2000" b="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治理 </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策略與實踐</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淨零循環經濟</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數位轉型</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商業模式設計與最佳化</a:t>
                      </a:r>
                    </a:p>
                    <a:p>
                      <a:pPr marL="358775" lvl="0" indent="-342900" algn="l" defTabSz="914400" rtl="0" eaLnBrk="1" latinLnBrk="0" hangingPunct="1">
                        <a:lnSpc>
                          <a:spcPct val="100000"/>
                        </a:lnSpc>
                        <a:spcBef>
                          <a:spcPts val="500"/>
                        </a:spcBef>
                        <a:spcAft>
                          <a:spcPts val="0"/>
                        </a:spcAft>
                        <a:buFont typeface="Wingdings" panose="05000000000000000000" pitchFamily="2" charset="2"/>
                        <a:buChar char=""/>
                      </a:pPr>
                      <a:r>
                        <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挑戰與機會：綠色解決方案</a:t>
                      </a: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ESG Governance</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Strategy and Practice</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Net-Zero Circular economy</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Digital transformation</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Business models design and optimization</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gn="l" defTabSz="914400" rtl="0" eaLnBrk="1" latinLnBrk="0" hangingPunct="1">
                        <a:lnSpc>
                          <a:spcPct val="100000"/>
                        </a:lnSpc>
                        <a:spcBef>
                          <a:spcPts val="500"/>
                        </a:spcBef>
                        <a:spcAft>
                          <a:spcPts val="0"/>
                        </a:spcAft>
                        <a:buFont typeface="Wingdings" panose="05000000000000000000" pitchFamily="2" charset="2"/>
                        <a:buChar char=""/>
                      </a:pPr>
                      <a:r>
                        <a:rPr 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Challenges and opportunities: Green solutions</a:t>
                      </a:r>
                      <a:endParaRPr lang="zh-TW" altLang="en-US" sz="1600" b="0" kern="1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51435" marR="51435"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43043697"/>
                  </a:ext>
                </a:extLst>
              </a:tr>
            </a:tbl>
          </a:graphicData>
        </a:graphic>
      </p:graphicFrame>
      <p:sp>
        <p:nvSpPr>
          <p:cNvPr id="4" name="投影片編號版面配置區 3">
            <a:extLst>
              <a:ext uri="{FF2B5EF4-FFF2-40B4-BE49-F238E27FC236}">
                <a16:creationId xmlns:a16="http://schemas.microsoft.com/office/drawing/2014/main" id="{30CAFFB1-3142-40E8-BCF5-8EECCB1D3CF7}"/>
              </a:ext>
            </a:extLst>
          </p:cNvPr>
          <p:cNvSpPr>
            <a:spLocks noGrp="1"/>
          </p:cNvSpPr>
          <p:nvPr>
            <p:ph type="sldNum" sz="quarter" idx="12"/>
          </p:nvPr>
        </p:nvSpPr>
        <p:spPr>
          <a:xfrm>
            <a:off x="9436561" y="6533987"/>
            <a:ext cx="2743200" cy="365125"/>
          </a:xfrm>
        </p:spPr>
        <p:txBody>
          <a:bodyPr/>
          <a:lstStyle/>
          <a:p>
            <a:pPr>
              <a:defRPr/>
            </a:pPr>
            <a:fld id="{5CEABC75-E10F-4D28-A105-F81EC49FA48A}" type="slidenum">
              <a:rPr lang="en-US" altLang="zh-TW" smtClean="0"/>
              <a:pPr>
                <a:defRPr/>
              </a:pPr>
              <a:t>35</a:t>
            </a:fld>
            <a:endParaRPr lang="en-US" altLang="zh-TW" dirty="0"/>
          </a:p>
        </p:txBody>
      </p:sp>
    </p:spTree>
    <p:extLst>
      <p:ext uri="{BB962C8B-B14F-4D97-AF65-F5344CB8AC3E}">
        <p14:creationId xmlns:p14="http://schemas.microsoft.com/office/powerpoint/2010/main" val="3503344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2" y="214129"/>
            <a:ext cx="11662913" cy="1029559"/>
          </a:xfrm>
        </p:spPr>
        <p:txBody>
          <a:bodyPr vert="horz" lIns="91440" tIns="45720" rIns="91440" bIns="45720" rtlCol="0" anchor="t">
            <a:noAutofit/>
          </a:bodyPr>
          <a:lstStyle/>
          <a:p>
            <a:pPr algn="ctr">
              <a:lnSpc>
                <a:spcPct val="100000"/>
              </a:lnSpc>
            </a:pPr>
            <a:r>
              <a:rPr lang="zh-TW" altLang="en-US" sz="6000" dirty="0">
                <a:solidFill>
                  <a:srgbClr val="000099"/>
                </a:solidFill>
                <a:latin typeface="Times New Roman" panose="02020603050405020304" pitchFamily="18" charset="0"/>
                <a:cs typeface="Times New Roman" panose="02020603050405020304" pitchFamily="18" charset="0"/>
              </a:rPr>
              <a:t>三、科技文化理論與實務</a:t>
            </a:r>
            <a:endParaRPr lang="en-US" altLang="zh-TW" sz="6000" dirty="0">
              <a:solidFill>
                <a:srgbClr val="000099"/>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1243688"/>
            <a:ext cx="11662913" cy="5178133"/>
          </a:xfrm>
        </p:spPr>
        <p:txBody>
          <a:bodyPr>
            <a:normAutofit fontScale="92500" lnSpcReduction="10000"/>
          </a:bodyPr>
          <a:lstStyle/>
          <a:p>
            <a:pPr marL="0" indent="0">
              <a:lnSpc>
                <a:spcPct val="100000"/>
              </a:lnSpc>
              <a:spcBef>
                <a:spcPts val="1200"/>
              </a:spcBef>
              <a:spcAft>
                <a:spcPts val="600"/>
              </a:spcAft>
              <a:buNone/>
            </a:pPr>
            <a:r>
              <a:rPr lang="zh-TW" altLang="en-US" sz="3600" b="1" kern="100" dirty="0">
                <a:solidFill>
                  <a:srgbClr val="C00000"/>
                </a:solidFill>
                <a:effectLst/>
                <a:latin typeface="Times New Roman" panose="02020603050405020304" pitchFamily="18" charset="0"/>
                <a:cs typeface="Times New Roman" panose="02020603050405020304" pitchFamily="18" charset="0"/>
              </a:rPr>
              <a:t>（一） 科技 </a:t>
            </a:r>
            <a:r>
              <a:rPr lang="en-US" altLang="zh-TW" sz="3600" b="1" kern="100" dirty="0">
                <a:solidFill>
                  <a:srgbClr val="C00000"/>
                </a:solidFill>
                <a:effectLst/>
                <a:latin typeface="Times New Roman" panose="02020603050405020304" pitchFamily="18" charset="0"/>
                <a:cs typeface="Times New Roman" panose="02020603050405020304" pitchFamily="18" charset="0"/>
              </a:rPr>
              <a:t>(Technology)</a:t>
            </a:r>
          </a:p>
          <a:p>
            <a:pPr marL="0" indent="0">
              <a:lnSpc>
                <a:spcPct val="100000"/>
              </a:lnSpc>
              <a:spcBef>
                <a:spcPts val="1200"/>
              </a:spcBef>
              <a:spcAft>
                <a:spcPts val="600"/>
              </a:spcAft>
              <a:buNone/>
            </a:pPr>
            <a:r>
              <a:rPr lang="en-US" altLang="zh-TW" sz="3600" b="1" kern="100" dirty="0">
                <a:solidFill>
                  <a:srgbClr val="009900"/>
                </a:solidFill>
                <a:effectLst/>
                <a:latin typeface="Times New Roman" panose="02020603050405020304" pitchFamily="18" charset="0"/>
                <a:cs typeface="Times New Roman" panose="02020603050405020304" pitchFamily="18" charset="0"/>
              </a:rPr>
              <a:t>1.1</a:t>
            </a:r>
            <a:r>
              <a:rPr lang="zh-TW" altLang="en-US" sz="3600" b="1" kern="100" dirty="0">
                <a:solidFill>
                  <a:srgbClr val="009900"/>
                </a:solidFill>
                <a:effectLst/>
                <a:latin typeface="Times New Roman" panose="02020603050405020304" pitchFamily="18" charset="0"/>
                <a:cs typeface="Times New Roman" panose="02020603050405020304" pitchFamily="18" charset="0"/>
              </a:rPr>
              <a:t> 定義</a:t>
            </a:r>
            <a:endParaRPr lang="en-US" altLang="zh-TW" sz="3600" b="1" kern="100" dirty="0">
              <a:solidFill>
                <a:srgbClr val="009900"/>
              </a:solidFill>
              <a:effectLst/>
              <a:latin typeface="Times New Roman" panose="02020603050405020304" pitchFamily="18" charset="0"/>
              <a:cs typeface="Times New Roman" panose="02020603050405020304" pitchFamily="18" charset="0"/>
            </a:endParaRPr>
          </a:p>
          <a:p>
            <a:pPr marL="0" indent="720725">
              <a:lnSpc>
                <a:spcPct val="100000"/>
              </a:lnSpc>
              <a:spcBef>
                <a:spcPts val="1200"/>
              </a:spcBef>
              <a:spcAft>
                <a:spcPts val="600"/>
              </a:spcAft>
              <a:buNone/>
            </a:pPr>
            <a:r>
              <a:rPr lang="zh-TW" altLang="en-US" b="1" kern="100" dirty="0">
                <a:effectLst/>
                <a:latin typeface="Times New Roman" panose="02020603050405020304" pitchFamily="18" charset="0"/>
                <a:cs typeface="Times New Roman" panose="02020603050405020304" pitchFamily="18" charset="0"/>
              </a:rPr>
              <a:t>廣義而言，科技是指「科學」與「技術」的統稱。</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科學 </a:t>
            </a:r>
            <a:r>
              <a:rPr lang="en-US" altLang="zh-TW" b="1" kern="100" dirty="0">
                <a:solidFill>
                  <a:srgbClr val="C00000"/>
                </a:solidFill>
                <a:effectLst/>
                <a:latin typeface="Times New Roman" panose="02020603050405020304" pitchFamily="18" charset="0"/>
                <a:cs typeface="Times New Roman" panose="02020603050405020304" pitchFamily="18" charset="0"/>
              </a:rPr>
              <a:t>(Science)</a:t>
            </a:r>
            <a:r>
              <a:rPr lang="zh-TW" altLang="en-US" b="1" kern="100" dirty="0">
                <a:solidFill>
                  <a:srgbClr val="C00000"/>
                </a:solidFill>
                <a:effectLst/>
                <a:latin typeface="Times New Roman" panose="02020603050405020304" pitchFamily="18" charset="0"/>
                <a:cs typeface="Times New Roman" panose="02020603050405020304" pitchFamily="18" charset="0"/>
              </a:rPr>
              <a:t>： </a:t>
            </a:r>
            <a:r>
              <a:rPr lang="zh-TW" altLang="en-US" b="1" kern="100" dirty="0">
                <a:effectLst/>
                <a:latin typeface="Times New Roman" panose="02020603050405020304" pitchFamily="18" charset="0"/>
                <a:cs typeface="Times New Roman" panose="02020603050405020304" pitchFamily="18" charset="0"/>
              </a:rPr>
              <a:t>是一種有系統地獲致知識、解釋世界的方法、活動和結果，屬於人類文化的認知系統。</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技術 </a:t>
            </a:r>
            <a:r>
              <a:rPr lang="en-US" altLang="zh-TW" b="1" kern="100" dirty="0">
                <a:solidFill>
                  <a:srgbClr val="C00000"/>
                </a:solidFill>
                <a:effectLst/>
                <a:latin typeface="Times New Roman" panose="02020603050405020304" pitchFamily="18" charset="0"/>
                <a:cs typeface="Times New Roman" panose="02020603050405020304" pitchFamily="18" charset="0"/>
              </a:rPr>
              <a:t>(Technique / Technology </a:t>
            </a:r>
            <a:r>
              <a:rPr lang="zh-TW" altLang="en-US" b="1" kern="100" dirty="0">
                <a:solidFill>
                  <a:srgbClr val="C00000"/>
                </a:solidFill>
                <a:effectLst/>
                <a:latin typeface="Times New Roman" panose="02020603050405020304" pitchFamily="18" charset="0"/>
                <a:cs typeface="Times New Roman" panose="02020603050405020304" pitchFamily="18" charset="0"/>
              </a:rPr>
              <a:t>狹義</a:t>
            </a:r>
            <a:r>
              <a:rPr lang="en-US" altLang="zh-TW" b="1" kern="100" dirty="0">
                <a:solidFill>
                  <a:srgbClr val="C00000"/>
                </a:solidFill>
                <a:effectLst/>
                <a:latin typeface="Times New Roman" panose="02020603050405020304" pitchFamily="18" charset="0"/>
                <a:cs typeface="Times New Roman" panose="02020603050405020304" pitchFamily="18" charset="0"/>
              </a:rPr>
              <a:t>)</a:t>
            </a:r>
            <a:r>
              <a:rPr lang="zh-TW" altLang="en-US" b="1" kern="100" dirty="0">
                <a:solidFill>
                  <a:srgbClr val="C00000"/>
                </a:solidFill>
                <a:effectLst/>
                <a:latin typeface="Times New Roman" panose="02020603050405020304" pitchFamily="18" charset="0"/>
                <a:cs typeface="Times New Roman" panose="02020603050405020304" pitchFamily="18" charset="0"/>
              </a:rPr>
              <a:t>： </a:t>
            </a:r>
            <a:r>
              <a:rPr lang="zh-TW" altLang="en-US" b="1" kern="100" dirty="0">
                <a:effectLst/>
                <a:latin typeface="Times New Roman" panose="02020603050405020304" pitchFamily="18" charset="0"/>
                <a:cs typeface="Times New Roman" panose="02020603050405020304" pitchFamily="18" charset="0"/>
              </a:rPr>
              <a:t>泛指為達成特定目的（如解決問題、滿足需求）而產生的一套知識組織、應用程序、技巧或工具，屬於人類文化的行動系統。</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科技 </a:t>
            </a:r>
            <a:r>
              <a:rPr lang="en-US" altLang="zh-TW" b="1" kern="100" dirty="0">
                <a:solidFill>
                  <a:srgbClr val="C00000"/>
                </a:solidFill>
                <a:effectLst/>
                <a:latin typeface="Times New Roman" panose="02020603050405020304" pitchFamily="18" charset="0"/>
                <a:cs typeface="Times New Roman" panose="02020603050405020304" pitchFamily="18" charset="0"/>
              </a:rPr>
              <a:t>(Technology </a:t>
            </a:r>
            <a:r>
              <a:rPr lang="zh-TW" altLang="en-US" b="1" kern="100" dirty="0">
                <a:solidFill>
                  <a:srgbClr val="C00000"/>
                </a:solidFill>
                <a:effectLst/>
                <a:latin typeface="Times New Roman" panose="02020603050405020304" pitchFamily="18" charset="0"/>
                <a:cs typeface="Times New Roman" panose="02020603050405020304" pitchFamily="18" charset="0"/>
              </a:rPr>
              <a:t>廣義</a:t>
            </a:r>
            <a:r>
              <a:rPr lang="en-US" altLang="zh-TW" b="1" kern="100" dirty="0">
                <a:solidFill>
                  <a:srgbClr val="C00000"/>
                </a:solidFill>
                <a:effectLst/>
                <a:latin typeface="Times New Roman" panose="02020603050405020304" pitchFamily="18" charset="0"/>
                <a:cs typeface="Times New Roman" panose="02020603050405020304" pitchFamily="18" charset="0"/>
              </a:rPr>
              <a:t>)</a:t>
            </a:r>
            <a:r>
              <a:rPr lang="zh-TW" altLang="en-US" b="1" kern="100" dirty="0">
                <a:solidFill>
                  <a:srgbClr val="C00000"/>
                </a:solidFill>
                <a:effectLst/>
                <a:latin typeface="Times New Roman" panose="02020603050405020304" pitchFamily="18" charset="0"/>
                <a:cs typeface="Times New Roman" panose="02020603050405020304" pitchFamily="18" charset="0"/>
              </a:rPr>
              <a:t>：</a:t>
            </a:r>
            <a:r>
              <a:rPr lang="zh-TW" altLang="en-US" b="1" kern="100" dirty="0">
                <a:effectLst/>
                <a:latin typeface="Times New Roman" panose="02020603050405020304" pitchFamily="18" charset="0"/>
                <a:cs typeface="Times New Roman" panose="02020603050405020304" pitchFamily="18" charset="0"/>
              </a:rPr>
              <a:t> 是指以科學知識為基礎或結合工業化過程所形成的各種工程技術和應用系統，是科學與技術緊密結合的產物。</a:t>
            </a:r>
            <a:endParaRPr lang="zh-TW" altLang="zh-TW"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36</a:t>
            </a:fld>
            <a:endParaRPr lang="zh-TW" altLang="en-US" dirty="0"/>
          </a:p>
        </p:txBody>
      </p:sp>
    </p:spTree>
    <p:extLst>
      <p:ext uri="{BB962C8B-B14F-4D97-AF65-F5344CB8AC3E}">
        <p14:creationId xmlns:p14="http://schemas.microsoft.com/office/powerpoint/2010/main" val="3319644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365126"/>
            <a:ext cx="11662913" cy="6056696"/>
          </a:xfrm>
        </p:spPr>
        <p:txBody>
          <a:bodyPr>
            <a:normAutofit fontScale="85000" lnSpcReduction="10000"/>
          </a:bodyPr>
          <a:lstStyle/>
          <a:p>
            <a:pPr marL="0" indent="0">
              <a:lnSpc>
                <a:spcPct val="150000"/>
              </a:lnSpc>
              <a:spcBef>
                <a:spcPts val="1200"/>
              </a:spcBef>
              <a:spcAft>
                <a:spcPts val="600"/>
              </a:spcAft>
              <a:buNone/>
            </a:pPr>
            <a:r>
              <a:rPr lang="en-US" altLang="zh-TW" sz="4000" b="1" kern="100" dirty="0">
                <a:solidFill>
                  <a:srgbClr val="009900"/>
                </a:solidFill>
                <a:effectLst/>
                <a:latin typeface="Times New Roman" panose="02020603050405020304" pitchFamily="18" charset="0"/>
                <a:cs typeface="Times New Roman" panose="02020603050405020304" pitchFamily="18" charset="0"/>
              </a:rPr>
              <a:t>1.2</a:t>
            </a:r>
            <a:r>
              <a:rPr lang="zh-TW" altLang="en-US" sz="4000" b="1" kern="100" dirty="0">
                <a:solidFill>
                  <a:srgbClr val="009900"/>
                </a:solidFill>
                <a:effectLst/>
                <a:latin typeface="Times New Roman" panose="02020603050405020304" pitchFamily="18" charset="0"/>
                <a:cs typeface="Times New Roman" panose="02020603050405020304" pitchFamily="18" charset="0"/>
              </a:rPr>
              <a:t> 內涵</a:t>
            </a:r>
            <a:endParaRPr lang="en-US" altLang="zh-TW" sz="4000" b="1" kern="100" dirty="0">
              <a:solidFill>
                <a:srgbClr val="009900"/>
              </a:solidFill>
              <a:effectLst/>
              <a:latin typeface="Times New Roman" panose="02020603050405020304" pitchFamily="18" charset="0"/>
              <a:cs typeface="Times New Roman" panose="02020603050405020304" pitchFamily="18" charset="0"/>
            </a:endParaRPr>
          </a:p>
          <a:p>
            <a:pPr marL="0" indent="720725">
              <a:lnSpc>
                <a:spcPct val="150000"/>
              </a:lnSpc>
              <a:spcBef>
                <a:spcPts val="1200"/>
              </a:spcBef>
              <a:spcAft>
                <a:spcPts val="600"/>
              </a:spcAft>
              <a:buNone/>
            </a:pPr>
            <a:r>
              <a:rPr lang="zh-TW" altLang="en-US" sz="3200" b="1" kern="100" dirty="0">
                <a:effectLst/>
                <a:latin typeface="Times New Roman" panose="02020603050405020304" pitchFamily="18" charset="0"/>
                <a:cs typeface="Times New Roman" panose="02020603050405020304" pitchFamily="18" charset="0"/>
              </a:rPr>
              <a:t>科技的內涵包含三個主要層面：</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知識與理論： </a:t>
            </a:r>
            <a:r>
              <a:rPr lang="zh-TW" altLang="en-US" sz="3200" b="1" kern="100" dirty="0">
                <a:effectLst/>
                <a:latin typeface="Times New Roman" panose="02020603050405020304" pitchFamily="18" charset="0"/>
                <a:cs typeface="Times New Roman" panose="02020603050405020304" pitchFamily="18" charset="0"/>
              </a:rPr>
              <a:t>包含科學定律、數學模型、工程原理、設計規範等，是科技的理性基礎。</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工具與製品（物質層）： </a:t>
            </a:r>
            <a:r>
              <a:rPr lang="zh-TW" altLang="en-US" sz="3200" b="1" kern="100" dirty="0">
                <a:effectLst/>
                <a:latin typeface="Times New Roman" panose="02020603050405020304" pitchFamily="18" charset="0"/>
                <a:cs typeface="Times New Roman" panose="02020603050405020304" pitchFamily="18" charset="0"/>
              </a:rPr>
              <a:t>包含機器、儀器、產品、基礎設施等，是科技的具體化成果。</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活動與系統（行動層）： </a:t>
            </a:r>
            <a:r>
              <a:rPr lang="zh-TW" altLang="en-US" sz="3200" b="1" kern="100" dirty="0">
                <a:effectLst/>
                <a:latin typeface="Times New Roman" panose="02020603050405020304" pitchFamily="18" charset="0"/>
                <a:cs typeface="Times New Roman" panose="02020603050405020304" pitchFamily="18" charset="0"/>
              </a:rPr>
              <a:t>包含研究、開發、製造、運用、維護等一系列與技術操作相關的活動和社會組織（如工廠、實驗室、產業鏈）。</a:t>
            </a:r>
          </a:p>
          <a:p>
            <a:pPr marL="357188" indent="-357188">
              <a:lnSpc>
                <a:spcPct val="150000"/>
              </a:lnSpc>
              <a:spcBef>
                <a:spcPts val="1200"/>
              </a:spcBef>
              <a:spcAft>
                <a:spcPts val="600"/>
              </a:spcAft>
              <a:buFont typeface="Wingdings" panose="05000000000000000000" pitchFamily="2" charset="2"/>
              <a:buChar char="p"/>
            </a:pPr>
            <a:endParaRPr lang="zh-TW" altLang="zh-TW" sz="3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37</a:t>
            </a:fld>
            <a:endParaRPr lang="zh-TW" altLang="en-US" dirty="0"/>
          </a:p>
        </p:txBody>
      </p:sp>
    </p:spTree>
    <p:extLst>
      <p:ext uri="{BB962C8B-B14F-4D97-AF65-F5344CB8AC3E}">
        <p14:creationId xmlns:p14="http://schemas.microsoft.com/office/powerpoint/2010/main" val="1300448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365126"/>
            <a:ext cx="11662913" cy="6056696"/>
          </a:xfrm>
        </p:spPr>
        <p:txBody>
          <a:bodyPr>
            <a:noAutofit/>
          </a:bodyPr>
          <a:lstStyle/>
          <a:p>
            <a:pPr marL="0" indent="0">
              <a:lnSpc>
                <a:spcPct val="100000"/>
              </a:lnSpc>
              <a:spcBef>
                <a:spcPts val="1200"/>
              </a:spcBef>
              <a:spcAft>
                <a:spcPts val="1200"/>
              </a:spcAft>
              <a:buNone/>
            </a:pPr>
            <a:r>
              <a:rPr lang="en-US" altLang="zh-TW" sz="3600" b="1" kern="100" dirty="0">
                <a:solidFill>
                  <a:srgbClr val="009900"/>
                </a:solidFill>
                <a:effectLst/>
                <a:latin typeface="Times New Roman" panose="02020603050405020304" pitchFamily="18" charset="0"/>
                <a:cs typeface="Times New Roman" panose="02020603050405020304" pitchFamily="18" charset="0"/>
              </a:rPr>
              <a:t>1.3</a:t>
            </a:r>
            <a:r>
              <a:rPr lang="zh-TW" altLang="en-US" sz="3600" b="1" kern="100" dirty="0">
                <a:solidFill>
                  <a:srgbClr val="009900"/>
                </a:solidFill>
                <a:effectLst/>
                <a:latin typeface="Times New Roman" panose="02020603050405020304" pitchFamily="18" charset="0"/>
                <a:cs typeface="Times New Roman" panose="02020603050405020304" pitchFamily="18" charset="0"/>
              </a:rPr>
              <a:t> 基礎理論</a:t>
            </a:r>
          </a:p>
          <a:p>
            <a:pPr marL="0" indent="720725">
              <a:lnSpc>
                <a:spcPct val="100000"/>
              </a:lnSpc>
              <a:spcBef>
                <a:spcPts val="1200"/>
              </a:spcBef>
              <a:spcAft>
                <a:spcPts val="1200"/>
              </a:spcAft>
              <a:buNone/>
            </a:pPr>
            <a:r>
              <a:rPr lang="zh-TW" altLang="en-US" b="1" kern="100" dirty="0">
                <a:effectLst/>
                <a:latin typeface="Times New Roman" panose="02020603050405020304" pitchFamily="18" charset="0"/>
                <a:cs typeface="Times New Roman" panose="02020603050405020304" pitchFamily="18" charset="0"/>
              </a:rPr>
              <a:t>科技的研究涉及多個學科，其基礎理論探討科技的本質、發展動力及社會影響：</a:t>
            </a:r>
          </a:p>
          <a:p>
            <a:pPr marL="536575" indent="-536575">
              <a:lnSpc>
                <a:spcPct val="100000"/>
              </a:lnSpc>
              <a:spcBef>
                <a:spcPts val="1200"/>
              </a:spcBef>
              <a:spcAft>
                <a:spcPts val="12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科學哲學： </a:t>
            </a:r>
            <a:r>
              <a:rPr lang="zh-TW" altLang="en-US" b="1" kern="100" dirty="0">
                <a:effectLst/>
                <a:latin typeface="Times New Roman" panose="02020603050405020304" pitchFamily="18" charset="0"/>
                <a:cs typeface="Times New Roman" panose="02020603050405020304" pitchFamily="18" charset="0"/>
              </a:rPr>
              <a:t>探討科學知識的本質、科學方法（如歸納法、否證論）的有效性，以及科學知識的合理性。</a:t>
            </a:r>
          </a:p>
          <a:p>
            <a:pPr marL="536575" indent="-536575">
              <a:lnSpc>
                <a:spcPct val="100000"/>
              </a:lnSpc>
              <a:spcBef>
                <a:spcPts val="1200"/>
              </a:spcBef>
              <a:spcAft>
                <a:spcPts val="12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技術哲學： </a:t>
            </a:r>
            <a:r>
              <a:rPr lang="zh-TW" altLang="en-US" b="1" kern="100" dirty="0">
                <a:effectLst/>
                <a:latin typeface="Times New Roman" panose="02020603050405020304" pitchFamily="18" charset="0"/>
                <a:cs typeface="Times New Roman" panose="02020603050405020304" pitchFamily="18" charset="0"/>
              </a:rPr>
              <a:t>探討技術的本質、技術與人類存在的關係、技術的倫理問題，例如對技術決定論（認為技術單方面決定社會發展）與技術工具論（認為技術只是中立的工具）的反思。</a:t>
            </a:r>
          </a:p>
          <a:p>
            <a:pPr marL="536575" indent="-536575">
              <a:lnSpc>
                <a:spcPct val="100000"/>
              </a:lnSpc>
              <a:spcBef>
                <a:spcPts val="1200"/>
              </a:spcBef>
              <a:spcAft>
                <a:spcPts val="12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科技社會學 </a:t>
            </a:r>
            <a:r>
              <a:rPr lang="en-US" altLang="zh-TW" b="1" kern="100" dirty="0">
                <a:solidFill>
                  <a:srgbClr val="C00000"/>
                </a:solidFill>
                <a:effectLst/>
                <a:latin typeface="Times New Roman" panose="02020603050405020304" pitchFamily="18" charset="0"/>
                <a:cs typeface="Times New Roman" panose="02020603050405020304" pitchFamily="18" charset="0"/>
              </a:rPr>
              <a:t>(STS)</a:t>
            </a:r>
            <a:r>
              <a:rPr lang="zh-TW" altLang="en-US" b="1" kern="100" dirty="0">
                <a:solidFill>
                  <a:srgbClr val="C00000"/>
                </a:solidFill>
                <a:effectLst/>
                <a:latin typeface="Times New Roman" panose="02020603050405020304" pitchFamily="18" charset="0"/>
                <a:cs typeface="Times New Roman" panose="02020603050405020304" pitchFamily="18" charset="0"/>
              </a:rPr>
              <a:t>： </a:t>
            </a:r>
            <a:r>
              <a:rPr lang="zh-TW" altLang="en-US" b="1" kern="100" dirty="0">
                <a:effectLst/>
                <a:latin typeface="Times New Roman" panose="02020603050405020304" pitchFamily="18" charset="0"/>
                <a:cs typeface="Times New Roman" panose="02020603050405020304" pitchFamily="18" charset="0"/>
              </a:rPr>
              <a:t>探討科技是如何被社會、政治、文化等因素所形塑和建構，如「知識的社會建構論 </a:t>
            </a:r>
            <a:r>
              <a:rPr lang="en-US" altLang="zh-TW" b="1" kern="100" dirty="0">
                <a:effectLst/>
                <a:latin typeface="Times New Roman" panose="02020603050405020304" pitchFamily="18" charset="0"/>
                <a:cs typeface="Times New Roman" panose="02020603050405020304" pitchFamily="18" charset="0"/>
              </a:rPr>
              <a:t>(SCOT)</a:t>
            </a:r>
            <a:r>
              <a:rPr lang="zh-TW" altLang="en-US" b="1" kern="100" dirty="0">
                <a:effectLst/>
                <a:latin typeface="Times New Roman" panose="02020603050405020304" pitchFamily="18" charset="0"/>
                <a:cs typeface="Times New Roman" panose="02020603050405020304" pitchFamily="18" charset="0"/>
              </a:rPr>
              <a:t>」，認為技術的發展路徑是不同社會群體協商與鬥爭的結果。</a:t>
            </a:r>
          </a:p>
          <a:p>
            <a:pPr marL="357188" indent="-357188">
              <a:lnSpc>
                <a:spcPct val="100000"/>
              </a:lnSpc>
              <a:spcBef>
                <a:spcPts val="1200"/>
              </a:spcBef>
              <a:spcAft>
                <a:spcPts val="1200"/>
              </a:spcAft>
              <a:buFont typeface="Wingdings" panose="05000000000000000000" pitchFamily="2" charset="2"/>
              <a:buChar char="p"/>
            </a:pPr>
            <a:endParaRPr lang="zh-TW" altLang="zh-TW"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38</a:t>
            </a:fld>
            <a:endParaRPr lang="zh-TW" altLang="en-US" dirty="0"/>
          </a:p>
        </p:txBody>
      </p:sp>
    </p:spTree>
    <p:extLst>
      <p:ext uri="{BB962C8B-B14F-4D97-AF65-F5344CB8AC3E}">
        <p14:creationId xmlns:p14="http://schemas.microsoft.com/office/powerpoint/2010/main" val="3215841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262760"/>
            <a:ext cx="11662913" cy="683172"/>
          </a:xfrm>
        </p:spPr>
        <p:txBody>
          <a:bodyPr>
            <a:noAutofit/>
          </a:bodyPr>
          <a:lstStyle/>
          <a:p>
            <a:pPr marL="0" indent="0" algn="ctr">
              <a:lnSpc>
                <a:spcPct val="100000"/>
              </a:lnSpc>
              <a:spcBef>
                <a:spcPts val="1200"/>
              </a:spcBef>
              <a:spcAft>
                <a:spcPts val="1200"/>
              </a:spcAft>
              <a:buNone/>
            </a:pPr>
            <a:r>
              <a:rPr lang="zh-TW" altLang="en-US" sz="4000" b="1" kern="100" dirty="0">
                <a:solidFill>
                  <a:srgbClr val="009900"/>
                </a:solidFill>
                <a:effectLst/>
                <a:latin typeface="Times New Roman" panose="02020603050405020304" pitchFamily="18" charset="0"/>
                <a:cs typeface="Times New Roman" panose="02020603050405020304" pitchFamily="18" charset="0"/>
              </a:rPr>
              <a:t>科技 </a:t>
            </a:r>
            <a:r>
              <a:rPr lang="en-US" altLang="zh-TW" sz="4000" b="1" kern="100" dirty="0">
                <a:solidFill>
                  <a:srgbClr val="009900"/>
                </a:solidFill>
                <a:effectLst/>
                <a:latin typeface="Times New Roman" panose="02020603050405020304" pitchFamily="18" charset="0"/>
                <a:cs typeface="Times New Roman" panose="02020603050405020304" pitchFamily="18" charset="0"/>
              </a:rPr>
              <a:t>(Technology) </a:t>
            </a:r>
            <a:r>
              <a:rPr lang="zh-TW" altLang="en-US" sz="4000" b="1" kern="100" dirty="0">
                <a:solidFill>
                  <a:srgbClr val="009900"/>
                </a:solidFill>
                <a:effectLst/>
                <a:latin typeface="Times New Roman" panose="02020603050405020304" pitchFamily="18" charset="0"/>
                <a:cs typeface="Times New Roman" panose="02020603050405020304" pitchFamily="18" charset="0"/>
              </a:rPr>
              <a:t>的基礎理論與實務應用</a:t>
            </a:r>
            <a:endParaRPr lang="zh-TW" altLang="zh-TW" sz="3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39</a:t>
            </a:fld>
            <a:endParaRPr lang="zh-TW" altLang="en-US" dirty="0"/>
          </a:p>
        </p:txBody>
      </p:sp>
      <p:graphicFrame>
        <p:nvGraphicFramePr>
          <p:cNvPr id="2" name="表格 4">
            <a:extLst>
              <a:ext uri="{FF2B5EF4-FFF2-40B4-BE49-F238E27FC236}">
                <a16:creationId xmlns:a16="http://schemas.microsoft.com/office/drawing/2014/main" id="{7D96D6AF-72C3-4E21-A799-BBCA52D64B28}"/>
              </a:ext>
            </a:extLst>
          </p:cNvPr>
          <p:cNvGraphicFramePr>
            <a:graphicFrameLocks noGrp="1"/>
          </p:cNvGraphicFramePr>
          <p:nvPr>
            <p:extLst>
              <p:ext uri="{D42A27DB-BD31-4B8C-83A1-F6EECF244321}">
                <p14:modId xmlns:p14="http://schemas.microsoft.com/office/powerpoint/2010/main" val="1769751776"/>
              </p:ext>
            </p:extLst>
          </p:nvPr>
        </p:nvGraphicFramePr>
        <p:xfrm>
          <a:off x="264542" y="1108548"/>
          <a:ext cx="11662913" cy="5392680"/>
        </p:xfrm>
        <a:graphic>
          <a:graphicData uri="http://schemas.openxmlformats.org/drawingml/2006/table">
            <a:tbl>
              <a:tblPr firstRow="1" bandRow="1">
                <a:tableStyleId>{5C22544A-7EE6-4342-B048-85BDC9FD1C3A}</a:tableStyleId>
              </a:tblPr>
              <a:tblGrid>
                <a:gridCol w="2043514">
                  <a:extLst>
                    <a:ext uri="{9D8B030D-6E8A-4147-A177-3AD203B41FA5}">
                      <a16:colId xmlns:a16="http://schemas.microsoft.com/office/drawing/2014/main" val="3846780017"/>
                    </a:ext>
                  </a:extLst>
                </a:gridCol>
                <a:gridCol w="5102650">
                  <a:extLst>
                    <a:ext uri="{9D8B030D-6E8A-4147-A177-3AD203B41FA5}">
                      <a16:colId xmlns:a16="http://schemas.microsoft.com/office/drawing/2014/main" val="4270997890"/>
                    </a:ext>
                  </a:extLst>
                </a:gridCol>
                <a:gridCol w="4516749">
                  <a:extLst>
                    <a:ext uri="{9D8B030D-6E8A-4147-A177-3AD203B41FA5}">
                      <a16:colId xmlns:a16="http://schemas.microsoft.com/office/drawing/2014/main" val="1041170941"/>
                    </a:ext>
                  </a:extLst>
                </a:gridCol>
              </a:tblGrid>
              <a:tr h="753644">
                <a:tc>
                  <a:txBody>
                    <a:bodyPr/>
                    <a:lstStyle/>
                    <a:p>
                      <a:pPr algn="ctr"/>
                      <a:r>
                        <a:rPr lang="zh-TW" altLang="zh-TW" sz="22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領域</a:t>
                      </a:r>
                      <a:endParaRPr lang="zh-TW" altLang="en-US" sz="22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基礎理論 </a:t>
                      </a:r>
                      <a:endPar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(Theoretical Foundations)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實務應用 </a:t>
                      </a:r>
                      <a:endPar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(Practical Applications)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92852589"/>
                  </a:ext>
                </a:extLst>
              </a:tr>
              <a:tr h="1157670">
                <a:tc>
                  <a:txBody>
                    <a:bodyPr/>
                    <a:lstStyle/>
                    <a:p>
                      <a:pPr algn="ctr"/>
                      <a:r>
                        <a:rPr lang="zh-TW"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科學哲學</a:t>
                      </a:r>
                      <a:r>
                        <a:rPr lang="en-US"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科學方法論：邏輯推理、假設檢驗、經驗驗證、否證論</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(Popper)</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研發管理：應用科學方法設計實驗、優化產品開發流程</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(R&amp;D)</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2663964940"/>
                  </a:ext>
                </a:extLst>
              </a:tr>
              <a:tr h="1157670">
                <a:tc>
                  <a:txBody>
                    <a:bodyPr/>
                    <a:lstStyle/>
                    <a:p>
                      <a:pPr algn="ctr"/>
                      <a:r>
                        <a:rPr lang="zh-TW"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技術哲學</a:t>
                      </a:r>
                      <a:r>
                        <a:rPr lang="en-US"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技術工具論</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vs.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技術決定論：探討技術的中立性與對社會的單向決定力。</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政策制定：評估新興技術（如</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AI</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、基因編輯）對社會結構的衝擊，進行事前社會影響評估。</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525170597"/>
                  </a:ext>
                </a:extLst>
              </a:tr>
              <a:tr h="1157670">
                <a:tc>
                  <a:txBody>
                    <a:bodyPr/>
                    <a:lstStyle/>
                    <a:p>
                      <a:pPr algn="ctr"/>
                      <a:r>
                        <a:rPr lang="zh-TW"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系統工程</a:t>
                      </a:r>
                      <a:endParaRPr lang="zh-TW" altLang="en-US" sz="2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系統理論：將技術視為輸入、輸出和反饋組成的複雜系統。</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專案管理與優化：應用系統思維優化複雜工程專案，如大型基礎設施建設、供應鏈管理。</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546984528"/>
                  </a:ext>
                </a:extLst>
              </a:tr>
              <a:tr h="1157670">
                <a:tc>
                  <a:txBody>
                    <a:bodyPr/>
                    <a:lstStyle/>
                    <a:p>
                      <a:pPr algn="ctr"/>
                      <a:r>
                        <a:rPr lang="zh-TW"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創新擴散理論</a:t>
                      </a:r>
                      <a:r>
                        <a:rPr lang="en-US" altLang="zh-TW" sz="2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 </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曲線、創新者</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早期採用者</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晚期大眾分類：探討新技術如何被社會群體接受和採納。</a:t>
                      </a:r>
                      <a:r>
                        <a:rPr lang="en-US"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市場策略：制定新技術或產品的推廣和市場滲透策略。</a:t>
                      </a:r>
                      <a:endPar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600802836"/>
                  </a:ext>
                </a:extLst>
              </a:tr>
            </a:tbl>
          </a:graphicData>
        </a:graphic>
      </p:graphicFrame>
    </p:spTree>
    <p:extLst>
      <p:ext uri="{BB962C8B-B14F-4D97-AF65-F5344CB8AC3E}">
        <p14:creationId xmlns:p14="http://schemas.microsoft.com/office/powerpoint/2010/main" val="208904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925B374-EFE9-43C6-905F-F80B3BE0FB25}"/>
              </a:ext>
            </a:extLst>
          </p:cNvPr>
          <p:cNvGrpSpPr/>
          <p:nvPr/>
        </p:nvGrpSpPr>
        <p:grpSpPr>
          <a:xfrm>
            <a:off x="1216325" y="181155"/>
            <a:ext cx="10144664" cy="5725717"/>
            <a:chOff x="2181121" y="1329246"/>
            <a:chExt cx="7820466" cy="4577626"/>
          </a:xfrm>
        </p:grpSpPr>
        <p:pic>
          <p:nvPicPr>
            <p:cNvPr id="3" name="圖片 2">
              <a:extLst>
                <a:ext uri="{FF2B5EF4-FFF2-40B4-BE49-F238E27FC236}">
                  <a16:creationId xmlns:a16="http://schemas.microsoft.com/office/drawing/2014/main" id="{3EF9ABD7-9DF9-7D48-902E-82A10AED872F}"/>
                </a:ext>
              </a:extLst>
            </p:cNvPr>
            <p:cNvPicPr>
              <a:picLocks noChangeAspect="1"/>
            </p:cNvPicPr>
            <p:nvPr/>
          </p:nvPicPr>
          <p:blipFill>
            <a:blip r:embed="rId3"/>
            <a:stretch>
              <a:fillRect/>
            </a:stretch>
          </p:blipFill>
          <p:spPr>
            <a:xfrm>
              <a:off x="4492083" y="2417956"/>
              <a:ext cx="3810000" cy="2133600"/>
            </a:xfrm>
            <a:prstGeom prst="rect">
              <a:avLst/>
            </a:prstGeom>
          </p:spPr>
        </p:pic>
        <p:pic>
          <p:nvPicPr>
            <p:cNvPr id="5" name="圖片 4">
              <a:extLst>
                <a:ext uri="{FF2B5EF4-FFF2-40B4-BE49-F238E27FC236}">
                  <a16:creationId xmlns:a16="http://schemas.microsoft.com/office/drawing/2014/main" id="{446FCB1F-5E03-8E46-A461-9EAE0F27AABB}"/>
                </a:ext>
              </a:extLst>
            </p:cNvPr>
            <p:cNvPicPr>
              <a:picLocks noChangeAspect="1"/>
            </p:cNvPicPr>
            <p:nvPr/>
          </p:nvPicPr>
          <p:blipFill>
            <a:blip r:embed="rId4"/>
            <a:stretch>
              <a:fillRect/>
            </a:stretch>
          </p:blipFill>
          <p:spPr>
            <a:xfrm>
              <a:off x="2181121" y="3763615"/>
              <a:ext cx="3052482" cy="1709390"/>
            </a:xfrm>
            <a:prstGeom prst="rect">
              <a:avLst/>
            </a:prstGeom>
          </p:spPr>
        </p:pic>
        <p:pic>
          <p:nvPicPr>
            <p:cNvPr id="6" name="圖片 5">
              <a:extLst>
                <a:ext uri="{FF2B5EF4-FFF2-40B4-BE49-F238E27FC236}">
                  <a16:creationId xmlns:a16="http://schemas.microsoft.com/office/drawing/2014/main" id="{9A8745BB-19FF-6544-8FB5-7BEC3BC34468}"/>
                </a:ext>
              </a:extLst>
            </p:cNvPr>
            <p:cNvPicPr>
              <a:picLocks noChangeAspect="1"/>
            </p:cNvPicPr>
            <p:nvPr/>
          </p:nvPicPr>
          <p:blipFill>
            <a:blip r:embed="rId5"/>
            <a:stretch>
              <a:fillRect/>
            </a:stretch>
          </p:blipFill>
          <p:spPr>
            <a:xfrm>
              <a:off x="3308198" y="1677707"/>
              <a:ext cx="2523363" cy="1413083"/>
            </a:xfrm>
            <a:prstGeom prst="rect">
              <a:avLst/>
            </a:prstGeom>
          </p:spPr>
        </p:pic>
        <p:pic>
          <p:nvPicPr>
            <p:cNvPr id="7" name="圖片 6">
              <a:extLst>
                <a:ext uri="{FF2B5EF4-FFF2-40B4-BE49-F238E27FC236}">
                  <a16:creationId xmlns:a16="http://schemas.microsoft.com/office/drawing/2014/main" id="{2C00C7AB-E521-CF4D-AF70-58CE8E85125D}"/>
                </a:ext>
              </a:extLst>
            </p:cNvPr>
            <p:cNvPicPr>
              <a:picLocks noChangeAspect="1"/>
            </p:cNvPicPr>
            <p:nvPr/>
          </p:nvPicPr>
          <p:blipFill>
            <a:blip r:embed="rId6"/>
            <a:stretch>
              <a:fillRect/>
            </a:stretch>
          </p:blipFill>
          <p:spPr>
            <a:xfrm>
              <a:off x="7595115" y="4313427"/>
              <a:ext cx="2394520" cy="1593445"/>
            </a:xfrm>
            <a:prstGeom prst="rect">
              <a:avLst/>
            </a:prstGeom>
          </p:spPr>
        </p:pic>
        <p:pic>
          <p:nvPicPr>
            <p:cNvPr id="8" name="圖片 7">
              <a:extLst>
                <a:ext uri="{FF2B5EF4-FFF2-40B4-BE49-F238E27FC236}">
                  <a16:creationId xmlns:a16="http://schemas.microsoft.com/office/drawing/2014/main" id="{8E70A083-89B9-B340-963D-7AC88BE5CE8D}"/>
                </a:ext>
              </a:extLst>
            </p:cNvPr>
            <p:cNvPicPr>
              <a:picLocks noChangeAspect="1"/>
            </p:cNvPicPr>
            <p:nvPr/>
          </p:nvPicPr>
          <p:blipFill>
            <a:blip r:embed="rId7"/>
            <a:stretch>
              <a:fillRect/>
            </a:stretch>
          </p:blipFill>
          <p:spPr>
            <a:xfrm>
              <a:off x="7171035" y="1329246"/>
              <a:ext cx="2830552" cy="1585109"/>
            </a:xfrm>
            <a:prstGeom prst="rect">
              <a:avLst/>
            </a:prstGeom>
          </p:spPr>
        </p:pic>
      </p:grpSp>
      <p:sp>
        <p:nvSpPr>
          <p:cNvPr id="9" name="矩形 8">
            <a:extLst>
              <a:ext uri="{FF2B5EF4-FFF2-40B4-BE49-F238E27FC236}">
                <a16:creationId xmlns:a16="http://schemas.microsoft.com/office/drawing/2014/main" id="{30D8E020-E79B-DD4F-A8F2-0F787AC5B4AA}"/>
              </a:ext>
            </a:extLst>
          </p:cNvPr>
          <p:cNvSpPr/>
          <p:nvPr/>
        </p:nvSpPr>
        <p:spPr>
          <a:xfrm>
            <a:off x="439947" y="5499766"/>
            <a:ext cx="7617125" cy="954107"/>
          </a:xfrm>
          <a:prstGeom prst="rect">
            <a:avLst/>
          </a:prstGeom>
        </p:spPr>
        <p:txBody>
          <a:bodyPr wrap="square">
            <a:spAutoFit/>
          </a:bodyPr>
          <a:lstStyle/>
          <a:p>
            <a:r>
              <a:rPr lang="zh-TW"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澳洲</a:t>
            </a:r>
            <a:r>
              <a:rPr lang="zh-TW" altLang="en-US"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大火</a:t>
            </a:r>
            <a:r>
              <a:rPr lang="zh-TW"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有將近</a:t>
            </a:r>
            <a:r>
              <a:rPr lang="en-US"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1/3</a:t>
            </a:r>
            <a:r>
              <a:rPr lang="zh-TW"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的無尾熊，</a:t>
            </a:r>
            <a:r>
              <a:rPr lang="en-US"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8,000</a:t>
            </a:r>
            <a:r>
              <a:rPr lang="zh-TW"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隻被大火吞蝕</a:t>
            </a:r>
            <a:r>
              <a:rPr lang="zh-TW" altLang="en-US"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，也帶來了史上最糟糕的空氣品質</a:t>
            </a:r>
            <a:r>
              <a:rPr lang="en-US" altLang="zh-TW"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投影片編號版面配置區 3">
            <a:extLst>
              <a:ext uri="{FF2B5EF4-FFF2-40B4-BE49-F238E27FC236}">
                <a16:creationId xmlns:a16="http://schemas.microsoft.com/office/drawing/2014/main" id="{CD578056-FB0E-421B-B652-E690BA9DCCB8}"/>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4</a:t>
            </a:fld>
            <a:endParaRPr lang="zh-TW" altLang="en-US" dirty="0"/>
          </a:p>
        </p:txBody>
      </p:sp>
    </p:spTree>
    <p:extLst>
      <p:ext uri="{BB962C8B-B14F-4D97-AF65-F5344CB8AC3E}">
        <p14:creationId xmlns:p14="http://schemas.microsoft.com/office/powerpoint/2010/main" val="1148803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283780"/>
            <a:ext cx="11662913" cy="6138042"/>
          </a:xfrm>
        </p:spPr>
        <p:txBody>
          <a:bodyPr>
            <a:normAutofit lnSpcReduction="10000"/>
          </a:bodyPr>
          <a:lstStyle/>
          <a:p>
            <a:pPr marL="0" indent="0">
              <a:lnSpc>
                <a:spcPct val="150000"/>
              </a:lnSpc>
              <a:spcBef>
                <a:spcPts val="1200"/>
              </a:spcBef>
              <a:spcAft>
                <a:spcPts val="600"/>
              </a:spcAft>
              <a:buNone/>
            </a:pPr>
            <a:r>
              <a:rPr lang="zh-TW" altLang="en-US" sz="3600" b="1" kern="100" dirty="0">
                <a:solidFill>
                  <a:srgbClr val="C00000"/>
                </a:solidFill>
                <a:effectLst/>
                <a:latin typeface="Times New Roman" panose="02020603050405020304" pitchFamily="18" charset="0"/>
                <a:cs typeface="Times New Roman" panose="02020603050405020304" pitchFamily="18" charset="0"/>
              </a:rPr>
              <a:t>（二） 文化 </a:t>
            </a:r>
            <a:r>
              <a:rPr lang="en-US" altLang="zh-TW" sz="3600" b="1" kern="100" dirty="0">
                <a:solidFill>
                  <a:srgbClr val="C00000"/>
                </a:solidFill>
                <a:effectLst/>
                <a:latin typeface="Times New Roman" panose="02020603050405020304" pitchFamily="18" charset="0"/>
                <a:cs typeface="Times New Roman" panose="02020603050405020304" pitchFamily="18" charset="0"/>
              </a:rPr>
              <a:t>(Culture)</a:t>
            </a:r>
          </a:p>
          <a:p>
            <a:pPr marL="0" indent="0">
              <a:lnSpc>
                <a:spcPct val="150000"/>
              </a:lnSpc>
              <a:spcBef>
                <a:spcPts val="1200"/>
              </a:spcBef>
              <a:spcAft>
                <a:spcPts val="600"/>
              </a:spcAft>
              <a:buNone/>
            </a:pPr>
            <a:r>
              <a:rPr lang="en-US" altLang="zh-TW" sz="3600" b="1" kern="100" dirty="0">
                <a:solidFill>
                  <a:srgbClr val="009900"/>
                </a:solidFill>
                <a:effectLst/>
                <a:latin typeface="Times New Roman" panose="02020603050405020304" pitchFamily="18" charset="0"/>
                <a:cs typeface="Times New Roman" panose="02020603050405020304" pitchFamily="18" charset="0"/>
              </a:rPr>
              <a:t>2.1</a:t>
            </a:r>
            <a:r>
              <a:rPr lang="zh-TW" altLang="en-US" sz="3600" b="1" kern="100" dirty="0">
                <a:solidFill>
                  <a:srgbClr val="009900"/>
                </a:solidFill>
                <a:effectLst/>
                <a:latin typeface="Times New Roman" panose="02020603050405020304" pitchFamily="18" charset="0"/>
                <a:cs typeface="Times New Roman" panose="02020603050405020304" pitchFamily="18" charset="0"/>
              </a:rPr>
              <a:t> 定義</a:t>
            </a:r>
            <a:endParaRPr lang="en-US" altLang="zh-TW" sz="3600" b="1" kern="100" dirty="0">
              <a:solidFill>
                <a:srgbClr val="009900"/>
              </a:solidFill>
              <a:effectLst/>
              <a:latin typeface="Times New Roman" panose="02020603050405020304" pitchFamily="18" charset="0"/>
              <a:cs typeface="Times New Roman" panose="02020603050405020304" pitchFamily="18" charset="0"/>
            </a:endParaRPr>
          </a:p>
          <a:p>
            <a:pPr marL="0" indent="720725">
              <a:lnSpc>
                <a:spcPct val="150000"/>
              </a:lnSpc>
              <a:spcBef>
                <a:spcPts val="1200"/>
              </a:spcBef>
              <a:spcAft>
                <a:spcPts val="600"/>
              </a:spcAft>
              <a:buNone/>
            </a:pPr>
            <a:r>
              <a:rPr lang="zh-TW" altLang="en-US" b="1" kern="100" dirty="0">
                <a:latin typeface="Times New Roman" panose="02020603050405020304" pitchFamily="18" charset="0"/>
                <a:cs typeface="Times New Roman" panose="02020603050405020304" pitchFamily="18" charset="0"/>
              </a:rPr>
              <a:t>文化是人類在歷史發展過程中創造的物質和精神財富的總和，是某一社會群體共享的生活方式</a:t>
            </a:r>
            <a:endParaRPr lang="zh-TW" altLang="en-US" b="1" kern="100" dirty="0">
              <a:effectLst/>
              <a:latin typeface="Times New Roman" panose="02020603050405020304" pitchFamily="18" charset="0"/>
              <a:cs typeface="Times New Roman" panose="02020603050405020304" pitchFamily="18" charset="0"/>
            </a:endParaRPr>
          </a:p>
          <a:p>
            <a:pPr marL="536575" indent="-536575">
              <a:lnSpc>
                <a:spcPct val="150000"/>
              </a:lnSpc>
              <a:spcBef>
                <a:spcPts val="12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人類學定義：</a:t>
            </a:r>
            <a:r>
              <a:rPr lang="zh-TW" altLang="en-US" b="1" kern="100" dirty="0">
                <a:effectLst/>
                <a:latin typeface="Times New Roman" panose="02020603050405020304" pitchFamily="18" charset="0"/>
                <a:cs typeface="Times New Roman" panose="02020603050405020304" pitchFamily="18" charset="0"/>
              </a:rPr>
              <a:t>文化是人類為了傳達關於生活的知識和態度，使之得到傳承和發展而使用的、以象徵符號形式來表現的繼承性的觀念體系。</a:t>
            </a:r>
          </a:p>
          <a:p>
            <a:pPr marL="536575" indent="-536575">
              <a:lnSpc>
                <a:spcPct val="150000"/>
              </a:lnSpc>
              <a:spcBef>
                <a:spcPts val="12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廣義定義：</a:t>
            </a:r>
            <a:r>
              <a:rPr lang="zh-TW" altLang="en-US" b="1" kern="100" dirty="0">
                <a:effectLst/>
                <a:latin typeface="Times New Roman" panose="02020603050405020304" pitchFamily="18" charset="0"/>
                <a:cs typeface="Times New Roman" panose="02020603050405020304" pitchFamily="18" charset="0"/>
              </a:rPr>
              <a:t>文化是一個民族或社會群體共同的價值觀、信仰、習俗、藝術、制度、行為模式以及他們所創造的物質產品。</a:t>
            </a:r>
            <a:endParaRPr lang="zh-TW" altLang="zh-TW"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40</a:t>
            </a:fld>
            <a:endParaRPr lang="zh-TW" altLang="en-US" dirty="0"/>
          </a:p>
        </p:txBody>
      </p:sp>
    </p:spTree>
    <p:extLst>
      <p:ext uri="{BB962C8B-B14F-4D97-AF65-F5344CB8AC3E}">
        <p14:creationId xmlns:p14="http://schemas.microsoft.com/office/powerpoint/2010/main" val="55236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365126"/>
            <a:ext cx="11662913" cy="6056696"/>
          </a:xfrm>
        </p:spPr>
        <p:txBody>
          <a:bodyPr>
            <a:normAutofit fontScale="92500" lnSpcReduction="20000"/>
          </a:bodyPr>
          <a:lstStyle/>
          <a:p>
            <a:pPr marL="0" indent="0">
              <a:lnSpc>
                <a:spcPct val="150000"/>
              </a:lnSpc>
              <a:spcBef>
                <a:spcPts val="1200"/>
              </a:spcBef>
              <a:spcAft>
                <a:spcPts val="600"/>
              </a:spcAft>
              <a:buNone/>
            </a:pPr>
            <a:r>
              <a:rPr lang="en-US" altLang="zh-TW" sz="4000" b="1" kern="100" dirty="0">
                <a:solidFill>
                  <a:srgbClr val="009900"/>
                </a:solidFill>
                <a:effectLst/>
                <a:latin typeface="Times New Roman" panose="02020603050405020304" pitchFamily="18" charset="0"/>
                <a:cs typeface="Times New Roman" panose="02020603050405020304" pitchFamily="18" charset="0"/>
              </a:rPr>
              <a:t>2.2</a:t>
            </a:r>
            <a:r>
              <a:rPr lang="zh-TW" altLang="en-US" sz="4000" b="1" kern="100" dirty="0">
                <a:solidFill>
                  <a:srgbClr val="009900"/>
                </a:solidFill>
                <a:effectLst/>
                <a:latin typeface="Times New Roman" panose="02020603050405020304" pitchFamily="18" charset="0"/>
                <a:cs typeface="Times New Roman" panose="02020603050405020304" pitchFamily="18" charset="0"/>
              </a:rPr>
              <a:t> 內涵</a:t>
            </a:r>
            <a:endParaRPr lang="en-US" altLang="zh-TW" sz="4000" b="1" kern="100" dirty="0">
              <a:solidFill>
                <a:srgbClr val="009900"/>
              </a:solidFill>
              <a:effectLst/>
              <a:latin typeface="Times New Roman" panose="02020603050405020304" pitchFamily="18" charset="0"/>
              <a:cs typeface="Times New Roman" panose="02020603050405020304" pitchFamily="18" charset="0"/>
            </a:endParaRPr>
          </a:p>
          <a:p>
            <a:pPr marL="0" indent="720725">
              <a:lnSpc>
                <a:spcPct val="150000"/>
              </a:lnSpc>
              <a:spcBef>
                <a:spcPts val="1200"/>
              </a:spcBef>
              <a:spcAft>
                <a:spcPts val="600"/>
              </a:spcAft>
              <a:buNone/>
            </a:pPr>
            <a:r>
              <a:rPr lang="zh-TW" altLang="en-US" sz="3200" b="1" kern="100" dirty="0">
                <a:effectLst/>
                <a:latin typeface="Times New Roman" panose="02020603050405020304" pitchFamily="18" charset="0"/>
                <a:cs typeface="Times New Roman" panose="02020603050405020304" pitchFamily="18" charset="0"/>
              </a:rPr>
              <a:t>文化通常被劃分為三個層次：</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物質文化： </a:t>
            </a:r>
            <a:r>
              <a:rPr lang="zh-TW" altLang="en-US" sz="3200" b="1" kern="100" dirty="0">
                <a:effectLst/>
                <a:latin typeface="Times New Roman" panose="02020603050405020304" pitchFamily="18" charset="0"/>
                <a:cs typeface="Times New Roman" panose="02020603050405020304" pitchFamily="18" charset="0"/>
              </a:rPr>
              <a:t>人類為了生存和適應環境所創造的物質產品，包括工具、衣食住行所需、現代高科技產品等。</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制度文化： </a:t>
            </a:r>
            <a:r>
              <a:rPr lang="zh-TW" altLang="en-US" sz="3200" b="1" kern="100" dirty="0">
                <a:effectLst/>
                <a:latin typeface="Times New Roman" panose="02020603050405020304" pitchFamily="18" charset="0"/>
                <a:cs typeface="Times New Roman" panose="02020603050405020304" pitchFamily="18" charset="0"/>
              </a:rPr>
              <a:t>為了與他人和諧相處而建立的社會規範、道德倫理、社會制度、法律、風俗習慣等。</a:t>
            </a:r>
          </a:p>
          <a:p>
            <a:pPr marL="536575" indent="-536575">
              <a:lnSpc>
                <a:spcPct val="150000"/>
              </a:lnSpc>
              <a:spcBef>
                <a:spcPts val="1200"/>
              </a:spcBef>
              <a:spcAft>
                <a:spcPts val="600"/>
              </a:spcAft>
              <a:buFont typeface="Wingdings" panose="05000000000000000000" pitchFamily="2" charset="2"/>
              <a:buChar char="p"/>
            </a:pPr>
            <a:r>
              <a:rPr lang="zh-TW" altLang="en-US" sz="3200" b="1" kern="100" dirty="0">
                <a:solidFill>
                  <a:srgbClr val="C00000"/>
                </a:solidFill>
                <a:effectLst/>
                <a:latin typeface="Times New Roman" panose="02020603050405020304" pitchFamily="18" charset="0"/>
                <a:cs typeface="Times New Roman" panose="02020603050405020304" pitchFamily="18" charset="0"/>
              </a:rPr>
              <a:t>精神文化： </a:t>
            </a:r>
            <a:r>
              <a:rPr lang="zh-TW" altLang="en-US" sz="3200" b="1" kern="100" dirty="0">
                <a:effectLst/>
                <a:latin typeface="Times New Roman" panose="02020603050405020304" pitchFamily="18" charset="0"/>
                <a:cs typeface="Times New Roman" panose="02020603050405020304" pitchFamily="18" charset="0"/>
              </a:rPr>
              <a:t>社會的核心價值觀、哲學思想、信仰、藝術、文學、科學知識等，是文化的深層次表現。</a:t>
            </a:r>
          </a:p>
          <a:p>
            <a:pPr marL="357188" indent="-357188">
              <a:lnSpc>
                <a:spcPct val="150000"/>
              </a:lnSpc>
              <a:spcBef>
                <a:spcPts val="1200"/>
              </a:spcBef>
              <a:spcAft>
                <a:spcPts val="600"/>
              </a:spcAft>
              <a:buFont typeface="Wingdings" panose="05000000000000000000" pitchFamily="2" charset="2"/>
              <a:buChar char="p"/>
            </a:pPr>
            <a:endParaRPr lang="zh-TW" altLang="zh-TW" sz="3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41</a:t>
            </a:fld>
            <a:endParaRPr lang="zh-TW" altLang="en-US" dirty="0"/>
          </a:p>
        </p:txBody>
      </p:sp>
    </p:spTree>
    <p:extLst>
      <p:ext uri="{BB962C8B-B14F-4D97-AF65-F5344CB8AC3E}">
        <p14:creationId xmlns:p14="http://schemas.microsoft.com/office/powerpoint/2010/main" val="2160767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365126"/>
            <a:ext cx="11662913" cy="6056696"/>
          </a:xfrm>
        </p:spPr>
        <p:txBody>
          <a:bodyPr>
            <a:noAutofit/>
          </a:bodyPr>
          <a:lstStyle/>
          <a:p>
            <a:pPr marL="0" indent="0">
              <a:lnSpc>
                <a:spcPct val="150000"/>
              </a:lnSpc>
              <a:spcBef>
                <a:spcPts val="600"/>
              </a:spcBef>
              <a:spcAft>
                <a:spcPts val="600"/>
              </a:spcAft>
              <a:buNone/>
            </a:pPr>
            <a:r>
              <a:rPr lang="en-US" altLang="zh-TW" sz="3600" b="1" kern="100" dirty="0">
                <a:solidFill>
                  <a:srgbClr val="009900"/>
                </a:solidFill>
                <a:effectLst/>
                <a:latin typeface="Times New Roman" panose="02020603050405020304" pitchFamily="18" charset="0"/>
                <a:cs typeface="Times New Roman" panose="02020603050405020304" pitchFamily="18" charset="0"/>
              </a:rPr>
              <a:t>1.3</a:t>
            </a:r>
            <a:r>
              <a:rPr lang="zh-TW" altLang="en-US" sz="3600" b="1" kern="100" dirty="0">
                <a:solidFill>
                  <a:srgbClr val="009900"/>
                </a:solidFill>
                <a:effectLst/>
                <a:latin typeface="Times New Roman" panose="02020603050405020304" pitchFamily="18" charset="0"/>
                <a:cs typeface="Times New Roman" panose="02020603050405020304" pitchFamily="18" charset="0"/>
              </a:rPr>
              <a:t> 基礎理論</a:t>
            </a:r>
          </a:p>
          <a:p>
            <a:pPr marL="0" indent="720725">
              <a:lnSpc>
                <a:spcPct val="150000"/>
              </a:lnSpc>
              <a:spcBef>
                <a:spcPts val="600"/>
              </a:spcBef>
              <a:spcAft>
                <a:spcPts val="600"/>
              </a:spcAft>
              <a:buNone/>
            </a:pPr>
            <a:r>
              <a:rPr lang="zh-TW" altLang="en-US" b="1" kern="100" dirty="0">
                <a:effectLst/>
                <a:latin typeface="Times New Roman" panose="02020603050405020304" pitchFamily="18" charset="0"/>
                <a:cs typeface="Times New Roman" panose="02020603050405020304" pitchFamily="18" charset="0"/>
              </a:rPr>
              <a:t>文化研究的基礎理論主要來自社會學、人類學和哲學：</a:t>
            </a:r>
          </a:p>
          <a:p>
            <a:pPr marL="536575" indent="-536575">
              <a:lnSpc>
                <a:spcPct val="150000"/>
              </a:lnSpc>
              <a:spcBef>
                <a:spcPts val="6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文化人類學： </a:t>
            </a:r>
            <a:r>
              <a:rPr lang="zh-TW" altLang="en-US" b="1" kern="100" dirty="0">
                <a:effectLst/>
                <a:latin typeface="Times New Roman" panose="02020603050405020304" pitchFamily="18" charset="0"/>
                <a:cs typeface="Times New Roman" panose="02020603050405020304" pitchFamily="18" charset="0"/>
              </a:rPr>
              <a:t>探討文化的普遍性與特殊性，強調文化是學習得來的（非遺傳）、共有的、且具有功能性，如功能論、結構主義。</a:t>
            </a:r>
          </a:p>
          <a:p>
            <a:pPr marL="536575" indent="-536575">
              <a:lnSpc>
                <a:spcPct val="150000"/>
              </a:lnSpc>
              <a:spcBef>
                <a:spcPts val="6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社會學理論： </a:t>
            </a:r>
            <a:r>
              <a:rPr lang="zh-TW" altLang="en-US" b="1" kern="100" dirty="0">
                <a:effectLst/>
                <a:latin typeface="Times New Roman" panose="02020603050405020304" pitchFamily="18" charset="0"/>
                <a:cs typeface="Times New Roman" panose="02020603050405020304" pitchFamily="18" charset="0"/>
              </a:rPr>
              <a:t>探討文化如何影響社會結構、社會變遷，以及文化與階級、權力、意識形態的關係，如文化馬克思主義。</a:t>
            </a:r>
          </a:p>
          <a:p>
            <a:pPr marL="536575" indent="-536575">
              <a:lnSpc>
                <a:spcPct val="150000"/>
              </a:lnSpc>
              <a:spcBef>
                <a:spcPts val="600"/>
              </a:spcBef>
              <a:spcAft>
                <a:spcPts val="600"/>
              </a:spcAft>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符號學與詮釋學： </a:t>
            </a:r>
            <a:r>
              <a:rPr lang="zh-TW" altLang="en-US" b="1" kern="100" dirty="0">
                <a:effectLst/>
                <a:latin typeface="Times New Roman" panose="02020603050405020304" pitchFamily="18" charset="0"/>
                <a:cs typeface="Times New Roman" panose="02020603050405020304" pitchFamily="18" charset="0"/>
              </a:rPr>
              <a:t>關注文化作為一種符號系統，人們如何透過符號（語言、儀式、圖像）來賦予世界意義並進行溝通。</a:t>
            </a:r>
          </a:p>
          <a:p>
            <a:pPr marL="357188" indent="-357188">
              <a:lnSpc>
                <a:spcPct val="150000"/>
              </a:lnSpc>
              <a:spcBef>
                <a:spcPts val="600"/>
              </a:spcBef>
              <a:spcAft>
                <a:spcPts val="600"/>
              </a:spcAft>
              <a:buFont typeface="Wingdings" panose="05000000000000000000" pitchFamily="2" charset="2"/>
              <a:buChar char="p"/>
            </a:pPr>
            <a:endParaRPr lang="zh-TW" altLang="zh-TW"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42</a:t>
            </a:fld>
            <a:endParaRPr lang="zh-TW" altLang="en-US" dirty="0"/>
          </a:p>
        </p:txBody>
      </p:sp>
    </p:spTree>
    <p:extLst>
      <p:ext uri="{BB962C8B-B14F-4D97-AF65-F5344CB8AC3E}">
        <p14:creationId xmlns:p14="http://schemas.microsoft.com/office/powerpoint/2010/main" val="3434984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262760"/>
            <a:ext cx="11662913" cy="683172"/>
          </a:xfrm>
        </p:spPr>
        <p:txBody>
          <a:bodyPr>
            <a:noAutofit/>
          </a:bodyPr>
          <a:lstStyle/>
          <a:p>
            <a:pPr marL="0" indent="0" algn="ctr">
              <a:lnSpc>
                <a:spcPct val="100000"/>
              </a:lnSpc>
              <a:spcBef>
                <a:spcPts val="1200"/>
              </a:spcBef>
              <a:spcAft>
                <a:spcPts val="1200"/>
              </a:spcAft>
              <a:buNone/>
            </a:pPr>
            <a:r>
              <a:rPr lang="zh-TW" altLang="en-US" sz="4000" b="1" kern="100" dirty="0">
                <a:solidFill>
                  <a:srgbClr val="009900"/>
                </a:solidFill>
                <a:effectLst/>
                <a:latin typeface="Times New Roman" panose="02020603050405020304" pitchFamily="18" charset="0"/>
                <a:cs typeface="Times New Roman" panose="02020603050405020304" pitchFamily="18" charset="0"/>
              </a:rPr>
              <a:t>文化 </a:t>
            </a:r>
            <a:r>
              <a:rPr lang="en-US" altLang="zh-TW" sz="4000" b="1" kern="100" dirty="0">
                <a:solidFill>
                  <a:srgbClr val="009900"/>
                </a:solidFill>
                <a:effectLst/>
                <a:latin typeface="Times New Roman" panose="02020603050405020304" pitchFamily="18" charset="0"/>
                <a:cs typeface="Times New Roman" panose="02020603050405020304" pitchFamily="18" charset="0"/>
              </a:rPr>
              <a:t>(Culture)</a:t>
            </a:r>
            <a:r>
              <a:rPr lang="zh-TW" altLang="en-US" sz="4000" b="1" kern="100" dirty="0">
                <a:solidFill>
                  <a:srgbClr val="009900"/>
                </a:solidFill>
                <a:effectLst/>
                <a:latin typeface="Times New Roman" panose="02020603050405020304" pitchFamily="18" charset="0"/>
                <a:cs typeface="Times New Roman" panose="02020603050405020304" pitchFamily="18" charset="0"/>
              </a:rPr>
              <a:t>的基礎理論與實務應用</a:t>
            </a:r>
            <a:endParaRPr lang="zh-TW" altLang="zh-TW" sz="3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43</a:t>
            </a:fld>
            <a:endParaRPr lang="zh-TW" altLang="en-US" dirty="0"/>
          </a:p>
        </p:txBody>
      </p:sp>
      <p:graphicFrame>
        <p:nvGraphicFramePr>
          <p:cNvPr id="2" name="表格 4">
            <a:extLst>
              <a:ext uri="{FF2B5EF4-FFF2-40B4-BE49-F238E27FC236}">
                <a16:creationId xmlns:a16="http://schemas.microsoft.com/office/drawing/2014/main" id="{7D96D6AF-72C3-4E21-A799-BBCA52D64B28}"/>
              </a:ext>
            </a:extLst>
          </p:cNvPr>
          <p:cNvGraphicFramePr>
            <a:graphicFrameLocks noGrp="1"/>
          </p:cNvGraphicFramePr>
          <p:nvPr>
            <p:extLst>
              <p:ext uri="{D42A27DB-BD31-4B8C-83A1-F6EECF244321}">
                <p14:modId xmlns:p14="http://schemas.microsoft.com/office/powerpoint/2010/main" val="2454411353"/>
              </p:ext>
            </p:extLst>
          </p:nvPr>
        </p:nvGraphicFramePr>
        <p:xfrm>
          <a:off x="264541" y="1017400"/>
          <a:ext cx="11662913" cy="5577840"/>
        </p:xfrm>
        <a:graphic>
          <a:graphicData uri="http://schemas.openxmlformats.org/drawingml/2006/table">
            <a:tbl>
              <a:tblPr firstRow="1" bandRow="1">
                <a:tableStyleId>{5C22544A-7EE6-4342-B048-85BDC9FD1C3A}</a:tableStyleId>
              </a:tblPr>
              <a:tblGrid>
                <a:gridCol w="2552230">
                  <a:extLst>
                    <a:ext uri="{9D8B030D-6E8A-4147-A177-3AD203B41FA5}">
                      <a16:colId xmlns:a16="http://schemas.microsoft.com/office/drawing/2014/main" val="3846780017"/>
                    </a:ext>
                  </a:extLst>
                </a:gridCol>
                <a:gridCol w="4593934">
                  <a:extLst>
                    <a:ext uri="{9D8B030D-6E8A-4147-A177-3AD203B41FA5}">
                      <a16:colId xmlns:a16="http://schemas.microsoft.com/office/drawing/2014/main" val="4270997890"/>
                    </a:ext>
                  </a:extLst>
                </a:gridCol>
                <a:gridCol w="4516749">
                  <a:extLst>
                    <a:ext uri="{9D8B030D-6E8A-4147-A177-3AD203B41FA5}">
                      <a16:colId xmlns:a16="http://schemas.microsoft.com/office/drawing/2014/main" val="1041170941"/>
                    </a:ext>
                  </a:extLst>
                </a:gridCol>
              </a:tblGrid>
              <a:tr h="753644">
                <a:tc>
                  <a:txBody>
                    <a:bodyPr/>
                    <a:lstStyle/>
                    <a:p>
                      <a:pPr algn="ctr"/>
                      <a:r>
                        <a:rPr lang="zh-TW" altLang="zh-TW" sz="24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領域</a:t>
                      </a:r>
                      <a:endParaRPr lang="zh-TW" altLang="en-US" sz="24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基礎理論 </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(Theoretical Foundations)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實務應用 </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(Practical Applications)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92852589"/>
                  </a:ext>
                </a:extLst>
              </a:tr>
              <a:tr h="1157670">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文化人類學</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文化相對論：理解文化的多樣性，避免以單一標準評斷他者文化。</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跨文化溝通與談判：在全球化商業、外交、國際合作中，避免因文化差異導致誤解。</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2663964940"/>
                  </a:ext>
                </a:extLst>
              </a:tr>
              <a:tr h="1157670">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文化社會學</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符號學：分析文化產品（如媒體、廣告）的符號與意義，如何建構社會現實。</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品牌行銷與廣告：設計符合目標客群文化符號與價值觀的產品和行銷訊息。</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525170597"/>
                  </a:ext>
                </a:extLst>
              </a:tr>
              <a:tr h="1157670">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批判理論</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意識形態批判、文化霸權：分析文化如何鞏固權力結構和社會不平等。</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非營利組織</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(NGO) / </a:t>
                      </a:r>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社會運動：分析和挑戰不公平的制度和文化慣例，推動社會變革。</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546984528"/>
                  </a:ext>
                </a:extLst>
              </a:tr>
              <a:tr h="1157670">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文化研究</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(Cultural Studies)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文化與認同：探討種族、性別、階級、地域等因素如何形塑個人與群體的文化認同。</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文化資產與數位典藏：運用數位技術保存和活化傳統文化，並解決文化傳承中的認同議題。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600802836"/>
                  </a:ext>
                </a:extLst>
              </a:tr>
            </a:tbl>
          </a:graphicData>
        </a:graphic>
      </p:graphicFrame>
    </p:spTree>
    <p:extLst>
      <p:ext uri="{BB962C8B-B14F-4D97-AF65-F5344CB8AC3E}">
        <p14:creationId xmlns:p14="http://schemas.microsoft.com/office/powerpoint/2010/main" val="129919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2" y="214129"/>
            <a:ext cx="11662913" cy="1029559"/>
          </a:xfrm>
        </p:spPr>
        <p:txBody>
          <a:bodyPr vert="horz" lIns="91440" tIns="45720" rIns="91440" bIns="45720" rtlCol="0" anchor="t">
            <a:noAutofit/>
          </a:bodyPr>
          <a:lstStyle/>
          <a:p>
            <a:pPr algn="ctr">
              <a:lnSpc>
                <a:spcPct val="100000"/>
              </a:lnSpc>
            </a:pPr>
            <a:r>
              <a:rPr lang="zh-TW" altLang="en-US" sz="5400" dirty="0">
                <a:solidFill>
                  <a:srgbClr val="000099"/>
                </a:solidFill>
                <a:latin typeface="Times New Roman" panose="02020603050405020304" pitchFamily="18" charset="0"/>
                <a:cs typeface="Times New Roman" panose="02020603050405020304" pitchFamily="18" charset="0"/>
              </a:rPr>
              <a:t>（三）科技文化與永續未來的關聯性</a:t>
            </a:r>
            <a:endParaRPr lang="en-US" altLang="zh-TW" sz="5400" dirty="0">
              <a:solidFill>
                <a:srgbClr val="000099"/>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1243688"/>
            <a:ext cx="11662913" cy="5178133"/>
          </a:xfrm>
        </p:spPr>
        <p:txBody>
          <a:bodyPr>
            <a:normAutofit fontScale="92500" lnSpcReduction="10000"/>
          </a:bodyPr>
          <a:lstStyle/>
          <a:p>
            <a:pPr marL="0" indent="720725">
              <a:lnSpc>
                <a:spcPct val="100000"/>
              </a:lnSpc>
              <a:spcBef>
                <a:spcPts val="1200"/>
              </a:spcBef>
              <a:spcAft>
                <a:spcPts val="600"/>
              </a:spcAft>
              <a:buNone/>
            </a:pPr>
            <a:r>
              <a:rPr lang="zh-TW" altLang="en-US" b="1" kern="100" dirty="0">
                <a:effectLst/>
                <a:latin typeface="Times New Roman" panose="02020603050405020304" pitchFamily="18" charset="0"/>
                <a:cs typeface="Times New Roman" panose="02020603050405020304" pitchFamily="18" charset="0"/>
              </a:rPr>
              <a:t>科技文化是科學與技術作為文化的主導因素，與人類社會的價值觀、制度、生活方式相互作用所形成的總體現象。它與永續未來（</a:t>
            </a:r>
            <a:r>
              <a:rPr lang="en-US" altLang="zh-TW" b="1" kern="100" dirty="0">
                <a:effectLst/>
                <a:latin typeface="Times New Roman" panose="02020603050405020304" pitchFamily="18" charset="0"/>
                <a:cs typeface="Times New Roman" panose="02020603050405020304" pitchFamily="18" charset="0"/>
              </a:rPr>
              <a:t>Sustainable Future</a:t>
            </a:r>
            <a:r>
              <a:rPr lang="zh-TW" altLang="en-US" b="1" kern="100" dirty="0">
                <a:effectLst/>
                <a:latin typeface="Times New Roman" panose="02020603050405020304" pitchFamily="18" charset="0"/>
                <a:cs typeface="Times New Roman" panose="02020603050405020304" pitchFamily="18" charset="0"/>
              </a:rPr>
              <a:t>，即實現聯合國永續發展目標 </a:t>
            </a:r>
            <a:r>
              <a:rPr lang="en-US" altLang="zh-TW" b="1" kern="100" dirty="0">
                <a:effectLst/>
                <a:latin typeface="Times New Roman" panose="02020603050405020304" pitchFamily="18" charset="0"/>
                <a:cs typeface="Times New Roman" panose="02020603050405020304" pitchFamily="18" charset="0"/>
              </a:rPr>
              <a:t>SDGs</a:t>
            </a:r>
            <a:r>
              <a:rPr lang="zh-TW" altLang="en-US" b="1" kern="100" dirty="0">
                <a:effectLst/>
                <a:latin typeface="Times New Roman" panose="02020603050405020304" pitchFamily="18" charset="0"/>
                <a:cs typeface="Times New Roman" panose="02020603050405020304" pitchFamily="18" charset="0"/>
              </a:rPr>
              <a:t>）的關係是核心、雙向且辯證的。</a:t>
            </a:r>
          </a:p>
          <a:p>
            <a:pPr marL="0" indent="0">
              <a:lnSpc>
                <a:spcPct val="100000"/>
              </a:lnSpc>
              <a:spcBef>
                <a:spcPts val="1200"/>
              </a:spcBef>
              <a:spcAft>
                <a:spcPts val="600"/>
              </a:spcAft>
              <a:buNone/>
            </a:pPr>
            <a:r>
              <a:rPr lang="en-US" altLang="zh-TW" b="1" kern="100" dirty="0">
                <a:solidFill>
                  <a:srgbClr val="C00000"/>
                </a:solidFill>
                <a:effectLst/>
                <a:latin typeface="Times New Roman" panose="02020603050405020304" pitchFamily="18" charset="0"/>
                <a:cs typeface="Times New Roman" panose="02020603050405020304" pitchFamily="18" charset="0"/>
              </a:rPr>
              <a:t>3.1. </a:t>
            </a:r>
            <a:r>
              <a:rPr lang="zh-TW" altLang="en-US" b="1" kern="100" dirty="0">
                <a:solidFill>
                  <a:srgbClr val="C00000"/>
                </a:solidFill>
                <a:effectLst/>
                <a:latin typeface="Times New Roman" panose="02020603050405020304" pitchFamily="18" charset="0"/>
                <a:cs typeface="Times New Roman" panose="02020603050405020304" pitchFamily="18" charset="0"/>
              </a:rPr>
              <a:t>科技文化是實現永續未來的關鍵驅動力量（正面作用）</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009900"/>
                </a:solidFill>
                <a:effectLst/>
                <a:latin typeface="Times New Roman" panose="02020603050405020304" pitchFamily="18" charset="0"/>
                <a:cs typeface="Times New Roman" panose="02020603050405020304" pitchFamily="18" charset="0"/>
              </a:rPr>
              <a:t>綠色科技提供解決方案： </a:t>
            </a:r>
            <a:r>
              <a:rPr lang="zh-TW" altLang="en-US" b="1" kern="100" dirty="0">
                <a:effectLst/>
                <a:latin typeface="Times New Roman" panose="02020603050405020304" pitchFamily="18" charset="0"/>
                <a:cs typeface="Times New Roman" panose="02020603050405020304" pitchFamily="18" charset="0"/>
              </a:rPr>
              <a:t>科技文化中衍生的「綠色科技」（如再生能源、碳捕捉、智慧電網、循環經濟技術）是應對氣候變遷和資源枯竭等環境挑戰的主要工具。</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009900"/>
                </a:solidFill>
                <a:effectLst/>
                <a:latin typeface="Times New Roman" panose="02020603050405020304" pitchFamily="18" charset="0"/>
                <a:cs typeface="Times New Roman" panose="02020603050405020304" pitchFamily="18" charset="0"/>
              </a:rPr>
              <a:t>智慧化提升效率： </a:t>
            </a:r>
            <a:r>
              <a:rPr lang="zh-TW" altLang="en-US" b="1" kern="100" dirty="0">
                <a:effectLst/>
                <a:latin typeface="Times New Roman" panose="02020603050405020304" pitchFamily="18" charset="0"/>
                <a:cs typeface="Times New Roman" panose="02020603050405020304" pitchFamily="18" charset="0"/>
              </a:rPr>
              <a:t>數位科技（</a:t>
            </a:r>
            <a:r>
              <a:rPr lang="en-US" altLang="zh-TW" b="1" kern="100" dirty="0">
                <a:effectLst/>
                <a:latin typeface="Times New Roman" panose="02020603050405020304" pitchFamily="18" charset="0"/>
                <a:cs typeface="Times New Roman" panose="02020603050405020304" pitchFamily="18" charset="0"/>
              </a:rPr>
              <a:t>AI</a:t>
            </a:r>
            <a:r>
              <a:rPr lang="zh-TW" altLang="en-US" b="1" kern="100" dirty="0">
                <a:effectLst/>
                <a:latin typeface="Times New Roman" panose="02020603050405020304" pitchFamily="18" charset="0"/>
                <a:cs typeface="Times New Roman" panose="02020603050405020304" pitchFamily="18" charset="0"/>
              </a:rPr>
              <a:t>、大數據、</a:t>
            </a:r>
            <a:r>
              <a:rPr lang="en-US" altLang="zh-TW" b="1" kern="100" dirty="0">
                <a:effectLst/>
                <a:latin typeface="Times New Roman" panose="02020603050405020304" pitchFamily="18" charset="0"/>
                <a:cs typeface="Times New Roman" panose="02020603050405020304" pitchFamily="18" charset="0"/>
              </a:rPr>
              <a:t>IoT</a:t>
            </a:r>
            <a:r>
              <a:rPr lang="zh-TW" altLang="en-US" b="1" kern="100" dirty="0">
                <a:effectLst/>
                <a:latin typeface="Times New Roman" panose="02020603050405020304" pitchFamily="18" charset="0"/>
                <a:cs typeface="Times New Roman" panose="02020603050405020304" pitchFamily="18" charset="0"/>
              </a:rPr>
              <a:t>）能優化資源分配、提升生產效率、實現智慧城市管理，直接支持環境（如節能減碳）和經濟永續。</a:t>
            </a:r>
          </a:p>
          <a:p>
            <a:pPr marL="536575" indent="-536575">
              <a:lnSpc>
                <a:spcPct val="100000"/>
              </a:lnSpc>
              <a:spcBef>
                <a:spcPts val="1200"/>
              </a:spcBef>
              <a:spcAft>
                <a:spcPts val="600"/>
              </a:spcAft>
              <a:buFont typeface="Wingdings" panose="05000000000000000000" pitchFamily="2" charset="2"/>
              <a:buChar char="p"/>
            </a:pPr>
            <a:r>
              <a:rPr lang="zh-TW" altLang="en-US" b="1" kern="100" dirty="0">
                <a:solidFill>
                  <a:srgbClr val="009900"/>
                </a:solidFill>
                <a:effectLst/>
                <a:latin typeface="Times New Roman" panose="02020603050405020304" pitchFamily="18" charset="0"/>
                <a:cs typeface="Times New Roman" panose="02020603050405020304" pitchFamily="18" charset="0"/>
              </a:rPr>
              <a:t>文化傳承與創新： </a:t>
            </a:r>
            <a:r>
              <a:rPr lang="zh-TW" altLang="en-US" b="1" kern="100" dirty="0">
                <a:effectLst/>
                <a:latin typeface="Times New Roman" panose="02020603050405020304" pitchFamily="18" charset="0"/>
                <a:cs typeface="Times New Roman" panose="02020603050405020304" pitchFamily="18" charset="0"/>
              </a:rPr>
              <a:t>科技可用於保存和傳播文化資產，同時「文化科技」的應用能促進文化理解與社會包容，有助於實現社會層面的永續發展。</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44</a:t>
            </a:fld>
            <a:endParaRPr lang="zh-TW" altLang="en-US" dirty="0"/>
          </a:p>
        </p:txBody>
      </p:sp>
    </p:spTree>
    <p:extLst>
      <p:ext uri="{BB962C8B-B14F-4D97-AF65-F5344CB8AC3E}">
        <p14:creationId xmlns:p14="http://schemas.microsoft.com/office/powerpoint/2010/main" val="4044064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365126"/>
            <a:ext cx="11662913" cy="6056696"/>
          </a:xfrm>
        </p:spPr>
        <p:txBody>
          <a:bodyPr>
            <a:normAutofit fontScale="85000" lnSpcReduction="10000"/>
          </a:bodyPr>
          <a:lstStyle/>
          <a:p>
            <a:pPr marL="0" indent="0">
              <a:lnSpc>
                <a:spcPct val="160000"/>
              </a:lnSpc>
              <a:spcBef>
                <a:spcPts val="1200"/>
              </a:spcBef>
              <a:spcAft>
                <a:spcPts val="1200"/>
              </a:spcAft>
              <a:buNone/>
            </a:pPr>
            <a:r>
              <a:rPr lang="en-US" altLang="zh-TW" sz="4000" b="1" kern="100" dirty="0">
                <a:solidFill>
                  <a:srgbClr val="C00000"/>
                </a:solidFill>
                <a:effectLst/>
                <a:latin typeface="Times New Roman" panose="02020603050405020304" pitchFamily="18" charset="0"/>
                <a:cs typeface="Times New Roman" panose="02020603050405020304" pitchFamily="18" charset="0"/>
              </a:rPr>
              <a:t>3.2. </a:t>
            </a:r>
            <a:r>
              <a:rPr lang="zh-TW" altLang="en-US" sz="4000" b="1" kern="100" dirty="0">
                <a:solidFill>
                  <a:srgbClr val="C00000"/>
                </a:solidFill>
                <a:effectLst/>
                <a:latin typeface="Times New Roman" panose="02020603050405020304" pitchFamily="18" charset="0"/>
                <a:cs typeface="Times New Roman" panose="02020603050405020304" pitchFamily="18" charset="0"/>
              </a:rPr>
              <a:t>科技文化是永續發展面臨的挑戰源頭（負面作用）</a:t>
            </a:r>
          </a:p>
          <a:p>
            <a:pPr marL="536575" indent="-536575">
              <a:lnSpc>
                <a:spcPct val="160000"/>
              </a:lnSpc>
              <a:spcBef>
                <a:spcPts val="1200"/>
              </a:spcBef>
              <a:spcAft>
                <a:spcPts val="1200"/>
              </a:spcAft>
              <a:buFont typeface="Wingdings" panose="05000000000000000000" pitchFamily="2" charset="2"/>
              <a:buChar char="p"/>
            </a:pPr>
            <a:r>
              <a:rPr lang="zh-TW" altLang="en-US" sz="3200" b="1" kern="100" dirty="0">
                <a:solidFill>
                  <a:srgbClr val="009900"/>
                </a:solidFill>
                <a:effectLst/>
                <a:latin typeface="Times New Roman" panose="02020603050405020304" pitchFamily="18" charset="0"/>
                <a:cs typeface="Times New Roman" panose="02020603050405020304" pitchFamily="18" charset="0"/>
              </a:rPr>
              <a:t>消費主義的推手： </a:t>
            </a:r>
            <a:r>
              <a:rPr lang="zh-TW" altLang="en-US" sz="3200" b="1" kern="100" dirty="0">
                <a:effectLst/>
                <a:latin typeface="Times New Roman" panose="02020603050405020304" pitchFamily="18" charset="0"/>
                <a:cs typeface="Times New Roman" panose="02020603050405020304" pitchFamily="18" charset="0"/>
              </a:rPr>
              <a:t>現代科技文化推動了以快速更迭、大量生產和拋棄為特徵的消費主義生活方式，是導致資源耗盡和環境污染的根本原因。</a:t>
            </a:r>
          </a:p>
          <a:p>
            <a:pPr marL="536575" indent="-536575">
              <a:lnSpc>
                <a:spcPct val="160000"/>
              </a:lnSpc>
              <a:spcBef>
                <a:spcPts val="1200"/>
              </a:spcBef>
              <a:spcAft>
                <a:spcPts val="1200"/>
              </a:spcAft>
              <a:buFont typeface="Wingdings" panose="05000000000000000000" pitchFamily="2" charset="2"/>
              <a:buChar char="p"/>
            </a:pPr>
            <a:r>
              <a:rPr lang="zh-TW" altLang="en-US" sz="3200" b="1" kern="100" dirty="0">
                <a:solidFill>
                  <a:srgbClr val="009900"/>
                </a:solidFill>
                <a:effectLst/>
                <a:latin typeface="Times New Roman" panose="02020603050405020304" pitchFamily="18" charset="0"/>
                <a:cs typeface="Times New Roman" panose="02020603050405020304" pitchFamily="18" charset="0"/>
              </a:rPr>
              <a:t>技術風險與不公： </a:t>
            </a:r>
            <a:r>
              <a:rPr lang="zh-TW" altLang="en-US" sz="3200" b="1" kern="100" dirty="0">
                <a:effectLst/>
                <a:latin typeface="Times New Roman" panose="02020603050405020304" pitchFamily="18" charset="0"/>
                <a:cs typeface="Times New Roman" panose="02020603050405020304" pitchFamily="18" charset="0"/>
              </a:rPr>
              <a:t>科技發展帶來的風險（如核廢料、</a:t>
            </a:r>
            <a:r>
              <a:rPr lang="en-US" altLang="zh-TW" sz="3200" b="1" kern="100" dirty="0">
                <a:effectLst/>
                <a:latin typeface="Times New Roman" panose="02020603050405020304" pitchFamily="18" charset="0"/>
                <a:cs typeface="Times New Roman" panose="02020603050405020304" pitchFamily="18" charset="0"/>
              </a:rPr>
              <a:t>AI</a:t>
            </a:r>
            <a:r>
              <a:rPr lang="zh-TW" altLang="en-US" sz="3200" b="1" kern="100" dirty="0">
                <a:effectLst/>
                <a:latin typeface="Times New Roman" panose="02020603050405020304" pitchFamily="18" charset="0"/>
                <a:cs typeface="Times New Roman" panose="02020603050405020304" pitchFamily="18" charset="0"/>
              </a:rPr>
              <a:t>倫理、數位落差）如果不加以管控，將阻礙社會公平和環境安全，威脅世代間的永續。</a:t>
            </a:r>
          </a:p>
          <a:p>
            <a:pPr marL="536575" indent="-536575">
              <a:lnSpc>
                <a:spcPct val="160000"/>
              </a:lnSpc>
              <a:spcBef>
                <a:spcPts val="1200"/>
              </a:spcBef>
              <a:spcAft>
                <a:spcPts val="1200"/>
              </a:spcAft>
              <a:buFont typeface="Wingdings" panose="05000000000000000000" pitchFamily="2" charset="2"/>
              <a:buChar char="p"/>
            </a:pPr>
            <a:r>
              <a:rPr lang="zh-TW" altLang="en-US" sz="3200" b="1" kern="100" dirty="0">
                <a:solidFill>
                  <a:srgbClr val="009900"/>
                </a:solidFill>
                <a:effectLst/>
                <a:latin typeface="Times New Roman" panose="02020603050405020304" pitchFamily="18" charset="0"/>
                <a:cs typeface="Times New Roman" panose="02020603050405020304" pitchFamily="18" charset="0"/>
              </a:rPr>
              <a:t>價值觀的偏差： </a:t>
            </a:r>
            <a:r>
              <a:rPr lang="zh-TW" altLang="en-US" sz="3200" b="1" kern="100" dirty="0">
                <a:effectLst/>
                <a:latin typeface="Times New Roman" panose="02020603050405020304" pitchFamily="18" charset="0"/>
                <a:cs typeface="Times New Roman" panose="02020603050405020304" pitchFamily="18" charset="0"/>
              </a:rPr>
              <a:t>若科技文化過度強調「效率至上」和「經濟增長」，將使得生態倫理和社會責任被邊緣化。</a:t>
            </a:r>
          </a:p>
          <a:p>
            <a:pPr marL="357188" indent="-357188">
              <a:lnSpc>
                <a:spcPct val="160000"/>
              </a:lnSpc>
              <a:spcBef>
                <a:spcPts val="1200"/>
              </a:spcBef>
              <a:spcAft>
                <a:spcPts val="1200"/>
              </a:spcAft>
              <a:buFont typeface="Wingdings" panose="05000000000000000000" pitchFamily="2" charset="2"/>
              <a:buChar char="p"/>
            </a:pPr>
            <a:endParaRPr lang="zh-TW" altLang="zh-TW" sz="3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45</a:t>
            </a:fld>
            <a:endParaRPr lang="zh-TW" altLang="en-US" dirty="0"/>
          </a:p>
        </p:txBody>
      </p:sp>
    </p:spTree>
    <p:extLst>
      <p:ext uri="{BB962C8B-B14F-4D97-AF65-F5344CB8AC3E}">
        <p14:creationId xmlns:p14="http://schemas.microsoft.com/office/powerpoint/2010/main" val="160876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3" y="207470"/>
            <a:ext cx="11662913" cy="6168861"/>
          </a:xfrm>
        </p:spPr>
        <p:txBody>
          <a:bodyPr>
            <a:noAutofit/>
          </a:bodyPr>
          <a:lstStyle/>
          <a:p>
            <a:pPr marL="0" indent="0">
              <a:lnSpc>
                <a:spcPct val="150000"/>
              </a:lnSpc>
              <a:spcBef>
                <a:spcPts val="600"/>
              </a:spcBef>
              <a:spcAft>
                <a:spcPts val="600"/>
              </a:spcAft>
              <a:buNone/>
            </a:pPr>
            <a:r>
              <a:rPr lang="en-US" altLang="zh-TW" b="1" kern="100" dirty="0">
                <a:solidFill>
                  <a:srgbClr val="C00000"/>
                </a:solidFill>
                <a:effectLst/>
                <a:latin typeface="Times New Roman" panose="02020603050405020304" pitchFamily="18" charset="0"/>
                <a:cs typeface="Times New Roman" panose="02020603050405020304" pitchFamily="18" charset="0"/>
              </a:rPr>
              <a:t>3.3. </a:t>
            </a:r>
            <a:r>
              <a:rPr lang="zh-TW" altLang="en-US" b="1" kern="100" dirty="0">
                <a:solidFill>
                  <a:srgbClr val="C00000"/>
                </a:solidFill>
                <a:effectLst/>
                <a:latin typeface="Times New Roman" panose="02020603050405020304" pitchFamily="18" charset="0"/>
                <a:cs typeface="Times New Roman" panose="02020603050405020304" pitchFamily="18" charset="0"/>
              </a:rPr>
              <a:t>實現永續未來的核心：科技文化的轉變與重塑</a:t>
            </a:r>
          </a:p>
          <a:p>
            <a:pPr marL="0" indent="0">
              <a:lnSpc>
                <a:spcPct val="150000"/>
              </a:lnSpc>
              <a:spcBef>
                <a:spcPts val="600"/>
              </a:spcBef>
              <a:spcAft>
                <a:spcPts val="600"/>
              </a:spcAft>
              <a:buNone/>
            </a:pPr>
            <a:r>
              <a:rPr lang="zh-TW" altLang="en-US" sz="2200" b="1" kern="100" dirty="0">
                <a:effectLst/>
                <a:latin typeface="Times New Roman" panose="02020603050405020304" pitchFamily="18" charset="0"/>
                <a:cs typeface="Times New Roman" panose="02020603050405020304" pitchFamily="18" charset="0"/>
              </a:rPr>
              <a:t>             </a:t>
            </a:r>
            <a:r>
              <a:rPr lang="zh-TW" altLang="en-US" sz="2200" b="1" kern="100" dirty="0">
                <a:latin typeface="Times New Roman" panose="02020603050405020304" pitchFamily="18" charset="0"/>
                <a:cs typeface="Times New Roman" panose="02020603050405020304" pitchFamily="18" charset="0"/>
              </a:rPr>
              <a:t>實現</a:t>
            </a:r>
            <a:r>
              <a:rPr lang="zh-TW" altLang="en-US" sz="2200" b="1" kern="100" dirty="0">
                <a:effectLst/>
                <a:latin typeface="Times New Roman" panose="02020603050405020304" pitchFamily="18" charset="0"/>
                <a:cs typeface="Times New Roman" panose="02020603050405020304" pitchFamily="18" charset="0"/>
              </a:rPr>
              <a:t>永續未來，不僅是技術問題，更是科技文化的價值觀問題。關鍵關聯性在於：</a:t>
            </a:r>
          </a:p>
          <a:p>
            <a:pPr marL="536575" indent="-536575">
              <a:lnSpc>
                <a:spcPct val="150000"/>
              </a:lnSpc>
              <a:spcBef>
                <a:spcPts val="600"/>
              </a:spcBef>
              <a:spcAft>
                <a:spcPts val="600"/>
              </a:spcAft>
              <a:buFont typeface="Wingdings" panose="05000000000000000000" pitchFamily="2" charset="2"/>
              <a:buChar char="p"/>
            </a:pPr>
            <a:r>
              <a:rPr lang="zh-TW" altLang="en-US" sz="2200" b="1" kern="100" dirty="0">
                <a:solidFill>
                  <a:srgbClr val="009900"/>
                </a:solidFill>
                <a:effectLst/>
                <a:latin typeface="Times New Roman" panose="02020603050405020304" pitchFamily="18" charset="0"/>
                <a:cs typeface="Times New Roman" panose="02020603050405020304" pitchFamily="18" charset="0"/>
              </a:rPr>
              <a:t>價值觀的引導： </a:t>
            </a:r>
            <a:r>
              <a:rPr lang="zh-TW" altLang="en-US" sz="2200" b="1" kern="100" dirty="0">
                <a:effectLst/>
                <a:latin typeface="Times New Roman" panose="02020603050405020304" pitchFamily="18" charset="0"/>
                <a:cs typeface="Times New Roman" panose="02020603050405020304" pitchFamily="18" charset="0"/>
              </a:rPr>
              <a:t>必須將永續倫理（如環境正義、代際公平）納入科技文化的精神層面，引導科學研究和技術創新朝向更具社會和環境責任的方向。</a:t>
            </a:r>
          </a:p>
          <a:p>
            <a:pPr marL="536575" indent="-536575">
              <a:lnSpc>
                <a:spcPct val="150000"/>
              </a:lnSpc>
              <a:spcBef>
                <a:spcPts val="600"/>
              </a:spcBef>
              <a:spcAft>
                <a:spcPts val="600"/>
              </a:spcAft>
              <a:buFont typeface="Wingdings" panose="05000000000000000000" pitchFamily="2" charset="2"/>
              <a:buChar char="p"/>
            </a:pPr>
            <a:r>
              <a:rPr lang="zh-TW" altLang="en-US" sz="2200" b="1" kern="100" dirty="0">
                <a:solidFill>
                  <a:srgbClr val="009900"/>
                </a:solidFill>
                <a:effectLst/>
                <a:latin typeface="Times New Roman" panose="02020603050405020304" pitchFamily="18" charset="0"/>
                <a:cs typeface="Times New Roman" panose="02020603050405020304" pitchFamily="18" charset="0"/>
              </a:rPr>
              <a:t>行為模式的轉變： </a:t>
            </a:r>
            <a:r>
              <a:rPr lang="zh-TW" altLang="en-US" sz="2200" b="1" kern="100" dirty="0">
                <a:effectLst/>
                <a:latin typeface="Times New Roman" panose="02020603050405020304" pitchFamily="18" charset="0"/>
                <a:cs typeface="Times New Roman" panose="02020603050405020304" pitchFamily="18" charset="0"/>
              </a:rPr>
              <a:t>透過教育、制度和科技設計（如鼓勵共享經濟、產品耐用性），促使社會的物質文化和制度文化從「線性經濟」（開採</a:t>
            </a:r>
            <a:r>
              <a:rPr lang="en-US" altLang="zh-TW" sz="2200" b="1" kern="100" dirty="0">
                <a:effectLst/>
                <a:latin typeface="Times New Roman" panose="02020603050405020304" pitchFamily="18" charset="0"/>
                <a:cs typeface="Times New Roman" panose="02020603050405020304" pitchFamily="18" charset="0"/>
              </a:rPr>
              <a:t>-</a:t>
            </a:r>
            <a:r>
              <a:rPr lang="zh-TW" altLang="en-US" sz="2200" b="1" kern="100" dirty="0">
                <a:effectLst/>
                <a:latin typeface="Times New Roman" panose="02020603050405020304" pitchFamily="18" charset="0"/>
                <a:cs typeface="Times New Roman" panose="02020603050405020304" pitchFamily="18" charset="0"/>
              </a:rPr>
              <a:t>製造</a:t>
            </a:r>
            <a:r>
              <a:rPr lang="en-US" altLang="zh-TW" sz="2200" b="1" kern="100" dirty="0">
                <a:effectLst/>
                <a:latin typeface="Times New Roman" panose="02020603050405020304" pitchFamily="18" charset="0"/>
                <a:cs typeface="Times New Roman" panose="02020603050405020304" pitchFamily="18" charset="0"/>
              </a:rPr>
              <a:t>-</a:t>
            </a:r>
            <a:r>
              <a:rPr lang="zh-TW" altLang="en-US" sz="2200" b="1" kern="100" dirty="0">
                <a:effectLst/>
                <a:latin typeface="Times New Roman" panose="02020603050405020304" pitchFamily="18" charset="0"/>
                <a:cs typeface="Times New Roman" panose="02020603050405020304" pitchFamily="18" charset="0"/>
              </a:rPr>
              <a:t>廢棄）轉變為「循環經濟」模式。</a:t>
            </a:r>
          </a:p>
          <a:p>
            <a:pPr marL="536575" indent="-536575">
              <a:lnSpc>
                <a:spcPct val="150000"/>
              </a:lnSpc>
              <a:spcBef>
                <a:spcPts val="600"/>
              </a:spcBef>
              <a:spcAft>
                <a:spcPts val="600"/>
              </a:spcAft>
              <a:buFont typeface="Wingdings" panose="05000000000000000000" pitchFamily="2" charset="2"/>
              <a:buChar char="p"/>
            </a:pPr>
            <a:r>
              <a:rPr lang="zh-TW" altLang="en-US" sz="2200" b="1" kern="100" dirty="0">
                <a:solidFill>
                  <a:srgbClr val="009900"/>
                </a:solidFill>
                <a:effectLst/>
                <a:latin typeface="Times New Roman" panose="02020603050405020304" pitchFamily="18" charset="0"/>
                <a:cs typeface="Times New Roman" panose="02020603050405020304" pitchFamily="18" charset="0"/>
              </a:rPr>
              <a:t>以人為本的科技： </a:t>
            </a:r>
            <a:r>
              <a:rPr lang="zh-TW" altLang="en-US" sz="2200" b="1" kern="100" dirty="0">
                <a:effectLst/>
                <a:latin typeface="Times New Roman" panose="02020603050405020304" pitchFamily="18" charset="0"/>
                <a:cs typeface="Times New Roman" panose="02020603050405020304" pitchFamily="18" charset="0"/>
              </a:rPr>
              <a:t>真正的「永續城市」或「智慧化」，必須確保科技始終來自於人性，融合文化和環境的改變來影響人們思維，提升生活品質，而非僅限於高科技設施的堆砌。</a:t>
            </a:r>
          </a:p>
          <a:p>
            <a:pPr marL="0" indent="0">
              <a:lnSpc>
                <a:spcPct val="150000"/>
              </a:lnSpc>
              <a:spcBef>
                <a:spcPts val="600"/>
              </a:spcBef>
              <a:spcAft>
                <a:spcPts val="600"/>
              </a:spcAft>
              <a:buNone/>
            </a:pPr>
            <a:r>
              <a:rPr lang="zh-TW" altLang="en-US" sz="2200" b="1" kern="100" dirty="0">
                <a:effectLst/>
                <a:latin typeface="Times New Roman" panose="02020603050405020304" pitchFamily="18" charset="0"/>
                <a:cs typeface="Times New Roman" panose="02020603050405020304" pitchFamily="18" charset="0"/>
              </a:rPr>
              <a:t>        總而言之，科技與文化緊密相連，共同塑造了人類的現在。邁向永續未來，需要的不僅是「綠色科技」這一工具，更需要科技文化在價值觀、制度和生活方式上進行深刻的自我批判與轉變。</a:t>
            </a:r>
          </a:p>
          <a:p>
            <a:pPr marL="357188" indent="-357188">
              <a:lnSpc>
                <a:spcPct val="150000"/>
              </a:lnSpc>
              <a:spcBef>
                <a:spcPts val="600"/>
              </a:spcBef>
              <a:spcAft>
                <a:spcPts val="600"/>
              </a:spcAft>
              <a:buFont typeface="Wingdings" panose="05000000000000000000" pitchFamily="2" charset="2"/>
              <a:buChar char="p"/>
            </a:pPr>
            <a:endParaRPr lang="zh-TW" altLang="zh-TW" sz="2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46</a:t>
            </a:fld>
            <a:endParaRPr lang="zh-TW" altLang="en-US" dirty="0"/>
          </a:p>
        </p:txBody>
      </p:sp>
    </p:spTree>
    <p:extLst>
      <p:ext uri="{BB962C8B-B14F-4D97-AF65-F5344CB8AC3E}">
        <p14:creationId xmlns:p14="http://schemas.microsoft.com/office/powerpoint/2010/main" val="878174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zh-TW" altLang="en-US" sz="6000" dirty="0">
                <a:solidFill>
                  <a:srgbClr val="000099"/>
                </a:solidFill>
                <a:latin typeface="Times New Roman" panose="02020603050405020304" pitchFamily="18" charset="0"/>
                <a:cs typeface="Times New Roman" panose="02020603050405020304" pitchFamily="18" charset="0"/>
              </a:rPr>
              <a:t>四、大學之道</a:t>
            </a:r>
            <a:endParaRPr lang="en-US" altLang="zh-TW" sz="6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708030"/>
            <a:ext cx="11684977" cy="4870008"/>
          </a:xfrm>
        </p:spPr>
        <p:txBody>
          <a:bodyPr>
            <a:noAutofit/>
          </a:bodyPr>
          <a:lstStyle/>
          <a:p>
            <a:pPr marL="354013" indent="-354013">
              <a:lnSpc>
                <a:spcPct val="150000"/>
              </a:lnSpc>
              <a:spcBef>
                <a:spcPts val="1200"/>
              </a:spcBef>
              <a:spcAft>
                <a:spcPts val="1200"/>
              </a:spcAft>
              <a:buFont typeface="Wingdings" panose="05000000000000000000" pitchFamily="2" charset="2"/>
              <a:buChar char="p"/>
            </a:pPr>
            <a:r>
              <a:rPr lang="zh-TW" altLang="en-US" sz="3200" b="1" kern="100" dirty="0">
                <a:effectLst/>
                <a:latin typeface="Times New Roman" panose="02020603050405020304" pitchFamily="18" charset="0"/>
                <a:cs typeface="Times New Roman" panose="02020603050405020304" pitchFamily="18" charset="0"/>
              </a:rPr>
              <a:t>將儒家經典</a:t>
            </a:r>
            <a:r>
              <a:rPr lang="en-US" altLang="zh-TW" sz="3200" b="1" kern="100" dirty="0">
                <a:effectLst/>
                <a:latin typeface="Times New Roman" panose="02020603050405020304" pitchFamily="18" charset="0"/>
                <a:cs typeface="Times New Roman" panose="02020603050405020304" pitchFamily="18" charset="0"/>
              </a:rPr>
              <a:t>《</a:t>
            </a:r>
            <a:r>
              <a:rPr lang="zh-TW" altLang="en-US" sz="3200" b="1" kern="100" dirty="0">
                <a:effectLst/>
                <a:latin typeface="Times New Roman" panose="02020603050405020304" pitchFamily="18" charset="0"/>
                <a:cs typeface="Times New Roman" panose="02020603050405020304" pitchFamily="18" charset="0"/>
              </a:rPr>
              <a:t>大學</a:t>
            </a:r>
            <a:r>
              <a:rPr lang="en-US" altLang="zh-TW" sz="3200" b="1" kern="100" dirty="0">
                <a:effectLst/>
                <a:latin typeface="Times New Roman" panose="02020603050405020304" pitchFamily="18" charset="0"/>
                <a:cs typeface="Times New Roman" panose="02020603050405020304" pitchFamily="18" charset="0"/>
              </a:rPr>
              <a:t>》</a:t>
            </a:r>
            <a:r>
              <a:rPr lang="zh-TW" altLang="en-US" sz="3200" b="1" kern="100" dirty="0">
                <a:effectLst/>
                <a:latin typeface="Times New Roman" panose="02020603050405020304" pitchFamily="18" charset="0"/>
                <a:cs typeface="Times New Roman" panose="02020603050405020304" pitchFamily="18" charset="0"/>
              </a:rPr>
              <a:t>所提出的「大學之道」與現代社會追求的「永續未來」相結合，</a:t>
            </a:r>
            <a:r>
              <a:rPr lang="zh-TW" altLang="en-US" sz="3200" b="1" kern="100" dirty="0">
                <a:solidFill>
                  <a:srgbClr val="C00000"/>
                </a:solidFill>
                <a:effectLst/>
                <a:latin typeface="Times New Roman" panose="02020603050405020304" pitchFamily="18" charset="0"/>
                <a:cs typeface="Times New Roman" panose="02020603050405020304" pitchFamily="18" charset="0"/>
              </a:rPr>
              <a:t>核心在於將古老的道德修養（明德、至善）轉化為當代的環境倫理與社會責任（</a:t>
            </a:r>
            <a:r>
              <a:rPr lang="en-US" altLang="zh-TW" sz="3200" b="1" kern="100" dirty="0">
                <a:solidFill>
                  <a:srgbClr val="C00000"/>
                </a:solidFill>
                <a:effectLst/>
                <a:latin typeface="Times New Roman" panose="02020603050405020304" pitchFamily="18" charset="0"/>
                <a:cs typeface="Times New Roman" panose="02020603050405020304" pitchFamily="18" charset="0"/>
              </a:rPr>
              <a:t>SDGs</a:t>
            </a:r>
            <a:r>
              <a:rPr lang="zh-TW" altLang="en-US" sz="3200" b="1" kern="100" dirty="0">
                <a:solidFill>
                  <a:srgbClr val="C00000"/>
                </a:solidFill>
                <a:effectLst/>
                <a:latin typeface="Times New Roman" panose="02020603050405020304" pitchFamily="18" charset="0"/>
                <a:cs typeface="Times New Roman" panose="02020603050405020304" pitchFamily="18" charset="0"/>
              </a:rPr>
              <a:t>）</a:t>
            </a:r>
            <a:r>
              <a:rPr lang="zh-TW" altLang="en-US" sz="3200" b="1" kern="100" dirty="0">
                <a:effectLst/>
                <a:latin typeface="Times New Roman" panose="02020603050405020304" pitchFamily="18" charset="0"/>
                <a:cs typeface="Times New Roman" panose="02020603050405020304" pitchFamily="18" charset="0"/>
              </a:rPr>
              <a:t>。</a:t>
            </a:r>
          </a:p>
          <a:p>
            <a:pPr marL="354013" indent="-354013">
              <a:lnSpc>
                <a:spcPct val="150000"/>
              </a:lnSpc>
              <a:spcBef>
                <a:spcPts val="1200"/>
              </a:spcBef>
              <a:spcAft>
                <a:spcPts val="1200"/>
              </a:spcAft>
              <a:buFont typeface="Wingdings" panose="05000000000000000000" pitchFamily="2" charset="2"/>
              <a:buChar char="p"/>
            </a:pPr>
            <a:r>
              <a:rPr lang="en-US" altLang="zh-TW" sz="3200" b="1" kern="100" dirty="0">
                <a:effectLst/>
                <a:latin typeface="Times New Roman" panose="02020603050405020304" pitchFamily="18" charset="0"/>
                <a:cs typeface="Times New Roman" panose="02020603050405020304" pitchFamily="18" charset="0"/>
              </a:rPr>
              <a:t>《</a:t>
            </a:r>
            <a:r>
              <a:rPr lang="zh-TW" altLang="en-US" sz="3200" b="1" kern="100" dirty="0">
                <a:effectLst/>
                <a:latin typeface="Times New Roman" panose="02020603050405020304" pitchFamily="18" charset="0"/>
                <a:cs typeface="Times New Roman" panose="02020603050405020304" pitchFamily="18" charset="0"/>
              </a:rPr>
              <a:t>大學</a:t>
            </a:r>
            <a:r>
              <a:rPr lang="en-US" altLang="zh-TW" sz="3200" b="1" kern="100" dirty="0">
                <a:effectLst/>
                <a:latin typeface="Times New Roman" panose="02020603050405020304" pitchFamily="18" charset="0"/>
                <a:cs typeface="Times New Roman" panose="02020603050405020304" pitchFamily="18" charset="0"/>
              </a:rPr>
              <a:t>》</a:t>
            </a:r>
            <a:r>
              <a:rPr lang="zh-TW" altLang="en-US" sz="3200" b="1" kern="100" dirty="0">
                <a:effectLst/>
                <a:latin typeface="Times New Roman" panose="02020603050405020304" pitchFamily="18" charset="0"/>
                <a:cs typeface="Times New Roman" panose="02020603050405020304" pitchFamily="18" charset="0"/>
              </a:rPr>
              <a:t>之道提供內在修養的指引，而永續未來則提供外在實踐的目標。兩者結合，能使永續行動具備深厚的人文根基和道德自覺。</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47</a:t>
            </a:fld>
            <a:endParaRPr lang="zh-TW" altLang="en-US" dirty="0"/>
          </a:p>
        </p:txBody>
      </p:sp>
    </p:spTree>
    <p:extLst>
      <p:ext uri="{BB962C8B-B14F-4D97-AF65-F5344CB8AC3E}">
        <p14:creationId xmlns:p14="http://schemas.microsoft.com/office/powerpoint/2010/main" val="2372648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zh-TW" altLang="en-US"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「大學之道」的現代永續轉化</a:t>
            </a:r>
            <a:endPar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278194"/>
            <a:ext cx="11684977" cy="792344"/>
          </a:xfrm>
        </p:spPr>
        <p:txBody>
          <a:bodyPr>
            <a:noAutofit/>
          </a:bodyPr>
          <a:lstStyle/>
          <a:p>
            <a:pPr marL="357188" indent="-357188">
              <a:lnSpc>
                <a:spcPct val="100000"/>
              </a:lnSpc>
              <a:spcBef>
                <a:spcPts val="600"/>
              </a:spcBef>
              <a:spcAft>
                <a:spcPts val="600"/>
              </a:spcAft>
              <a:buFont typeface="Wingdings" panose="05000000000000000000" pitchFamily="2" charset="2"/>
              <a:buChar char="p"/>
            </a:pPr>
            <a:r>
              <a:rPr lang="en-US" altLang="zh-TW" sz="2200" b="1" kern="100" dirty="0">
                <a:latin typeface="Times New Roman" panose="02020603050405020304" pitchFamily="18" charset="0"/>
                <a:cs typeface="Times New Roman" panose="02020603050405020304" pitchFamily="18" charset="0"/>
              </a:rPr>
              <a:t>《</a:t>
            </a:r>
            <a:r>
              <a:rPr lang="zh-TW" altLang="en-US" sz="2200" b="1" kern="100" dirty="0">
                <a:latin typeface="Times New Roman" panose="02020603050405020304" pitchFamily="18" charset="0"/>
                <a:cs typeface="Times New Roman" panose="02020603050405020304" pitchFamily="18" charset="0"/>
              </a:rPr>
              <a:t>大學</a:t>
            </a:r>
            <a:r>
              <a:rPr lang="en-US" altLang="zh-TW" sz="2200" b="1" kern="100" dirty="0">
                <a:latin typeface="Times New Roman" panose="02020603050405020304" pitchFamily="18" charset="0"/>
                <a:cs typeface="Times New Roman" panose="02020603050405020304" pitchFamily="18" charset="0"/>
              </a:rPr>
              <a:t>》</a:t>
            </a:r>
            <a:r>
              <a:rPr lang="zh-TW" altLang="en-US" sz="2200" b="1" kern="100" dirty="0">
                <a:latin typeface="Times New Roman" panose="02020603050405020304" pitchFamily="18" charset="0"/>
                <a:cs typeface="Times New Roman" panose="02020603050405020304" pitchFamily="18" charset="0"/>
              </a:rPr>
              <a:t>開宗明義提出</a:t>
            </a:r>
            <a:r>
              <a:rPr lang="zh-TW" altLang="en-US" sz="2200" b="1" kern="100" dirty="0">
                <a:solidFill>
                  <a:srgbClr val="C00000"/>
                </a:solidFill>
                <a:latin typeface="Times New Roman" panose="02020603050405020304" pitchFamily="18" charset="0"/>
                <a:cs typeface="Times New Roman" panose="02020603050405020304" pitchFamily="18" charset="0"/>
              </a:rPr>
              <a:t>「大學之道，在明明德，在親民，在止於至善」</a:t>
            </a:r>
            <a:r>
              <a:rPr lang="zh-TW" altLang="en-US" sz="2200" b="1" kern="100" dirty="0">
                <a:latin typeface="Times New Roman" panose="02020603050405020304" pitchFamily="18" charset="0"/>
                <a:cs typeface="Times New Roman" panose="02020603050405020304" pitchFamily="18" charset="0"/>
              </a:rPr>
              <a:t>三大綱領。我們可以將其核心精神與永續發展的現代內涵進行對應。</a:t>
            </a:r>
            <a:endParaRPr lang="zh-TW" altLang="en-US" sz="2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48</a:t>
            </a:fld>
            <a:endParaRPr lang="zh-TW" altLang="en-US" dirty="0"/>
          </a:p>
        </p:txBody>
      </p:sp>
      <p:graphicFrame>
        <p:nvGraphicFramePr>
          <p:cNvPr id="5" name="表格 5">
            <a:extLst>
              <a:ext uri="{FF2B5EF4-FFF2-40B4-BE49-F238E27FC236}">
                <a16:creationId xmlns:a16="http://schemas.microsoft.com/office/drawing/2014/main" id="{DCBC8524-363B-4237-9AC9-B6CF3CF0D5B1}"/>
              </a:ext>
            </a:extLst>
          </p:cNvPr>
          <p:cNvGraphicFramePr>
            <a:graphicFrameLocks noGrp="1"/>
          </p:cNvGraphicFramePr>
          <p:nvPr/>
        </p:nvGraphicFramePr>
        <p:xfrm>
          <a:off x="304800" y="2070537"/>
          <a:ext cx="11582397" cy="4463451"/>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896982375"/>
                    </a:ext>
                  </a:extLst>
                </a:gridCol>
                <a:gridCol w="3240909">
                  <a:extLst>
                    <a:ext uri="{9D8B030D-6E8A-4147-A177-3AD203B41FA5}">
                      <a16:colId xmlns:a16="http://schemas.microsoft.com/office/drawing/2014/main" val="4133030902"/>
                    </a:ext>
                  </a:extLst>
                </a:gridCol>
                <a:gridCol w="4988688">
                  <a:extLst>
                    <a:ext uri="{9D8B030D-6E8A-4147-A177-3AD203B41FA5}">
                      <a16:colId xmlns:a16="http://schemas.microsoft.com/office/drawing/2014/main" val="3162478009"/>
                    </a:ext>
                  </a:extLst>
                </a:gridCol>
              </a:tblGrid>
              <a:tr h="439582">
                <a:tc>
                  <a:txBody>
                    <a:bodyPr/>
                    <a:lstStyle/>
                    <a:p>
                      <a:pPr algn="ct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大學三綱領（內在修養）</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現代永續對應（外在實踐）</a:t>
                      </a:r>
                      <a:r>
                        <a:rPr lang="en-US"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核心精神轉換 </a:t>
                      </a:r>
                      <a:endParaRPr lang="zh-TW" altLang="en-US" sz="2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158170732"/>
                  </a:ext>
                </a:extLst>
              </a:tr>
              <a:tr h="1115863">
                <a:tc>
                  <a:txBody>
                    <a:bodyPr/>
                    <a:lstStyle/>
                    <a:p>
                      <a:pPr algn="ct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1. </a:t>
                      </a: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明明德</a:t>
                      </a:r>
                      <a:endPar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endParaRPr>
                    </a:p>
                    <a:p>
                      <a:pPr algn="ct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（彰顯本有的光明德性）</a:t>
                      </a: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 </a:t>
                      </a:r>
                      <a:endParaRPr lang="zh-TW" altLang="en-US" sz="2200" b="1" dirty="0">
                        <a:solidFill>
                          <a:srgbClr val="C00000"/>
                        </a:solidFill>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永續覺知與倫理自覺</a:t>
                      </a:r>
                      <a:endPar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endParaRPr>
                    </a:p>
                    <a:p>
                      <a:r>
                        <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rPr>
                        <a:t> (Sustainability Awareness)</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認知人類與環境的一體之仁，將對自身良知的體認，擴大為對地球生態系統的責任。這是所有永續行動的道德出發點。</a:t>
                      </a:r>
                      <a:endParaRPr lang="zh-TW" altLang="en-US" sz="2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260028940"/>
                  </a:ext>
                </a:extLst>
              </a:tr>
              <a:tr h="1454003">
                <a:tc>
                  <a:txBody>
                    <a:bodyPr/>
                    <a:lstStyle/>
                    <a:p>
                      <a:pPr algn="ct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2. </a:t>
                      </a: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親民</a:t>
                      </a: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 </a:t>
                      </a:r>
                    </a:p>
                    <a:p>
                      <a:pPr algn="ct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（使民眾革新，共同進步）</a:t>
                      </a: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 </a:t>
                      </a:r>
                      <a:endParaRPr lang="zh-TW" altLang="en-US" sz="2200" b="1" dirty="0">
                        <a:solidFill>
                          <a:srgbClr val="C00000"/>
                        </a:solidFill>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社會責任與公正轉型</a:t>
                      </a:r>
                      <a:endPar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endParaRPr>
                    </a:p>
                    <a:p>
                      <a:r>
                        <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rPr>
                        <a:t> (Social Responsibility &amp; Just Transition) </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從單純的自我修養，轉向公共事務的參與。體現為在推動淨零轉型時，必須顧及社會公平，不遺棄任何群體，促進全人類的福祉（</a:t>
                      </a:r>
                      <a:r>
                        <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rPr>
                        <a:t>SDGs</a:t>
                      </a:r>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2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27524"/>
                  </a:ext>
                </a:extLst>
              </a:tr>
              <a:tr h="1454003">
                <a:tc>
                  <a:txBody>
                    <a:bodyPr/>
                    <a:lstStyle/>
                    <a:p>
                      <a:pPr algn="ct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3.</a:t>
                      </a: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止於至善</a:t>
                      </a:r>
                      <a:endPar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endParaRPr>
                    </a:p>
                    <a:p>
                      <a:pPr algn="ctr"/>
                      <a:r>
                        <a:rPr lang="zh-TW" altLang="zh-TW" sz="2200" b="1" kern="1200" dirty="0">
                          <a:solidFill>
                            <a:srgbClr val="C00000"/>
                          </a:solidFill>
                          <a:effectLst/>
                          <a:latin typeface="微軟正黑體" panose="020B0604030504040204" pitchFamily="34" charset="-120"/>
                          <a:ea typeface="微軟正黑體" panose="020B0604030504040204" pitchFamily="34" charset="-120"/>
                          <a:cs typeface="+mn-cs"/>
                        </a:rPr>
                        <a:t>（追求並堅守完美境界）</a:t>
                      </a:r>
                      <a:r>
                        <a:rPr lang="en-US" altLang="zh-TW" sz="2200" b="1" kern="1200" dirty="0">
                          <a:solidFill>
                            <a:srgbClr val="C00000"/>
                          </a:solidFill>
                          <a:effectLst/>
                          <a:latin typeface="微軟正黑體" panose="020B0604030504040204" pitchFamily="34" charset="-120"/>
                          <a:ea typeface="微軟正黑體" panose="020B0604030504040204" pitchFamily="34" charset="-120"/>
                          <a:cs typeface="+mn-cs"/>
                        </a:rPr>
                        <a:t> </a:t>
                      </a:r>
                      <a:endParaRPr lang="zh-TW" altLang="en-US" sz="2200" b="1" dirty="0">
                        <a:solidFill>
                          <a:srgbClr val="C00000"/>
                        </a:solidFill>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系統性轉型與永續治理</a:t>
                      </a:r>
                      <a:endPar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endParaRPr>
                    </a:p>
                    <a:p>
                      <a:r>
                        <a:rPr lang="en-US" altLang="zh-TW" sz="2000" b="1" kern="1200" dirty="0">
                          <a:solidFill>
                            <a:schemeClr val="dk1"/>
                          </a:solidFill>
                          <a:effectLst/>
                          <a:latin typeface="微軟正黑體" panose="020B0604030504040204" pitchFamily="34" charset="-120"/>
                          <a:ea typeface="微軟正黑體" panose="020B0604030504040204" pitchFamily="34" charset="-120"/>
                          <a:cs typeface="+mn-cs"/>
                        </a:rPr>
                        <a:t> (Systemic Transformation)</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r>
                        <a:rPr lang="zh-TW" altLang="zh-TW" sz="2000" b="1" kern="1200" dirty="0">
                          <a:solidFill>
                            <a:schemeClr val="dk1"/>
                          </a:solidFill>
                          <a:effectLst/>
                          <a:latin typeface="微軟正黑體" panose="020B0604030504040204" pitchFamily="34" charset="-120"/>
                          <a:ea typeface="微軟正黑體" panose="020B0604030504040204" pitchFamily="34" charset="-120"/>
                          <a:cs typeface="+mn-cs"/>
                        </a:rPr>
                        <a:t>將追求個人道德的極致，轉化為追求社會、經濟與環境的平衡與和諧。至善是永續的終極目標，鼓勵持續不斷地創新，以解決不斷出現的複雜挑戰。</a:t>
                      </a:r>
                      <a:endParaRPr lang="zh-TW" altLang="en-US" sz="2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259753736"/>
                  </a:ext>
                </a:extLst>
              </a:tr>
            </a:tbl>
          </a:graphicData>
        </a:graphic>
      </p:graphicFrame>
    </p:spTree>
    <p:extLst>
      <p:ext uri="{BB962C8B-B14F-4D97-AF65-F5344CB8AC3E}">
        <p14:creationId xmlns:p14="http://schemas.microsoft.com/office/powerpoint/2010/main" val="324068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zh-TW" altLang="en-US"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「八條目」的永續實踐路徑</a:t>
            </a:r>
            <a:endPar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278194"/>
            <a:ext cx="11684977" cy="792344"/>
          </a:xfrm>
        </p:spPr>
        <p:txBody>
          <a:bodyPr>
            <a:noAutofit/>
          </a:bodyPr>
          <a:lstStyle/>
          <a:p>
            <a:pPr marL="357188" indent="-357188">
              <a:lnSpc>
                <a:spcPct val="100000"/>
              </a:lnSpc>
              <a:spcBef>
                <a:spcPts val="600"/>
              </a:spcBef>
              <a:spcAft>
                <a:spcPts val="600"/>
              </a:spcAft>
              <a:buFont typeface="Wingdings" panose="05000000000000000000" pitchFamily="2" charset="2"/>
              <a:buChar char="p"/>
            </a:pPr>
            <a:r>
              <a:rPr lang="en-US" altLang="zh-TW" sz="2200" b="1" kern="100" dirty="0">
                <a:latin typeface="Times New Roman" panose="02020603050405020304" pitchFamily="18" charset="0"/>
                <a:cs typeface="Times New Roman" panose="02020603050405020304" pitchFamily="18" charset="0"/>
              </a:rPr>
              <a:t>《</a:t>
            </a:r>
            <a:r>
              <a:rPr lang="zh-TW" altLang="en-US" sz="2200" b="1" kern="100" dirty="0">
                <a:latin typeface="Times New Roman" panose="02020603050405020304" pitchFamily="18" charset="0"/>
                <a:cs typeface="Times New Roman" panose="02020603050405020304" pitchFamily="18" charset="0"/>
              </a:rPr>
              <a:t>大學</a:t>
            </a:r>
            <a:r>
              <a:rPr lang="en-US" altLang="zh-TW" sz="2200" b="1" kern="100" dirty="0">
                <a:latin typeface="Times New Roman" panose="02020603050405020304" pitchFamily="18" charset="0"/>
                <a:cs typeface="Times New Roman" panose="02020603050405020304" pitchFamily="18" charset="0"/>
              </a:rPr>
              <a:t>》</a:t>
            </a:r>
            <a:r>
              <a:rPr lang="zh-TW" altLang="en-US" sz="2200" b="1" kern="100" dirty="0">
                <a:latin typeface="Times New Roman" panose="02020603050405020304" pitchFamily="18" charset="0"/>
                <a:cs typeface="Times New Roman" panose="02020603050405020304" pitchFamily="18" charset="0"/>
              </a:rPr>
              <a:t>進一步提出</a:t>
            </a:r>
            <a:r>
              <a:rPr lang="zh-TW" altLang="en-US" sz="2200" b="1" kern="100" dirty="0">
                <a:solidFill>
                  <a:srgbClr val="C00000"/>
                </a:solidFill>
                <a:latin typeface="Times New Roman" panose="02020603050405020304" pitchFamily="18" charset="0"/>
                <a:cs typeface="Times New Roman" panose="02020603050405020304" pitchFamily="18" charset="0"/>
              </a:rPr>
              <a:t>「格物、致知、誠意、正心、修身、齊家、治國、平天下」八條目</a:t>
            </a:r>
            <a:r>
              <a:rPr lang="zh-TW" altLang="en-US" sz="2200" b="1" kern="100" dirty="0">
                <a:latin typeface="Times New Roman" panose="02020603050405020304" pitchFamily="18" charset="0"/>
                <a:cs typeface="Times New Roman" panose="02020603050405020304" pitchFamily="18" charset="0"/>
              </a:rPr>
              <a:t>，為永續實踐提供了由內而外、由個人到全球的路徑。</a:t>
            </a:r>
            <a:endParaRPr lang="zh-TW" altLang="en-US" sz="2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49</a:t>
            </a:fld>
            <a:endParaRPr lang="zh-TW" altLang="en-US" dirty="0"/>
          </a:p>
        </p:txBody>
      </p:sp>
      <p:graphicFrame>
        <p:nvGraphicFramePr>
          <p:cNvPr id="5" name="表格 5">
            <a:extLst>
              <a:ext uri="{FF2B5EF4-FFF2-40B4-BE49-F238E27FC236}">
                <a16:creationId xmlns:a16="http://schemas.microsoft.com/office/drawing/2014/main" id="{DCBC8524-363B-4237-9AC9-B6CF3CF0D5B1}"/>
              </a:ext>
            </a:extLst>
          </p:cNvPr>
          <p:cNvGraphicFramePr>
            <a:graphicFrameLocks noGrp="1"/>
          </p:cNvGraphicFramePr>
          <p:nvPr/>
        </p:nvGraphicFramePr>
        <p:xfrm>
          <a:off x="304802" y="2070538"/>
          <a:ext cx="11582397" cy="4465224"/>
        </p:xfrm>
        <a:graphic>
          <a:graphicData uri="http://schemas.openxmlformats.org/drawingml/2006/table">
            <a:tbl>
              <a:tblPr firstRow="1" bandRow="1">
                <a:tableStyleId>{5C22544A-7EE6-4342-B048-85BDC9FD1C3A}</a:tableStyleId>
              </a:tblPr>
              <a:tblGrid>
                <a:gridCol w="2415249">
                  <a:extLst>
                    <a:ext uri="{9D8B030D-6E8A-4147-A177-3AD203B41FA5}">
                      <a16:colId xmlns:a16="http://schemas.microsoft.com/office/drawing/2014/main" val="3896982375"/>
                    </a:ext>
                  </a:extLst>
                </a:gridCol>
                <a:gridCol w="6458673">
                  <a:extLst>
                    <a:ext uri="{9D8B030D-6E8A-4147-A177-3AD203B41FA5}">
                      <a16:colId xmlns:a16="http://schemas.microsoft.com/office/drawing/2014/main" val="4133030902"/>
                    </a:ext>
                  </a:extLst>
                </a:gridCol>
                <a:gridCol w="2708475">
                  <a:extLst>
                    <a:ext uri="{9D8B030D-6E8A-4147-A177-3AD203B41FA5}">
                      <a16:colId xmlns:a16="http://schemas.microsoft.com/office/drawing/2014/main" val="3162478009"/>
                    </a:ext>
                  </a:extLst>
                </a:gridCol>
              </a:tblGrid>
              <a:tr h="302755">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八條目</a:t>
                      </a:r>
                      <a:r>
                        <a:rPr lang="en-US"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永續意義與實踐</a:t>
                      </a:r>
                      <a:r>
                        <a:rPr lang="en-US"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具體行動範疇</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158170732"/>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格物、致知</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科學探究與系統分析： 窮究萬物的道理，理解氣候、生態、資源的運作規律（自然科學），以及社會制度、經濟模型（人文科學）的本質。</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氣候模型分析、生命週期評估（</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LCA</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）、社會</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經濟系統研究。</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2260028940"/>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誠意、正心、修身</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永續價值觀與生活轉型：</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確保永續決策是發自內心的真誠意願（非漂綠）。實踐綠色生活、低碳飲食、負責任的消費，成為合格的「地球公民」。</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永續倫理教育、個人碳足跡管理、綠色消費。</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827524"/>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齊家</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社區與組織的永續化： 推動家庭、鄰里、企業（小組織）的永續實踐。如社區能源轉型、辦公室實施循環經濟。</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企業</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實踐、社區韌性規劃、家庭能源管理。</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259753736"/>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治國</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國家級永續政策與法規： 制定並執行國家淨零路徑、碳定價機制、生物多樣性保護法等，確保國家資源的長遠利益。</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氣候法制定、能源政策、自然資本會計（</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NCA</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375166003"/>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平天下</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全球治理與國際合作： 參與國際氣候談判、推動全球</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SDGs</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目標、協助開發中國家進行永續發展，實現全球的和平與共榮。</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國際援助、氣候外交、聯合國</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SDGs</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合作計畫。</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062069337"/>
                  </a:ext>
                </a:extLst>
              </a:tr>
            </a:tbl>
          </a:graphicData>
        </a:graphic>
      </p:graphicFrame>
    </p:spTree>
    <p:extLst>
      <p:ext uri="{BB962C8B-B14F-4D97-AF65-F5344CB8AC3E}">
        <p14:creationId xmlns:p14="http://schemas.microsoft.com/office/powerpoint/2010/main" val="99269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1D37F1E1-7673-49B8-9E56-9B58F8E68689}"/>
              </a:ext>
            </a:extLst>
          </p:cNvPr>
          <p:cNvGrpSpPr/>
          <p:nvPr/>
        </p:nvGrpSpPr>
        <p:grpSpPr>
          <a:xfrm>
            <a:off x="785003" y="185615"/>
            <a:ext cx="10136039" cy="5358124"/>
            <a:chOff x="1605560" y="1041403"/>
            <a:chExt cx="8767954" cy="4421801"/>
          </a:xfrm>
        </p:grpSpPr>
        <p:pic>
          <p:nvPicPr>
            <p:cNvPr id="3" name="圖片 2">
              <a:extLst>
                <a:ext uri="{FF2B5EF4-FFF2-40B4-BE49-F238E27FC236}">
                  <a16:creationId xmlns:a16="http://schemas.microsoft.com/office/drawing/2014/main" id="{84DD2893-3C23-CB4A-84E2-58F4E881F15C}"/>
                </a:ext>
              </a:extLst>
            </p:cNvPr>
            <p:cNvPicPr>
              <a:picLocks noChangeAspect="1"/>
            </p:cNvPicPr>
            <p:nvPr/>
          </p:nvPicPr>
          <p:blipFill>
            <a:blip r:embed="rId3"/>
            <a:stretch>
              <a:fillRect/>
            </a:stretch>
          </p:blipFill>
          <p:spPr>
            <a:xfrm>
              <a:off x="6565229" y="3579155"/>
              <a:ext cx="3054556" cy="1815939"/>
            </a:xfrm>
            <a:prstGeom prst="rect">
              <a:avLst/>
            </a:prstGeom>
          </p:spPr>
        </p:pic>
        <p:pic>
          <p:nvPicPr>
            <p:cNvPr id="4" name="圖片 3">
              <a:extLst>
                <a:ext uri="{FF2B5EF4-FFF2-40B4-BE49-F238E27FC236}">
                  <a16:creationId xmlns:a16="http://schemas.microsoft.com/office/drawing/2014/main" id="{655567FE-9D23-0D48-8509-07A9A150EFA2}"/>
                </a:ext>
              </a:extLst>
            </p:cNvPr>
            <p:cNvPicPr>
              <a:picLocks noChangeAspect="1"/>
            </p:cNvPicPr>
            <p:nvPr/>
          </p:nvPicPr>
          <p:blipFill>
            <a:blip r:embed="rId4"/>
            <a:stretch>
              <a:fillRect/>
            </a:stretch>
          </p:blipFill>
          <p:spPr>
            <a:xfrm>
              <a:off x="7016218" y="1041404"/>
              <a:ext cx="3357296" cy="1765288"/>
            </a:xfrm>
            <a:prstGeom prst="rect">
              <a:avLst/>
            </a:prstGeom>
          </p:spPr>
        </p:pic>
        <p:pic>
          <p:nvPicPr>
            <p:cNvPr id="6" name="圖片 5">
              <a:extLst>
                <a:ext uri="{FF2B5EF4-FFF2-40B4-BE49-F238E27FC236}">
                  <a16:creationId xmlns:a16="http://schemas.microsoft.com/office/drawing/2014/main" id="{E498F4C5-FE4F-1343-9F97-17E6873A413A}"/>
                </a:ext>
              </a:extLst>
            </p:cNvPr>
            <p:cNvPicPr>
              <a:picLocks noChangeAspect="1"/>
            </p:cNvPicPr>
            <p:nvPr/>
          </p:nvPicPr>
          <p:blipFill>
            <a:blip r:embed="rId5"/>
            <a:stretch>
              <a:fillRect/>
            </a:stretch>
          </p:blipFill>
          <p:spPr>
            <a:xfrm>
              <a:off x="3458468" y="3989534"/>
              <a:ext cx="2622781" cy="1473670"/>
            </a:xfrm>
            <a:prstGeom prst="rect">
              <a:avLst/>
            </a:prstGeom>
          </p:spPr>
        </p:pic>
        <p:pic>
          <p:nvPicPr>
            <p:cNvPr id="7" name="圖片 6">
              <a:extLst>
                <a:ext uri="{FF2B5EF4-FFF2-40B4-BE49-F238E27FC236}">
                  <a16:creationId xmlns:a16="http://schemas.microsoft.com/office/drawing/2014/main" id="{B9A5D603-57F2-8F4B-8D72-4575BC1624AB}"/>
                </a:ext>
              </a:extLst>
            </p:cNvPr>
            <p:cNvPicPr>
              <a:picLocks noChangeAspect="1"/>
            </p:cNvPicPr>
            <p:nvPr/>
          </p:nvPicPr>
          <p:blipFill>
            <a:blip r:embed="rId6"/>
            <a:stretch>
              <a:fillRect/>
            </a:stretch>
          </p:blipFill>
          <p:spPr>
            <a:xfrm>
              <a:off x="5111212" y="2186923"/>
              <a:ext cx="3365273" cy="1884553"/>
            </a:xfrm>
            <a:prstGeom prst="rect">
              <a:avLst/>
            </a:prstGeom>
          </p:spPr>
        </p:pic>
        <p:pic>
          <p:nvPicPr>
            <p:cNvPr id="8" name="圖片 7">
              <a:extLst>
                <a:ext uri="{FF2B5EF4-FFF2-40B4-BE49-F238E27FC236}">
                  <a16:creationId xmlns:a16="http://schemas.microsoft.com/office/drawing/2014/main" id="{DA5B88E5-E686-CA49-B2B5-C7924ED85EE5}"/>
                </a:ext>
              </a:extLst>
            </p:cNvPr>
            <p:cNvPicPr>
              <a:picLocks noChangeAspect="1"/>
            </p:cNvPicPr>
            <p:nvPr/>
          </p:nvPicPr>
          <p:blipFill>
            <a:blip r:embed="rId7"/>
            <a:stretch>
              <a:fillRect/>
            </a:stretch>
          </p:blipFill>
          <p:spPr>
            <a:xfrm>
              <a:off x="3426110" y="1041403"/>
              <a:ext cx="2164098" cy="1215948"/>
            </a:xfrm>
            <a:prstGeom prst="rect">
              <a:avLst/>
            </a:prstGeom>
          </p:spPr>
        </p:pic>
        <p:pic>
          <p:nvPicPr>
            <p:cNvPr id="9" name="圖片 8">
              <a:extLst>
                <a:ext uri="{FF2B5EF4-FFF2-40B4-BE49-F238E27FC236}">
                  <a16:creationId xmlns:a16="http://schemas.microsoft.com/office/drawing/2014/main" id="{708855B8-3B6C-B44E-84D7-CC4702B08E9F}"/>
                </a:ext>
              </a:extLst>
            </p:cNvPr>
            <p:cNvPicPr>
              <a:picLocks noChangeAspect="1"/>
            </p:cNvPicPr>
            <p:nvPr/>
          </p:nvPicPr>
          <p:blipFill>
            <a:blip r:embed="rId8"/>
            <a:stretch>
              <a:fillRect/>
            </a:stretch>
          </p:blipFill>
          <p:spPr>
            <a:xfrm>
              <a:off x="1605560" y="2186919"/>
              <a:ext cx="2857185" cy="2684770"/>
            </a:xfrm>
            <a:prstGeom prst="rect">
              <a:avLst/>
            </a:prstGeom>
          </p:spPr>
        </p:pic>
      </p:grpSp>
      <p:sp>
        <p:nvSpPr>
          <p:cNvPr id="10" name="矩形 9">
            <a:extLst>
              <a:ext uri="{FF2B5EF4-FFF2-40B4-BE49-F238E27FC236}">
                <a16:creationId xmlns:a16="http://schemas.microsoft.com/office/drawing/2014/main" id="{30D8E020-E79B-DD4F-A8F2-0F787AC5B4AA}"/>
              </a:ext>
            </a:extLst>
          </p:cNvPr>
          <p:cNvSpPr/>
          <p:nvPr/>
        </p:nvSpPr>
        <p:spPr>
          <a:xfrm>
            <a:off x="267419" y="5718278"/>
            <a:ext cx="11197087" cy="954107"/>
          </a:xfrm>
          <a:prstGeom prst="rect">
            <a:avLst/>
          </a:prstGeom>
        </p:spPr>
        <p:txBody>
          <a:bodyPr wrap="square" numCol="1">
            <a:spAutoFit/>
          </a:bodyPr>
          <a:lstStyle/>
          <a:p>
            <a:r>
              <a:rPr lang="zh-TW" altLang="en-US" sz="2800" b="1" dirty="0">
                <a:solidFill>
                  <a:srgbClr val="009900"/>
                </a:solidFill>
                <a:latin typeface="微軟正黑體" panose="020B0604030504040204" pitchFamily="34" charset="-120"/>
                <a:ea typeface="微軟正黑體" panose="020B0604030504040204" pitchFamily="34" charset="-120"/>
              </a:rPr>
              <a:t>亞馬遜森林大火</a:t>
            </a:r>
            <a:r>
              <a:rPr lang="en-US" altLang="zh-TW" sz="2800" b="1" dirty="0">
                <a:solidFill>
                  <a:srgbClr val="009900"/>
                </a:solidFill>
                <a:latin typeface="微軟正黑體" panose="020B0604030504040204" pitchFamily="34" charset="-120"/>
                <a:ea typeface="微軟正黑體" panose="020B0604030504040204" pitchFamily="34" charset="-120"/>
              </a:rPr>
              <a:t>73,000</a:t>
            </a:r>
            <a:r>
              <a:rPr lang="zh-TW" altLang="en-US" sz="2800" b="1" dirty="0">
                <a:solidFill>
                  <a:srgbClr val="009900"/>
                </a:solidFill>
                <a:latin typeface="微軟正黑體" panose="020B0604030504040204" pitchFamily="34" charset="-120"/>
                <a:ea typeface="微軟正黑體" panose="020B0604030504040204" pitchFamily="34" charset="-120"/>
              </a:rPr>
              <a:t>個火場，影響到地球</a:t>
            </a:r>
            <a:r>
              <a:rPr lang="en-US" altLang="zh-TW" sz="2800" b="1" dirty="0">
                <a:solidFill>
                  <a:srgbClr val="009900"/>
                </a:solidFill>
                <a:latin typeface="微軟正黑體" panose="020B0604030504040204" pitchFamily="34" charset="-120"/>
                <a:ea typeface="微軟正黑體" panose="020B0604030504040204" pitchFamily="34" charset="-120"/>
              </a:rPr>
              <a:t>20</a:t>
            </a:r>
            <a:r>
              <a:rPr lang="zh-TW" altLang="en-US" sz="2800" b="1" dirty="0">
                <a:solidFill>
                  <a:srgbClr val="009900"/>
                </a:solidFill>
                <a:latin typeface="微軟正黑體" panose="020B0604030504040204" pitchFamily="34" charset="-120"/>
                <a:ea typeface="微軟正黑體" panose="020B0604030504040204" pitchFamily="34" charset="-120"/>
              </a:rPr>
              <a:t>％的氧氣來源，及</a:t>
            </a:r>
            <a:r>
              <a:rPr lang="en-US" altLang="zh-TW" sz="2800" b="1" dirty="0">
                <a:solidFill>
                  <a:srgbClr val="009900"/>
                </a:solidFill>
                <a:latin typeface="微軟正黑體" panose="020B0604030504040204" pitchFamily="34" charset="-120"/>
                <a:ea typeface="微軟正黑體" panose="020B0604030504040204" pitchFamily="34" charset="-120"/>
              </a:rPr>
              <a:t>1/10</a:t>
            </a:r>
            <a:r>
              <a:rPr lang="zh-TW" altLang="en-US" sz="2800" b="1" dirty="0">
                <a:solidFill>
                  <a:srgbClr val="009900"/>
                </a:solidFill>
                <a:latin typeface="微軟正黑體" panose="020B0604030504040204" pitchFamily="34" charset="-120"/>
                <a:ea typeface="微軟正黑體" panose="020B0604030504040204" pitchFamily="34" charset="-120"/>
              </a:rPr>
              <a:t>的物種生存</a:t>
            </a:r>
            <a:r>
              <a:rPr lang="en-US" altLang="zh-TW" sz="2800" b="1" dirty="0">
                <a:solidFill>
                  <a:srgbClr val="009900"/>
                </a:solidFill>
                <a:latin typeface="微軟正黑體" panose="020B0604030504040204" pitchFamily="34" charset="-120"/>
                <a:ea typeface="微軟正黑體" panose="020B0604030504040204" pitchFamily="34" charset="-120"/>
              </a:rPr>
              <a:t>…….</a:t>
            </a:r>
            <a:endParaRPr lang="zh-TW" altLang="en-US" sz="2800" b="1" dirty="0">
              <a:solidFill>
                <a:srgbClr val="009900"/>
              </a:solidFill>
              <a:latin typeface="微軟正黑體" panose="020B0604030504040204" pitchFamily="34" charset="-120"/>
              <a:ea typeface="微軟正黑體" panose="020B0604030504040204" pitchFamily="34" charset="-120"/>
            </a:endParaRPr>
          </a:p>
        </p:txBody>
      </p:sp>
      <p:sp>
        <p:nvSpPr>
          <p:cNvPr id="13" name="投影片編號版面配置區 3">
            <a:extLst>
              <a:ext uri="{FF2B5EF4-FFF2-40B4-BE49-F238E27FC236}">
                <a16:creationId xmlns:a16="http://schemas.microsoft.com/office/drawing/2014/main" id="{83885996-FC57-46FE-9C87-891AEC73CC4D}"/>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5</a:t>
            </a:fld>
            <a:endParaRPr lang="zh-TW" altLang="en-US" dirty="0"/>
          </a:p>
        </p:txBody>
      </p:sp>
    </p:spTree>
    <p:extLst>
      <p:ext uri="{BB962C8B-B14F-4D97-AF65-F5344CB8AC3E}">
        <p14:creationId xmlns:p14="http://schemas.microsoft.com/office/powerpoint/2010/main" val="3745958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zh-TW" altLang="en-US" sz="4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在大學建立推廣「大學之道與永續未來」的策略</a:t>
            </a:r>
            <a:endParaRPr lang="en-US" altLang="zh-TW" sz="40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278194"/>
            <a:ext cx="11684977" cy="792344"/>
          </a:xfrm>
        </p:spPr>
        <p:txBody>
          <a:bodyPr>
            <a:noAutofit/>
          </a:bodyPr>
          <a:lstStyle/>
          <a:p>
            <a:pPr marL="357188" indent="-357188">
              <a:lnSpc>
                <a:spcPct val="100000"/>
              </a:lnSpc>
              <a:spcBef>
                <a:spcPts val="600"/>
              </a:spcBef>
              <a:spcAft>
                <a:spcPts val="600"/>
              </a:spcAft>
              <a:buFont typeface="Wingdings" panose="05000000000000000000" pitchFamily="2" charset="2"/>
              <a:buChar char="p"/>
            </a:pPr>
            <a:r>
              <a:rPr lang="zh-TW" altLang="en-US" sz="2200" b="1" kern="100" dirty="0">
                <a:latin typeface="Times New Roman" panose="02020603050405020304" pitchFamily="18" charset="0"/>
                <a:cs typeface="Times New Roman" panose="02020603050405020304" pitchFamily="18" charset="0"/>
              </a:rPr>
              <a:t>大學作為培育「大人之學」的機構，應成為融合古今智慧、實踐永續的樞紐。</a:t>
            </a:r>
            <a:endParaRPr lang="zh-TW" altLang="en-US" sz="22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50</a:t>
            </a:fld>
            <a:endParaRPr lang="zh-TW" altLang="en-US" dirty="0"/>
          </a:p>
        </p:txBody>
      </p:sp>
      <p:graphicFrame>
        <p:nvGraphicFramePr>
          <p:cNvPr id="5" name="表格 5">
            <a:extLst>
              <a:ext uri="{FF2B5EF4-FFF2-40B4-BE49-F238E27FC236}">
                <a16:creationId xmlns:a16="http://schemas.microsoft.com/office/drawing/2014/main" id="{DCBC8524-363B-4237-9AC9-B6CF3CF0D5B1}"/>
              </a:ext>
            </a:extLst>
          </p:cNvPr>
          <p:cNvGraphicFramePr>
            <a:graphicFrameLocks noGrp="1"/>
          </p:cNvGraphicFramePr>
          <p:nvPr/>
        </p:nvGraphicFramePr>
        <p:xfrm>
          <a:off x="253512" y="1873769"/>
          <a:ext cx="11582397" cy="4572000"/>
        </p:xfrm>
        <a:graphic>
          <a:graphicData uri="http://schemas.openxmlformats.org/drawingml/2006/table">
            <a:tbl>
              <a:tblPr firstRow="1" bandRow="1">
                <a:tableStyleId>{5C22544A-7EE6-4342-B048-85BDC9FD1C3A}</a:tableStyleId>
              </a:tblPr>
              <a:tblGrid>
                <a:gridCol w="2149031">
                  <a:extLst>
                    <a:ext uri="{9D8B030D-6E8A-4147-A177-3AD203B41FA5}">
                      <a16:colId xmlns:a16="http://schemas.microsoft.com/office/drawing/2014/main" val="3896982375"/>
                    </a:ext>
                  </a:extLst>
                </a:gridCol>
                <a:gridCol w="6412375">
                  <a:extLst>
                    <a:ext uri="{9D8B030D-6E8A-4147-A177-3AD203B41FA5}">
                      <a16:colId xmlns:a16="http://schemas.microsoft.com/office/drawing/2014/main" val="4133030902"/>
                    </a:ext>
                  </a:extLst>
                </a:gridCol>
                <a:gridCol w="3020991">
                  <a:extLst>
                    <a:ext uri="{9D8B030D-6E8A-4147-A177-3AD203B41FA5}">
                      <a16:colId xmlns:a16="http://schemas.microsoft.com/office/drawing/2014/main" val="3162478009"/>
                    </a:ext>
                  </a:extLst>
                </a:gridCol>
              </a:tblGrid>
              <a:tr h="302755">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策略層面</a:t>
                      </a:r>
                      <a:r>
                        <a:rPr lang="en-US"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具體推廣行動</a:t>
                      </a:r>
                      <a:r>
                        <a:rPr lang="en-US"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algn="ctr"/>
                      <a:r>
                        <a:rPr lang="zh-TW" altLang="zh-TW" sz="1800" b="1" kern="1200" dirty="0">
                          <a:solidFill>
                            <a:schemeClr val="lt1"/>
                          </a:solidFill>
                          <a:effectLst/>
                          <a:latin typeface="Times New Roman" panose="02020603050405020304" pitchFamily="18" charset="0"/>
                          <a:ea typeface="微軟正黑體" panose="020B0604030504040204" pitchFamily="34" charset="-120"/>
                          <a:cs typeface="Times New Roman" panose="02020603050405020304" pitchFamily="18" charset="0"/>
                        </a:rPr>
                        <a:t>核心精神體現</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158170732"/>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教學</a:t>
                      </a:r>
                      <a:endPar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（明德與知本）</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開設「永續與人文經典」通識課程：</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邀請人文學者解析《大學》、道家、佛家等對人與自然的觀點，再由科學家對比現代生態倫理和</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SDGs</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，建立學生對永續的內在認同。</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明明德：</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從傳統文化中尋找永續倫理的根源。</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2260028940"/>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研究</a:t>
                      </a:r>
                      <a:endPar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（格物與致知）</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設立「古今智慧與當代挑戰」研究小組：鼓勵歷史學家研究古代社會應對環境變化的智慧，結合氣候科學家和工程師的研究，找出適用於現代的「在地化永續解方」。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格物致知：</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應用傳統智慧於現代科技與政策的設計。</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827524"/>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校園與社區</a:t>
                      </a:r>
                      <a:endPar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（修身與齊家）</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「永續生活場域實踐」計畫：</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鼓勵學生以「修身」的精神（節約、減碳），參與校園能源盤點與優化（格物），並將校園的永續成果擴展至鄰近社區，推動綠色交通（如「大學之道</a:t>
                      </a:r>
                    </a:p>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」單車道計畫）。</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知行合一： 將個人修養轉化為社區的永續行動。</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259753736"/>
                  </a:ext>
                </a:extLst>
              </a:tr>
              <a:tr h="756888">
                <a:tc>
                  <a:txBody>
                    <a:bodyPr/>
                    <a:lstStyle/>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國際合作</a:t>
                      </a:r>
                      <a:endPar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（治國與平天下）</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發起「亞洲永續人文領導力論壇」：</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聚焦亞洲傳統文化與哲學（如儒家、佛家）在應對氣候變遷和社會不平等上的潛在貢獻，與國際夥伴共同探索非西方中心的永續治理模式。</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止於至善：</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貢獻在地智慧，追求全球永續的多元至善。</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375166003"/>
                  </a:ext>
                </a:extLst>
              </a:tr>
            </a:tbl>
          </a:graphicData>
        </a:graphic>
      </p:graphicFrame>
    </p:spTree>
    <p:extLst>
      <p:ext uri="{BB962C8B-B14F-4D97-AF65-F5344CB8AC3E}">
        <p14:creationId xmlns:p14="http://schemas.microsoft.com/office/powerpoint/2010/main" val="2262889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1" y="126473"/>
            <a:ext cx="11662913" cy="1029559"/>
          </a:xfrm>
        </p:spPr>
        <p:txBody>
          <a:bodyPr vert="horz" lIns="91440" tIns="45720" rIns="91440" bIns="45720" rtlCol="0" anchor="t">
            <a:noAutofit/>
          </a:bodyPr>
          <a:lstStyle/>
          <a:p>
            <a:pPr algn="ctr">
              <a:lnSpc>
                <a:spcPct val="100000"/>
              </a:lnSpc>
            </a:pPr>
            <a:r>
              <a:rPr lang="zh-TW" altLang="en-US" sz="5400" dirty="0">
                <a:solidFill>
                  <a:srgbClr val="000099"/>
                </a:solidFill>
                <a:latin typeface="Times New Roman" panose="02020603050405020304" pitchFamily="18" charset="0"/>
                <a:cs typeface="Times New Roman" panose="02020603050405020304" pitchFamily="18" charset="0"/>
              </a:rPr>
              <a:t>五、推動策略與方案</a:t>
            </a:r>
            <a:endParaRPr lang="en-US" altLang="zh-TW" sz="5400" dirty="0">
              <a:solidFill>
                <a:srgbClr val="000099"/>
              </a:solidFill>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51</a:t>
            </a:fld>
            <a:endParaRPr lang="zh-TW" altLang="en-US" dirty="0"/>
          </a:p>
        </p:txBody>
      </p:sp>
      <p:sp>
        <p:nvSpPr>
          <p:cNvPr id="9" name="內容版面配置區 2">
            <a:extLst>
              <a:ext uri="{FF2B5EF4-FFF2-40B4-BE49-F238E27FC236}">
                <a16:creationId xmlns:a16="http://schemas.microsoft.com/office/drawing/2014/main" id="{C102D415-05B1-4EBD-9124-3E48151039CF}"/>
              </a:ext>
            </a:extLst>
          </p:cNvPr>
          <p:cNvSpPr>
            <a:spLocks noGrp="1"/>
          </p:cNvSpPr>
          <p:nvPr>
            <p:ph idx="1"/>
          </p:nvPr>
        </p:nvSpPr>
        <p:spPr>
          <a:xfrm>
            <a:off x="242477" y="1867863"/>
            <a:ext cx="11684977" cy="5631409"/>
          </a:xfrm>
        </p:spPr>
        <p:txBody>
          <a:bodyPr>
            <a:noAutofit/>
          </a:bodyPr>
          <a:lstStyle/>
          <a:p>
            <a:pPr marL="3175" indent="627063">
              <a:lnSpc>
                <a:spcPct val="100000"/>
              </a:lnSpc>
              <a:spcBef>
                <a:spcPts val="600"/>
              </a:spcBef>
              <a:buNone/>
            </a:pPr>
            <a:r>
              <a:rPr lang="zh-TW" altLang="en-US" sz="2400" b="1" kern="100" dirty="0">
                <a:latin typeface="Times New Roman" panose="02020603050405020304" pitchFamily="18" charset="0"/>
                <a:cs typeface="Times New Roman" panose="02020603050405020304" pitchFamily="18" charset="0"/>
              </a:rPr>
              <a:t>推動科技文化邁向永續未來的四大策略主軸：</a:t>
            </a:r>
            <a:endParaRPr lang="en-US" altLang="zh-TW" sz="2400" b="1" kern="100" dirty="0">
              <a:latin typeface="Times New Roman" panose="02020603050405020304" pitchFamily="18" charset="0"/>
              <a:cs typeface="Times New Roman" panose="02020603050405020304" pitchFamily="18" charset="0"/>
            </a:endParaRPr>
          </a:p>
          <a:p>
            <a:pPr marL="3175" indent="0">
              <a:lnSpc>
                <a:spcPct val="100000"/>
              </a:lnSpc>
              <a:spcBef>
                <a:spcPts val="600"/>
              </a:spcBef>
              <a:buNone/>
            </a:pPr>
            <a:r>
              <a:rPr lang="zh-TW" altLang="en-US" sz="2400" b="1" kern="100" dirty="0">
                <a:solidFill>
                  <a:srgbClr val="009900"/>
                </a:solidFill>
                <a:effectLst/>
                <a:latin typeface="Times New Roman" panose="02020603050405020304" pitchFamily="18" charset="0"/>
                <a:cs typeface="Times New Roman" panose="02020603050405020304" pitchFamily="18" charset="0"/>
              </a:rPr>
              <a:t>策略一：重塑科技倫理與價值觀（文化層面）</a:t>
            </a:r>
          </a:p>
          <a:p>
            <a:pPr marL="3175" indent="711200">
              <a:lnSpc>
                <a:spcPct val="100000"/>
              </a:lnSpc>
              <a:spcBef>
                <a:spcPts val="600"/>
              </a:spcBef>
              <a:buNone/>
            </a:pPr>
            <a:r>
              <a:rPr lang="zh-TW" altLang="en-US" sz="2400" b="1" kern="100" dirty="0">
                <a:effectLst/>
                <a:latin typeface="Times New Roman" panose="02020603050405020304" pitchFamily="18" charset="0"/>
                <a:cs typeface="Times New Roman" panose="02020603050405020304" pitchFamily="18" charset="0"/>
              </a:rPr>
              <a:t>這項策略的目標是將「永續」和「公平」的價值觀深度嵌入科技文化的精神核心，而非僅視為外加的限制。</a:t>
            </a:r>
          </a:p>
          <a:p>
            <a:pPr marL="357188" indent="-354013">
              <a:lnSpc>
                <a:spcPct val="100000"/>
              </a:lnSpc>
              <a:spcBef>
                <a:spcPts val="600"/>
              </a:spcBef>
              <a:buFont typeface="Wingdings" panose="05000000000000000000" pitchFamily="2" charset="2"/>
              <a:buChar char="p"/>
            </a:pPr>
            <a:r>
              <a:rPr lang="zh-TW" altLang="en-US" sz="2400" b="1" kern="100" dirty="0">
                <a:solidFill>
                  <a:srgbClr val="C00000"/>
                </a:solidFill>
                <a:effectLst/>
                <a:latin typeface="Times New Roman" panose="02020603050405020304" pitchFamily="18" charset="0"/>
                <a:cs typeface="Times New Roman" panose="02020603050405020304" pitchFamily="18" charset="0"/>
              </a:rPr>
              <a:t>建立永續倫理框架（</a:t>
            </a:r>
            <a:r>
              <a:rPr lang="en-US" altLang="zh-TW" sz="2400" b="1" kern="100" dirty="0">
                <a:solidFill>
                  <a:srgbClr val="C00000"/>
                </a:solidFill>
                <a:effectLst/>
                <a:latin typeface="Times New Roman" panose="02020603050405020304" pitchFamily="18" charset="0"/>
                <a:cs typeface="Times New Roman" panose="02020603050405020304" pitchFamily="18" charset="0"/>
              </a:rPr>
              <a:t>Ethics Framework</a:t>
            </a:r>
            <a:r>
              <a:rPr lang="zh-TW" altLang="en-US" sz="2400" b="1" kern="100" dirty="0">
                <a:solidFill>
                  <a:srgbClr val="C00000"/>
                </a:solidFill>
                <a:effectLst/>
                <a:latin typeface="Times New Roman" panose="02020603050405020304" pitchFamily="18" charset="0"/>
                <a:cs typeface="Times New Roman" panose="02020603050405020304" pitchFamily="18" charset="0"/>
              </a:rPr>
              <a:t>）：</a:t>
            </a:r>
          </a:p>
          <a:p>
            <a:pPr marL="714375" indent="-354013">
              <a:lnSpc>
                <a:spcPct val="100000"/>
              </a:lnSpc>
              <a:spcBef>
                <a:spcPts val="600"/>
              </a:spcBef>
              <a:buFont typeface="Wingdings" panose="05000000000000000000" pitchFamily="2" charset="2"/>
              <a:buChar char="p"/>
            </a:pPr>
            <a:r>
              <a:rPr lang="zh-TW" altLang="en-US" sz="2400" b="1" kern="100" dirty="0">
                <a:solidFill>
                  <a:srgbClr val="7030A0"/>
                </a:solidFill>
                <a:effectLst/>
                <a:latin typeface="Times New Roman" panose="02020603050405020304" pitchFamily="18" charset="0"/>
                <a:cs typeface="Times New Roman" panose="02020603050405020304" pitchFamily="18" charset="0"/>
              </a:rPr>
              <a:t>代際公平原則： </a:t>
            </a:r>
            <a:r>
              <a:rPr lang="zh-TW" altLang="en-US" sz="2400" b="1" kern="100" dirty="0">
                <a:effectLst/>
                <a:latin typeface="Times New Roman" panose="02020603050405020304" pitchFamily="18" charset="0"/>
                <a:cs typeface="Times New Roman" panose="02020603050405020304" pitchFamily="18" charset="0"/>
              </a:rPr>
              <a:t>制定政策和規範，要求科技發展必須考慮對未來世代資源和環境的影響，避免技術債。</a:t>
            </a:r>
          </a:p>
          <a:p>
            <a:pPr marL="714375" indent="-354013">
              <a:lnSpc>
                <a:spcPct val="100000"/>
              </a:lnSpc>
              <a:spcBef>
                <a:spcPts val="600"/>
              </a:spcBef>
              <a:buFont typeface="Wingdings" panose="05000000000000000000" pitchFamily="2" charset="2"/>
              <a:buChar char="p"/>
            </a:pPr>
            <a:r>
              <a:rPr lang="zh-TW" altLang="en-US" sz="2400" b="1" kern="100" dirty="0">
                <a:solidFill>
                  <a:srgbClr val="7030A0"/>
                </a:solidFill>
                <a:effectLst/>
                <a:latin typeface="Times New Roman" panose="02020603050405020304" pitchFamily="18" charset="0"/>
                <a:cs typeface="Times New Roman" panose="02020603050405020304" pitchFamily="18" charset="0"/>
              </a:rPr>
              <a:t>生態中心主義的納入： </a:t>
            </a:r>
            <a:r>
              <a:rPr lang="zh-TW" altLang="en-US" sz="2400" b="1" kern="100" dirty="0">
                <a:effectLst/>
                <a:latin typeface="Times New Roman" panose="02020603050405020304" pitchFamily="18" charset="0"/>
                <a:cs typeface="Times New Roman" panose="02020603050405020304" pitchFamily="18" charset="0"/>
              </a:rPr>
              <a:t>鼓勵科學研究從人類中心主義轉向生態中心主義，重視生態系統的內在價值和福祉。</a:t>
            </a:r>
          </a:p>
          <a:p>
            <a:pPr marL="714375" indent="-354013">
              <a:lnSpc>
                <a:spcPct val="100000"/>
              </a:lnSpc>
              <a:spcBef>
                <a:spcPts val="600"/>
              </a:spcBef>
              <a:buFont typeface="Wingdings" panose="05000000000000000000" pitchFamily="2" charset="2"/>
              <a:buChar char="p"/>
            </a:pPr>
            <a:r>
              <a:rPr lang="zh-TW" altLang="en-US" sz="2400" b="1" kern="100" dirty="0">
                <a:solidFill>
                  <a:srgbClr val="7030A0"/>
                </a:solidFill>
                <a:effectLst/>
                <a:latin typeface="Times New Roman" panose="02020603050405020304" pitchFamily="18" charset="0"/>
                <a:cs typeface="Times New Roman" panose="02020603050405020304" pitchFamily="18" charset="0"/>
              </a:rPr>
              <a:t>數位倫理與社會公平： </a:t>
            </a:r>
            <a:r>
              <a:rPr lang="zh-TW" altLang="en-US" sz="2400" b="1" kern="100" dirty="0">
                <a:effectLst/>
                <a:latin typeface="Times New Roman" panose="02020603050405020304" pitchFamily="18" charset="0"/>
                <a:cs typeface="Times New Roman" panose="02020603050405020304" pitchFamily="18" charset="0"/>
              </a:rPr>
              <a:t>強化對 </a:t>
            </a:r>
            <a:r>
              <a:rPr lang="en-US" altLang="zh-TW" sz="2400" b="1" kern="100" dirty="0">
                <a:effectLst/>
                <a:latin typeface="Times New Roman" panose="02020603050405020304" pitchFamily="18" charset="0"/>
                <a:cs typeface="Times New Roman" panose="02020603050405020304" pitchFamily="18" charset="0"/>
              </a:rPr>
              <a:t>AI </a:t>
            </a:r>
            <a:r>
              <a:rPr lang="zh-TW" altLang="en-US" sz="2400" b="1" kern="100" dirty="0">
                <a:effectLst/>
                <a:latin typeface="Times New Roman" panose="02020603050405020304" pitchFamily="18" charset="0"/>
                <a:cs typeface="Times New Roman" panose="02020603050405020304" pitchFamily="18" charset="0"/>
              </a:rPr>
              <a:t>偏見、數據隱私、數位落差（</a:t>
            </a:r>
            <a:r>
              <a:rPr lang="en-US" altLang="zh-TW" sz="2400" b="1" kern="100" dirty="0">
                <a:effectLst/>
                <a:latin typeface="Times New Roman" panose="02020603050405020304" pitchFamily="18" charset="0"/>
                <a:cs typeface="Times New Roman" panose="02020603050405020304" pitchFamily="18" charset="0"/>
              </a:rPr>
              <a:t>Digital Divide</a:t>
            </a:r>
            <a:r>
              <a:rPr lang="zh-TW" altLang="en-US" sz="2400" b="1" kern="100" dirty="0">
                <a:effectLst/>
                <a:latin typeface="Times New Roman" panose="02020603050405020304" pitchFamily="18" charset="0"/>
                <a:cs typeface="Times New Roman" panose="02020603050405020304" pitchFamily="18" charset="0"/>
              </a:rPr>
              <a:t>）的治理，確保新興科技能公平惠及所有群體，尤其是弱勢群體。</a:t>
            </a:r>
          </a:p>
        </p:txBody>
      </p:sp>
      <p:sp>
        <p:nvSpPr>
          <p:cNvPr id="5" name="文字方塊 4">
            <a:extLst>
              <a:ext uri="{FF2B5EF4-FFF2-40B4-BE49-F238E27FC236}">
                <a16:creationId xmlns:a16="http://schemas.microsoft.com/office/drawing/2014/main" id="{2329642D-7468-48B7-A14C-5B1090396E08}"/>
              </a:ext>
            </a:extLst>
          </p:cNvPr>
          <p:cNvSpPr txBox="1"/>
          <p:nvPr/>
        </p:nvSpPr>
        <p:spPr>
          <a:xfrm>
            <a:off x="948904" y="942309"/>
            <a:ext cx="10412083" cy="923330"/>
          </a:xfrm>
          <a:prstGeom prst="rect">
            <a:avLst/>
          </a:prstGeom>
          <a:noFill/>
        </p:spPr>
        <p:txBody>
          <a:bodyPr wrap="square">
            <a:spAutoFit/>
          </a:bodyPr>
          <a:lstStyle/>
          <a:p>
            <a:pPr algn="ctr"/>
            <a:r>
              <a:rPr lang="zh-TW" altLang="en-US" sz="5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（一）推動策略</a:t>
            </a:r>
            <a:endParaRPr lang="zh-TW" altLang="en-US" sz="5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0568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52</a:t>
            </a:fld>
            <a:endParaRPr lang="zh-TW" altLang="en-US" dirty="0"/>
          </a:p>
        </p:txBody>
      </p:sp>
      <p:sp>
        <p:nvSpPr>
          <p:cNvPr id="9" name="內容版面配置區 2">
            <a:extLst>
              <a:ext uri="{FF2B5EF4-FFF2-40B4-BE49-F238E27FC236}">
                <a16:creationId xmlns:a16="http://schemas.microsoft.com/office/drawing/2014/main" id="{C102D415-05B1-4EBD-9124-3E48151039CF}"/>
              </a:ext>
            </a:extLst>
          </p:cNvPr>
          <p:cNvSpPr>
            <a:spLocks noGrp="1"/>
          </p:cNvSpPr>
          <p:nvPr>
            <p:ph idx="1"/>
          </p:nvPr>
        </p:nvSpPr>
        <p:spPr>
          <a:xfrm>
            <a:off x="253511" y="199699"/>
            <a:ext cx="11684977" cy="6302757"/>
          </a:xfrm>
        </p:spPr>
        <p:txBody>
          <a:bodyPr>
            <a:noAutofit/>
          </a:bodyPr>
          <a:lstStyle/>
          <a:p>
            <a:pPr marL="357188" indent="-354013">
              <a:lnSpc>
                <a:spcPct val="150000"/>
              </a:lnSpc>
              <a:spcBef>
                <a:spcPts val="0"/>
              </a:spcBef>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推動全民科學與永續素養教育：</a:t>
            </a:r>
          </a:p>
          <a:p>
            <a:pPr marL="714375" indent="-354013">
              <a:lnSpc>
                <a:spcPct val="150000"/>
              </a:lnSpc>
              <a:spcBef>
                <a:spcPts val="0"/>
              </a:spcBef>
              <a:buFont typeface="Wingdings" panose="05000000000000000000" pitchFamily="2" charset="2"/>
              <a:buChar char="p"/>
            </a:pPr>
            <a:r>
              <a:rPr lang="zh-TW" altLang="en-US" b="1" kern="100" dirty="0">
                <a:effectLst/>
                <a:latin typeface="Times New Roman" panose="02020603050405020304" pitchFamily="18" charset="0"/>
                <a:cs typeface="Times New Roman" panose="02020603050405020304" pitchFamily="18" charset="0"/>
              </a:rPr>
              <a:t>在教育體系中，將科技與人文的結合作為核心，特別是永續發展目標（</a:t>
            </a:r>
            <a:r>
              <a:rPr lang="en-US" altLang="zh-TW" b="1" kern="100" dirty="0">
                <a:effectLst/>
                <a:latin typeface="Times New Roman" panose="02020603050405020304" pitchFamily="18" charset="0"/>
                <a:cs typeface="Times New Roman" panose="02020603050405020304" pitchFamily="18" charset="0"/>
              </a:rPr>
              <a:t>SDGs</a:t>
            </a:r>
            <a:r>
              <a:rPr lang="zh-TW" altLang="en-US" b="1" kern="100" dirty="0">
                <a:effectLst/>
                <a:latin typeface="Times New Roman" panose="02020603050405020304" pitchFamily="18" charset="0"/>
                <a:cs typeface="Times New Roman" panose="02020603050405020304" pitchFamily="18" charset="0"/>
              </a:rPr>
              <a:t>）與科技應用案例的課程。</a:t>
            </a:r>
          </a:p>
          <a:p>
            <a:pPr marL="714375" indent="-354013">
              <a:lnSpc>
                <a:spcPct val="150000"/>
              </a:lnSpc>
              <a:spcBef>
                <a:spcPts val="0"/>
              </a:spcBef>
              <a:buFont typeface="Wingdings" panose="05000000000000000000" pitchFamily="2" charset="2"/>
              <a:buChar char="p"/>
            </a:pPr>
            <a:r>
              <a:rPr lang="zh-TW" altLang="en-US" b="1" kern="100" dirty="0">
                <a:effectLst/>
                <a:latin typeface="Times New Roman" panose="02020603050405020304" pitchFamily="18" charset="0"/>
                <a:cs typeface="Times New Roman" panose="02020603050405020304" pitchFamily="18" charset="0"/>
              </a:rPr>
              <a:t>提升公眾對氣候變遷科學、能源轉型技術的理解，培養公民具備批判性審視技術的能力。</a:t>
            </a:r>
          </a:p>
          <a:p>
            <a:pPr marL="357188" indent="-354013">
              <a:lnSpc>
                <a:spcPct val="150000"/>
              </a:lnSpc>
              <a:spcBef>
                <a:spcPts val="0"/>
              </a:spcBef>
              <a:buFont typeface="Wingdings" panose="05000000000000000000" pitchFamily="2" charset="2"/>
              <a:buChar char="p"/>
            </a:pPr>
            <a:r>
              <a:rPr lang="zh-TW" altLang="en-US" b="1" kern="100" dirty="0">
                <a:solidFill>
                  <a:srgbClr val="C00000"/>
                </a:solidFill>
                <a:effectLst/>
                <a:latin typeface="Times New Roman" panose="02020603050405020304" pitchFamily="18" charset="0"/>
                <a:cs typeface="Times New Roman" panose="02020603050405020304" pitchFamily="18" charset="0"/>
              </a:rPr>
              <a:t>改變消費主義文化：</a:t>
            </a:r>
          </a:p>
          <a:p>
            <a:pPr marL="714375" indent="-354013">
              <a:lnSpc>
                <a:spcPct val="150000"/>
              </a:lnSpc>
              <a:spcBef>
                <a:spcPts val="0"/>
              </a:spcBef>
              <a:buFont typeface="Wingdings" panose="05000000000000000000" pitchFamily="2" charset="2"/>
              <a:buChar char="p"/>
            </a:pPr>
            <a:r>
              <a:rPr lang="zh-TW" altLang="en-US" b="1" kern="100" dirty="0">
                <a:effectLst/>
                <a:latin typeface="Times New Roman" panose="02020603050405020304" pitchFamily="18" charset="0"/>
                <a:cs typeface="Times New Roman" panose="02020603050405020304" pitchFamily="18" charset="0"/>
              </a:rPr>
              <a:t>利用媒體和教育推廣節制、耐用、共享的消費模式，鼓勵民眾從「擁有」轉向「使用」。</a:t>
            </a:r>
          </a:p>
          <a:p>
            <a:pPr marL="714375" indent="-354013">
              <a:lnSpc>
                <a:spcPct val="150000"/>
              </a:lnSpc>
              <a:spcBef>
                <a:spcPts val="0"/>
              </a:spcBef>
              <a:buFont typeface="Wingdings" panose="05000000000000000000" pitchFamily="2" charset="2"/>
              <a:buChar char="p"/>
            </a:pPr>
            <a:r>
              <a:rPr lang="zh-TW" altLang="en-US" b="1" kern="100" dirty="0">
                <a:effectLst/>
                <a:latin typeface="Times New Roman" panose="02020603050405020304" pitchFamily="18" charset="0"/>
                <a:cs typeface="Times New Roman" panose="02020603050405020304" pitchFamily="18" charset="0"/>
              </a:rPr>
              <a:t>設計科技產品時，融入文化敘事，強調產品與在地文化的連結，而非僅追求效率和新鮮感。</a:t>
            </a:r>
            <a:endParaRPr lang="en-US" altLang="zh-TW" b="1" kern="1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269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53</a:t>
            </a:fld>
            <a:endParaRPr lang="zh-TW" altLang="en-US" dirty="0"/>
          </a:p>
        </p:txBody>
      </p:sp>
      <p:sp>
        <p:nvSpPr>
          <p:cNvPr id="9" name="內容版面配置區 2">
            <a:extLst>
              <a:ext uri="{FF2B5EF4-FFF2-40B4-BE49-F238E27FC236}">
                <a16:creationId xmlns:a16="http://schemas.microsoft.com/office/drawing/2014/main" id="{C102D415-05B1-4EBD-9124-3E48151039CF}"/>
              </a:ext>
            </a:extLst>
          </p:cNvPr>
          <p:cNvSpPr>
            <a:spLocks noGrp="1"/>
          </p:cNvSpPr>
          <p:nvPr>
            <p:ph idx="1"/>
          </p:nvPr>
        </p:nvSpPr>
        <p:spPr>
          <a:xfrm>
            <a:off x="168167" y="199699"/>
            <a:ext cx="11770322" cy="6302757"/>
          </a:xfrm>
        </p:spPr>
        <p:txBody>
          <a:bodyPr>
            <a:noAutofit/>
          </a:bodyPr>
          <a:lstStyle/>
          <a:p>
            <a:pPr marL="0" indent="1588">
              <a:lnSpc>
                <a:spcPct val="100000"/>
              </a:lnSpc>
              <a:spcBef>
                <a:spcPts val="300"/>
              </a:spcBef>
              <a:buNone/>
            </a:pPr>
            <a:r>
              <a:rPr lang="zh-TW" altLang="en-US" sz="2200" b="1" kern="100" dirty="0">
                <a:solidFill>
                  <a:srgbClr val="009900"/>
                </a:solidFill>
                <a:effectLst/>
                <a:latin typeface="Times New Roman" panose="02020603050405020304" pitchFamily="18" charset="0"/>
                <a:cs typeface="Times New Roman" panose="02020603050405020304" pitchFamily="18" charset="0"/>
              </a:rPr>
              <a:t>策略二：加速綠色與循環科技創新（技術層面）</a:t>
            </a:r>
          </a:p>
          <a:p>
            <a:pPr marL="0" indent="714375">
              <a:lnSpc>
                <a:spcPct val="100000"/>
              </a:lnSpc>
              <a:spcBef>
                <a:spcPts val="300"/>
              </a:spcBef>
              <a:buNone/>
            </a:pPr>
            <a:r>
              <a:rPr lang="zh-TW" altLang="en-US" sz="2200" b="1" kern="100" dirty="0">
                <a:effectLst/>
                <a:latin typeface="Times New Roman" panose="02020603050405020304" pitchFamily="18" charset="0"/>
                <a:cs typeface="Times New Roman" panose="02020603050405020304" pitchFamily="18" charset="0"/>
              </a:rPr>
              <a:t>這項策略專注於運用科技的力量，積極解決環境挑戰，並轉變資源利用模式。</a:t>
            </a:r>
          </a:p>
          <a:p>
            <a:pPr marL="354013" indent="-354013">
              <a:lnSpc>
                <a:spcPct val="100000"/>
              </a:lnSpc>
              <a:spcBef>
                <a:spcPts val="300"/>
              </a:spcBef>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優先發展淨零與負碳技術：</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前瞻能源研究： </a:t>
            </a:r>
            <a:r>
              <a:rPr lang="zh-TW" altLang="en-US" sz="2200" b="1" kern="100" dirty="0">
                <a:effectLst/>
                <a:latin typeface="Times New Roman" panose="02020603050405020304" pitchFamily="18" charset="0"/>
                <a:cs typeface="Times New Roman" panose="02020603050405020304" pitchFamily="18" charset="0"/>
              </a:rPr>
              <a:t>大力投資於再生能源（太陽能、風能、地熱、海洋能）、氫能發電、儲能技術和智慧電網的研發。</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碳移除與利用 </a:t>
            </a:r>
            <a:r>
              <a:rPr lang="en-US" altLang="zh-TW" sz="2200" b="1" kern="100" dirty="0">
                <a:solidFill>
                  <a:srgbClr val="7030A0"/>
                </a:solidFill>
                <a:effectLst/>
                <a:latin typeface="Times New Roman" panose="02020603050405020304" pitchFamily="18" charset="0"/>
                <a:cs typeface="Times New Roman" panose="02020603050405020304" pitchFamily="18" charset="0"/>
              </a:rPr>
              <a:t>(CCUS)</a:t>
            </a:r>
            <a:r>
              <a:rPr lang="zh-TW" altLang="en-US" sz="2200" b="1" kern="100" dirty="0">
                <a:solidFill>
                  <a:srgbClr val="7030A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發展高效能的碳捕捉、利用與封存技術，以及自然碳匯（如森林、海洋）的社會科學與技術應用。</a:t>
            </a:r>
          </a:p>
          <a:p>
            <a:pPr marL="357188" indent="-354013">
              <a:lnSpc>
                <a:spcPct val="100000"/>
              </a:lnSpc>
              <a:spcBef>
                <a:spcPts val="300"/>
              </a:spcBef>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 實施全面循環經濟科技：</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產品服務化（</a:t>
            </a:r>
            <a:r>
              <a:rPr lang="en-US" altLang="zh-TW" sz="2200" b="1" kern="100" dirty="0">
                <a:solidFill>
                  <a:srgbClr val="7030A0"/>
                </a:solidFill>
                <a:effectLst/>
                <a:latin typeface="Times New Roman" panose="02020603050405020304" pitchFamily="18" charset="0"/>
                <a:cs typeface="Times New Roman" panose="02020603050405020304" pitchFamily="18" charset="0"/>
              </a:rPr>
              <a:t>PaaS</a:t>
            </a:r>
            <a:r>
              <a:rPr lang="zh-TW" altLang="en-US" sz="2200" b="1" kern="100" dirty="0">
                <a:solidFill>
                  <a:srgbClr val="7030A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鼓勵企業設計可修復、可升級、易於拆解的產品，並將銷售模式轉向服務租賃。</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工業共生與廢棄物循環： </a:t>
            </a:r>
            <a:r>
              <a:rPr lang="zh-TW" altLang="en-US" sz="2200" b="1" kern="100" dirty="0">
                <a:effectLst/>
                <a:latin typeface="Times New Roman" panose="02020603050405020304" pitchFamily="18" charset="0"/>
                <a:cs typeface="Times New Roman" panose="02020603050405020304" pitchFamily="18" charset="0"/>
              </a:rPr>
              <a:t>應用物聯網（</a:t>
            </a:r>
            <a:r>
              <a:rPr lang="en-US" altLang="zh-TW" sz="2200" b="1" kern="100" dirty="0">
                <a:effectLst/>
                <a:latin typeface="Times New Roman" panose="02020603050405020304" pitchFamily="18" charset="0"/>
                <a:cs typeface="Times New Roman" panose="02020603050405020304" pitchFamily="18" charset="0"/>
              </a:rPr>
              <a:t>IoT</a:t>
            </a:r>
            <a:r>
              <a:rPr lang="zh-TW" altLang="en-US" sz="2200" b="1" kern="100" dirty="0">
                <a:effectLst/>
                <a:latin typeface="Times New Roman" panose="02020603050405020304" pitchFamily="18" charset="0"/>
                <a:cs typeface="Times New Roman" panose="02020603050405020304" pitchFamily="18" charset="0"/>
              </a:rPr>
              <a:t>）和大數據分析，優化產業間的廢棄物和餘熱交換，建立高效的資源循環體系。</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生物循環技術： </a:t>
            </a:r>
            <a:r>
              <a:rPr lang="zh-TW" altLang="en-US" sz="2200" b="1" kern="100" dirty="0">
                <a:effectLst/>
                <a:latin typeface="Times New Roman" panose="02020603050405020304" pitchFamily="18" charset="0"/>
                <a:cs typeface="Times New Roman" panose="02020603050405020304" pitchFamily="18" charset="0"/>
              </a:rPr>
              <a:t>發展生物基材料、生物降解技術，將有機廢棄物有效轉化為資源。</a:t>
            </a:r>
          </a:p>
          <a:p>
            <a:pPr marL="354013" indent="-354013">
              <a:lnSpc>
                <a:spcPct val="100000"/>
              </a:lnSpc>
              <a:spcBef>
                <a:spcPts val="300"/>
              </a:spcBef>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以科技賦能 </a:t>
            </a:r>
            <a:r>
              <a:rPr lang="en-US" altLang="zh-TW" sz="2200" b="1" kern="100" dirty="0">
                <a:solidFill>
                  <a:srgbClr val="C00000"/>
                </a:solidFill>
                <a:latin typeface="Times New Roman" panose="02020603050405020304" pitchFamily="18" charset="0"/>
                <a:cs typeface="Times New Roman" panose="02020603050405020304" pitchFamily="18" charset="0"/>
              </a:rPr>
              <a:t>ESG </a:t>
            </a:r>
            <a:r>
              <a:rPr lang="zh-TW" altLang="en-US" sz="2200" b="1" kern="100" dirty="0">
                <a:solidFill>
                  <a:srgbClr val="C00000"/>
                </a:solidFill>
                <a:latin typeface="Times New Roman" panose="02020603050405020304" pitchFamily="18" charset="0"/>
                <a:cs typeface="Times New Roman" panose="02020603050405020304" pitchFamily="18" charset="0"/>
              </a:rPr>
              <a:t>治理：</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即時監測與預測： </a:t>
            </a:r>
            <a:r>
              <a:rPr lang="zh-TW" altLang="en-US" sz="2200" b="1" kern="100" dirty="0">
                <a:effectLst/>
                <a:latin typeface="Times New Roman" panose="02020603050405020304" pitchFamily="18" charset="0"/>
                <a:cs typeface="Times New Roman" panose="02020603050405020304" pitchFamily="18" charset="0"/>
              </a:rPr>
              <a:t>運用 </a:t>
            </a:r>
            <a:r>
              <a:rPr lang="en-US" altLang="zh-TW" sz="2200" b="1" kern="100" dirty="0">
                <a:effectLst/>
                <a:latin typeface="Times New Roman" panose="02020603050405020304" pitchFamily="18" charset="0"/>
                <a:cs typeface="Times New Roman" panose="02020603050405020304" pitchFamily="18" charset="0"/>
              </a:rPr>
              <a:t>AI</a:t>
            </a:r>
            <a:r>
              <a:rPr lang="zh-TW" altLang="en-US" sz="2200" b="1" kern="100" dirty="0">
                <a:effectLst/>
                <a:latin typeface="Times New Roman" panose="02020603050405020304" pitchFamily="18" charset="0"/>
                <a:cs typeface="Times New Roman" panose="02020603050405020304" pitchFamily="18" charset="0"/>
              </a:rPr>
              <a:t>、</a:t>
            </a:r>
            <a:r>
              <a:rPr lang="en-US" altLang="zh-TW" sz="2200" b="1" kern="100" dirty="0">
                <a:effectLst/>
                <a:latin typeface="Times New Roman" panose="02020603050405020304" pitchFamily="18" charset="0"/>
                <a:cs typeface="Times New Roman" panose="02020603050405020304" pitchFamily="18" charset="0"/>
              </a:rPr>
              <a:t>IoT </a:t>
            </a:r>
            <a:r>
              <a:rPr lang="zh-TW" altLang="en-US" sz="2200" b="1" kern="100" dirty="0">
                <a:effectLst/>
                <a:latin typeface="Times New Roman" panose="02020603050405020304" pitchFamily="18" charset="0"/>
                <a:cs typeface="Times New Roman" panose="02020603050405020304" pitchFamily="18" charset="0"/>
              </a:rPr>
              <a:t>感測器和區塊鏈技術，對企業和城市的碳排放、水資源使用、供應鏈透明度進行即時、精確的監測和數據分析。</a:t>
            </a:r>
          </a:p>
          <a:p>
            <a:pPr marL="714375" indent="-354013">
              <a:lnSpc>
                <a:spcPct val="100000"/>
              </a:lnSpc>
              <a:spcBef>
                <a:spcPts val="300"/>
              </a:spcBef>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智慧優化： </a:t>
            </a:r>
            <a:r>
              <a:rPr lang="zh-TW" altLang="en-US" sz="2200" b="1" kern="100" dirty="0">
                <a:effectLst/>
                <a:latin typeface="Times New Roman" panose="02020603050405020304" pitchFamily="18" charset="0"/>
                <a:cs typeface="Times New Roman" panose="02020603050405020304" pitchFamily="18" charset="0"/>
              </a:rPr>
              <a:t>利用機器學習算法優化能源配置、物流路線，顯著降低運營中的碳足跡。</a:t>
            </a:r>
          </a:p>
        </p:txBody>
      </p:sp>
    </p:spTree>
    <p:extLst>
      <p:ext uri="{BB962C8B-B14F-4D97-AF65-F5344CB8AC3E}">
        <p14:creationId xmlns:p14="http://schemas.microsoft.com/office/powerpoint/2010/main" val="3054316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54</a:t>
            </a:fld>
            <a:endParaRPr lang="zh-TW" altLang="en-US" dirty="0"/>
          </a:p>
        </p:txBody>
      </p:sp>
      <p:sp>
        <p:nvSpPr>
          <p:cNvPr id="9" name="內容版面配置區 2">
            <a:extLst>
              <a:ext uri="{FF2B5EF4-FFF2-40B4-BE49-F238E27FC236}">
                <a16:creationId xmlns:a16="http://schemas.microsoft.com/office/drawing/2014/main" id="{C102D415-05B1-4EBD-9124-3E48151039CF}"/>
              </a:ext>
            </a:extLst>
          </p:cNvPr>
          <p:cNvSpPr>
            <a:spLocks noGrp="1"/>
          </p:cNvSpPr>
          <p:nvPr>
            <p:ph idx="1"/>
          </p:nvPr>
        </p:nvSpPr>
        <p:spPr>
          <a:xfrm>
            <a:off x="210839" y="126127"/>
            <a:ext cx="11770322" cy="6407860"/>
          </a:xfrm>
        </p:spPr>
        <p:txBody>
          <a:bodyPr>
            <a:noAutofit/>
          </a:bodyPr>
          <a:lstStyle/>
          <a:p>
            <a:pPr marL="0" indent="1588">
              <a:lnSpc>
                <a:spcPct val="100000"/>
              </a:lnSpc>
              <a:spcBef>
                <a:spcPts val="300"/>
              </a:spcBef>
              <a:spcAft>
                <a:spcPts val="200"/>
              </a:spcAft>
              <a:buNone/>
            </a:pPr>
            <a:r>
              <a:rPr lang="zh-TW" altLang="en-US" sz="2200" b="1" kern="100" dirty="0">
                <a:solidFill>
                  <a:srgbClr val="009900"/>
                </a:solidFill>
                <a:latin typeface="Times New Roman" panose="02020603050405020304" pitchFamily="18" charset="0"/>
                <a:cs typeface="Times New Roman" panose="02020603050405020304" pitchFamily="18" charset="0"/>
              </a:rPr>
              <a:t>策略三：建立永續導向的制度與治理（制度層面）</a:t>
            </a:r>
          </a:p>
          <a:p>
            <a:pPr marL="0" indent="536575">
              <a:lnSpc>
                <a:spcPct val="100000"/>
              </a:lnSpc>
              <a:spcBef>
                <a:spcPts val="300"/>
              </a:spcBef>
              <a:spcAft>
                <a:spcPts val="200"/>
              </a:spcAft>
              <a:buNone/>
            </a:pPr>
            <a:r>
              <a:rPr lang="zh-TW" altLang="en-US" sz="2200" b="1" kern="100" dirty="0">
                <a:latin typeface="Times New Roman" panose="02020603050405020304" pitchFamily="18" charset="0"/>
                <a:cs typeface="Times New Roman" panose="02020603050405020304" pitchFamily="18" charset="0"/>
              </a:rPr>
              <a:t>這項策略要求政府、企業、學術界建立新的制度和協作機制，引導科技朝向永續目標前進。</a:t>
            </a:r>
          </a:p>
          <a:p>
            <a:pPr marL="357188" indent="-354013">
              <a:lnSpc>
                <a:spcPct val="100000"/>
              </a:lnSpc>
              <a:spcBef>
                <a:spcPts val="300"/>
              </a:spcBef>
              <a:spcAft>
                <a:spcPts val="200"/>
              </a:spcAft>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建立跨部門整合平台：</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成立國家級跨部會平台，</a:t>
            </a:r>
            <a:r>
              <a:rPr lang="zh-TW" altLang="en-US" sz="2200" b="1" kern="100" dirty="0">
                <a:effectLst/>
                <a:latin typeface="Times New Roman" panose="02020603050405020304" pitchFamily="18" charset="0"/>
                <a:cs typeface="Times New Roman" panose="02020603050405020304" pitchFamily="18" charset="0"/>
              </a:rPr>
              <a:t>整合科技、文化、環境、經濟等部會的資源，共同規劃和推動淨零與文化永續的旗艦計畫，避免資源分散和重工。</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建立公私協力機制（</a:t>
            </a:r>
            <a:r>
              <a:rPr lang="en-US" altLang="zh-TW" sz="2200" b="1" kern="100" dirty="0">
                <a:solidFill>
                  <a:srgbClr val="7030A0"/>
                </a:solidFill>
                <a:effectLst/>
                <a:latin typeface="Times New Roman" panose="02020603050405020304" pitchFamily="18" charset="0"/>
                <a:cs typeface="Times New Roman" panose="02020603050405020304" pitchFamily="18" charset="0"/>
              </a:rPr>
              <a:t>Public-Private Partnerships</a:t>
            </a:r>
            <a:r>
              <a:rPr lang="zh-TW" altLang="en-US" sz="2200" b="1" kern="100" dirty="0">
                <a:solidFill>
                  <a:srgbClr val="7030A0"/>
                </a:solidFill>
                <a:effectLst/>
                <a:latin typeface="Times New Roman" panose="02020603050405020304" pitchFamily="18" charset="0"/>
                <a:cs typeface="Times New Roman" panose="02020603050405020304" pitchFamily="18" charset="0"/>
              </a:rPr>
              <a:t>），</a:t>
            </a:r>
            <a:r>
              <a:rPr lang="zh-TW" altLang="en-US" sz="2200" b="1" kern="100" dirty="0">
                <a:effectLst/>
                <a:latin typeface="Times New Roman" panose="02020603050405020304" pitchFamily="18" charset="0"/>
                <a:cs typeface="Times New Roman" panose="02020603050405020304" pitchFamily="18" charset="0"/>
              </a:rPr>
              <a:t>共同投資於綠色科技的落地應用和產業化。</a:t>
            </a:r>
          </a:p>
          <a:p>
            <a:pPr marL="357188" indent="-354013">
              <a:lnSpc>
                <a:spcPct val="100000"/>
              </a:lnSpc>
              <a:spcBef>
                <a:spcPts val="300"/>
              </a:spcBef>
              <a:spcAft>
                <a:spcPts val="200"/>
              </a:spcAft>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法規與標準的永續化：</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綠色採購與稅制： </a:t>
            </a:r>
            <a:r>
              <a:rPr lang="zh-TW" altLang="en-US" sz="2200" b="1" kern="100" dirty="0">
                <a:effectLst/>
                <a:latin typeface="Times New Roman" panose="02020603050405020304" pitchFamily="18" charset="0"/>
                <a:cs typeface="Times New Roman" panose="02020603050405020304" pitchFamily="18" charset="0"/>
              </a:rPr>
              <a:t>透過政府採購規範優先選用具備永續認證的產品和技術，並實施碳定價、環境稅等財政工具，引導市場行為。</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技術標準與生命週期評估 </a:t>
            </a:r>
            <a:r>
              <a:rPr lang="en-US" altLang="zh-TW" sz="2200" b="1" kern="100" dirty="0">
                <a:solidFill>
                  <a:srgbClr val="7030A0"/>
                </a:solidFill>
                <a:effectLst/>
                <a:latin typeface="Times New Roman" panose="02020603050405020304" pitchFamily="18" charset="0"/>
                <a:cs typeface="Times New Roman" panose="02020603050405020304" pitchFamily="18" charset="0"/>
              </a:rPr>
              <a:t>(LCA)</a:t>
            </a:r>
            <a:r>
              <a:rPr lang="zh-TW" altLang="en-US" sz="2200" b="1" kern="100" dirty="0">
                <a:solidFill>
                  <a:srgbClr val="7030A0"/>
                </a:solidFill>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制定技術標準時，納入產品的整個生命週期評估（從搖籃到墳墓或搖籃到搖籃），懲罰高污染、低回收率的技術。</a:t>
            </a:r>
          </a:p>
          <a:p>
            <a:pPr marL="357188" indent="-354013">
              <a:lnSpc>
                <a:spcPct val="100000"/>
              </a:lnSpc>
              <a:spcBef>
                <a:spcPts val="300"/>
              </a:spcBef>
              <a:spcAft>
                <a:spcPts val="200"/>
              </a:spcAft>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強化公民參與的科技治理：</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公開透明的溝通</a:t>
            </a:r>
            <a:r>
              <a:rPr lang="zh-TW" altLang="en-US" sz="2200" b="1" kern="100" dirty="0">
                <a:effectLst/>
                <a:latin typeface="Times New Roman" panose="02020603050405020304" pitchFamily="18" charset="0"/>
                <a:cs typeface="Times New Roman" panose="02020603050405020304" pitchFamily="18" charset="0"/>
              </a:rPr>
              <a:t>： 建立公開透明的社會溝通平台，讓公民、學界、業界共同參與重大科技政策（如核能、</a:t>
            </a:r>
            <a:r>
              <a:rPr lang="en-US" altLang="zh-TW" sz="2200" b="1" kern="100" dirty="0">
                <a:effectLst/>
                <a:latin typeface="Times New Roman" panose="02020603050405020304" pitchFamily="18" charset="0"/>
                <a:cs typeface="Times New Roman" panose="02020603050405020304" pitchFamily="18" charset="0"/>
              </a:rPr>
              <a:t>AI </a:t>
            </a:r>
            <a:r>
              <a:rPr lang="zh-TW" altLang="en-US" sz="2200" b="1" kern="100" dirty="0">
                <a:effectLst/>
                <a:latin typeface="Times New Roman" panose="02020603050405020304" pitchFamily="18" charset="0"/>
                <a:cs typeface="Times New Roman" panose="02020603050405020304" pitchFamily="18" charset="0"/>
              </a:rPr>
              <a:t>發展）的討論與決策。</a:t>
            </a:r>
          </a:p>
          <a:p>
            <a:pPr marL="714375" indent="-354013">
              <a:lnSpc>
                <a:spcPct val="100000"/>
              </a:lnSpc>
              <a:spcBef>
                <a:spcPts val="300"/>
              </a:spcBef>
              <a:spcAft>
                <a:spcPts val="200"/>
              </a:spcAft>
              <a:buFont typeface="Wingdings" panose="05000000000000000000" pitchFamily="2" charset="2"/>
              <a:buChar char="p"/>
            </a:pPr>
            <a:r>
              <a:rPr lang="zh-TW" altLang="en-US" sz="2200" b="1" kern="100" dirty="0">
                <a:solidFill>
                  <a:srgbClr val="7030A0"/>
                </a:solidFill>
                <a:effectLst/>
                <a:latin typeface="Times New Roman" panose="02020603050405020304" pitchFamily="18" charset="0"/>
                <a:cs typeface="Times New Roman" panose="02020603050405020304" pitchFamily="18" charset="0"/>
              </a:rPr>
              <a:t>社會實驗沙盒： </a:t>
            </a:r>
            <a:r>
              <a:rPr lang="zh-TW" altLang="en-US" sz="2200" b="1" kern="100" dirty="0">
                <a:effectLst/>
                <a:latin typeface="Times New Roman" panose="02020603050405020304" pitchFamily="18" charset="0"/>
                <a:cs typeface="Times New Roman" panose="02020603050405020304" pitchFamily="18" charset="0"/>
              </a:rPr>
              <a:t>設置「創新實驗沙盒」機制，允許在受控環境下測試新的永續技術和生活模式，確保科技創新符合社會價值。</a:t>
            </a:r>
          </a:p>
        </p:txBody>
      </p:sp>
    </p:spTree>
    <p:extLst>
      <p:ext uri="{BB962C8B-B14F-4D97-AF65-F5344CB8AC3E}">
        <p14:creationId xmlns:p14="http://schemas.microsoft.com/office/powerpoint/2010/main" val="392366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55</a:t>
            </a:fld>
            <a:endParaRPr lang="zh-TW" altLang="en-US" dirty="0"/>
          </a:p>
        </p:txBody>
      </p:sp>
      <p:sp>
        <p:nvSpPr>
          <p:cNvPr id="9" name="內容版面配置區 2">
            <a:extLst>
              <a:ext uri="{FF2B5EF4-FFF2-40B4-BE49-F238E27FC236}">
                <a16:creationId xmlns:a16="http://schemas.microsoft.com/office/drawing/2014/main" id="{C102D415-05B1-4EBD-9124-3E48151039CF}"/>
              </a:ext>
            </a:extLst>
          </p:cNvPr>
          <p:cNvSpPr>
            <a:spLocks noGrp="1"/>
          </p:cNvSpPr>
          <p:nvPr>
            <p:ph idx="1"/>
          </p:nvPr>
        </p:nvSpPr>
        <p:spPr>
          <a:xfrm>
            <a:off x="210839" y="126127"/>
            <a:ext cx="11770322" cy="6407860"/>
          </a:xfrm>
        </p:spPr>
        <p:txBody>
          <a:bodyPr>
            <a:noAutofit/>
          </a:bodyPr>
          <a:lstStyle/>
          <a:p>
            <a:pPr marL="0" indent="1588">
              <a:lnSpc>
                <a:spcPct val="150000"/>
              </a:lnSpc>
              <a:spcBef>
                <a:spcPts val="300"/>
              </a:spcBef>
              <a:spcAft>
                <a:spcPts val="200"/>
              </a:spcAft>
              <a:buNone/>
            </a:pPr>
            <a:r>
              <a:rPr lang="zh-TW" altLang="en-US" sz="2200" b="1" kern="100" dirty="0">
                <a:solidFill>
                  <a:srgbClr val="009900"/>
                </a:solidFill>
                <a:latin typeface="Times New Roman" panose="02020603050405020304" pitchFamily="18" charset="0"/>
                <a:cs typeface="Times New Roman" panose="02020603050405020304" pitchFamily="18" charset="0"/>
              </a:rPr>
              <a:t>策略四：促進科技與人文的跨域人才培育（人才層面）</a:t>
            </a:r>
          </a:p>
          <a:p>
            <a:pPr marL="0" indent="536575">
              <a:lnSpc>
                <a:spcPct val="150000"/>
              </a:lnSpc>
              <a:spcBef>
                <a:spcPts val="300"/>
              </a:spcBef>
              <a:spcAft>
                <a:spcPts val="200"/>
              </a:spcAft>
              <a:buNone/>
            </a:pPr>
            <a:r>
              <a:rPr lang="zh-TW" altLang="en-US" sz="2200" b="1" kern="100" dirty="0">
                <a:latin typeface="Times New Roman" panose="02020603050405020304" pitchFamily="18" charset="0"/>
                <a:cs typeface="Times New Roman" panose="02020603050405020304" pitchFamily="18" charset="0"/>
              </a:rPr>
              <a:t>為了實施上述策略，必須培養具備科技知識、人文關懷與永續視野的跨領域人才。</a:t>
            </a:r>
          </a:p>
          <a:p>
            <a:pPr marL="357188" indent="-354013">
              <a:lnSpc>
                <a:spcPct val="150000"/>
              </a:lnSpc>
              <a:spcBef>
                <a:spcPts val="300"/>
              </a:spcBef>
              <a:spcAft>
                <a:spcPts val="200"/>
              </a:spcAft>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實施跨領域教育（如大學課程規劃）：</a:t>
            </a:r>
          </a:p>
          <a:p>
            <a:pPr marL="714375" indent="-354013">
              <a:lnSpc>
                <a:spcPct val="150000"/>
              </a:lnSpc>
              <a:spcBef>
                <a:spcPts val="300"/>
              </a:spcBef>
              <a:spcAft>
                <a:spcPts val="200"/>
              </a:spcAft>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強制或鼓勵學生修習涵蓋科技社會學、永續倫理、</a:t>
            </a:r>
            <a:r>
              <a:rPr lang="en-US" altLang="zh-TW" sz="2200" b="1" kern="100" dirty="0">
                <a:effectLst/>
                <a:latin typeface="Times New Roman" panose="02020603050405020304" pitchFamily="18" charset="0"/>
                <a:cs typeface="Times New Roman" panose="02020603050405020304" pitchFamily="18" charset="0"/>
              </a:rPr>
              <a:t>ESG </a:t>
            </a:r>
            <a:r>
              <a:rPr lang="zh-TW" altLang="en-US" sz="2200" b="1" kern="100" dirty="0">
                <a:effectLst/>
                <a:latin typeface="Times New Roman" panose="02020603050405020304" pitchFamily="18" charset="0"/>
                <a:cs typeface="Times New Roman" panose="02020603050405020304" pitchFamily="18" charset="0"/>
              </a:rPr>
              <a:t>治理、環境工程的永續微學程或跨領域學位。</a:t>
            </a:r>
          </a:p>
          <a:p>
            <a:pPr marL="714375" indent="-354013">
              <a:lnSpc>
                <a:spcPct val="150000"/>
              </a:lnSpc>
              <a:spcBef>
                <a:spcPts val="300"/>
              </a:spcBef>
              <a:spcAft>
                <a:spcPts val="200"/>
              </a:spcAft>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推動 </a:t>
            </a:r>
            <a:r>
              <a:rPr lang="en-US" altLang="zh-TW" sz="2200" b="1" kern="100" dirty="0">
                <a:effectLst/>
                <a:latin typeface="Times New Roman" panose="02020603050405020304" pitchFamily="18" charset="0"/>
                <a:cs typeface="Times New Roman" panose="02020603050405020304" pitchFamily="18" charset="0"/>
              </a:rPr>
              <a:t>STEM</a:t>
            </a:r>
            <a:r>
              <a:rPr lang="zh-TW" altLang="en-US" sz="2200" b="1" kern="100" dirty="0">
                <a:effectLst/>
                <a:latin typeface="Times New Roman" panose="02020603050405020304" pitchFamily="18" charset="0"/>
                <a:cs typeface="Times New Roman" panose="02020603050405020304" pitchFamily="18" charset="0"/>
              </a:rPr>
              <a:t>（科學、技術、工程、數學）教育與 </a:t>
            </a:r>
            <a:r>
              <a:rPr lang="en-US" altLang="zh-TW" sz="2200" b="1" kern="100" dirty="0">
                <a:effectLst/>
                <a:latin typeface="Times New Roman" panose="02020603050405020304" pitchFamily="18" charset="0"/>
                <a:cs typeface="Times New Roman" panose="02020603050405020304" pitchFamily="18" charset="0"/>
              </a:rPr>
              <a:t>HASS</a:t>
            </a:r>
            <a:r>
              <a:rPr lang="zh-TW" altLang="en-US" sz="2200" b="1" kern="100" dirty="0">
                <a:effectLst/>
                <a:latin typeface="Times New Roman" panose="02020603050405020304" pitchFamily="18" charset="0"/>
                <a:cs typeface="Times New Roman" panose="02020603050405020304" pitchFamily="18" charset="0"/>
              </a:rPr>
              <a:t>（人文、藝術、社會科學）的深度融合。</a:t>
            </a:r>
          </a:p>
          <a:p>
            <a:pPr marL="357188" indent="-354013">
              <a:lnSpc>
                <a:spcPct val="150000"/>
              </a:lnSpc>
              <a:spcBef>
                <a:spcPts val="300"/>
              </a:spcBef>
              <a:spcAft>
                <a:spcPts val="200"/>
              </a:spcAft>
              <a:buFont typeface="Wingdings" panose="05000000000000000000" pitchFamily="2" charset="2"/>
              <a:buChar char="p"/>
            </a:pPr>
            <a:r>
              <a:rPr lang="zh-TW" altLang="en-US" sz="2200" b="1" kern="100" dirty="0">
                <a:solidFill>
                  <a:srgbClr val="C00000"/>
                </a:solidFill>
                <a:latin typeface="Times New Roman" panose="02020603050405020304" pitchFamily="18" charset="0"/>
                <a:cs typeface="Times New Roman" panose="02020603050405020304" pitchFamily="18" charset="0"/>
              </a:rPr>
              <a:t>建立文化科技轉譯人才：</a:t>
            </a:r>
          </a:p>
          <a:p>
            <a:pPr marL="714375" indent="-354013">
              <a:lnSpc>
                <a:spcPct val="150000"/>
              </a:lnSpc>
              <a:spcBef>
                <a:spcPts val="300"/>
              </a:spcBef>
              <a:spcAft>
                <a:spcPts val="200"/>
              </a:spcAft>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培養能將複雜的科學和技術概念，轉化為大眾容易理解和接受的文化敘事、藝術作品或數位內容的專業人才。</a:t>
            </a:r>
          </a:p>
          <a:p>
            <a:pPr marL="714375" indent="-354013">
              <a:lnSpc>
                <a:spcPct val="150000"/>
              </a:lnSpc>
              <a:spcBef>
                <a:spcPts val="300"/>
              </a:spcBef>
              <a:spcAft>
                <a:spcPts val="200"/>
              </a:spcAft>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鼓勵藝術家、設計師、文化工作者參與科技專案，從美學、情感和文化角度優化永續科技的體驗和社會接受度。</a:t>
            </a:r>
          </a:p>
        </p:txBody>
      </p:sp>
    </p:spTree>
    <p:extLst>
      <p:ext uri="{BB962C8B-B14F-4D97-AF65-F5344CB8AC3E}">
        <p14:creationId xmlns:p14="http://schemas.microsoft.com/office/powerpoint/2010/main" val="2512217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87699" y="1020009"/>
            <a:ext cx="11582399" cy="1029559"/>
          </a:xfrm>
        </p:spPr>
        <p:txBody>
          <a:bodyPr vert="horz" lIns="91440" tIns="45720" rIns="91440" bIns="45720" rtlCol="0" anchor="t">
            <a:noAutofit/>
          </a:bodyPr>
          <a:lstStyle/>
          <a:p>
            <a:pPr algn="ctr">
              <a:lnSpc>
                <a:spcPct val="100000"/>
              </a:lnSpc>
            </a:pPr>
            <a:r>
              <a:rPr lang="en-US" altLang="zh-TW" sz="4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1.	</a:t>
            </a:r>
            <a:r>
              <a:rPr lang="zh-TW" altLang="en-US" sz="4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教學創新：打破學科隔閡與系統思維</a:t>
            </a:r>
            <a:endParaRPr lang="en-US" altLang="zh-TW" sz="4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802920"/>
            <a:ext cx="11684977" cy="4617543"/>
          </a:xfrm>
        </p:spPr>
        <p:txBody>
          <a:bodyPr>
            <a:noAutofit/>
          </a:bodyPr>
          <a:lstStyle/>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融入</a:t>
            </a:r>
            <a:r>
              <a:rPr lang="en-US" altLang="zh-TW" sz="2400" b="1" kern="100" dirty="0">
                <a:solidFill>
                  <a:srgbClr val="C00000"/>
                </a:solidFill>
                <a:latin typeface="Times New Roman" panose="02020603050405020304" pitchFamily="18" charset="0"/>
                <a:cs typeface="Times New Roman" panose="02020603050405020304" pitchFamily="18" charset="0"/>
              </a:rPr>
              <a:t>SDGs</a:t>
            </a:r>
            <a:r>
              <a:rPr lang="zh-TW" altLang="en-US" sz="2400" b="1" kern="100" dirty="0">
                <a:solidFill>
                  <a:srgbClr val="C00000"/>
                </a:solidFill>
                <a:latin typeface="Times New Roman" panose="02020603050405020304" pitchFamily="18" charset="0"/>
                <a:cs typeface="Times New Roman" panose="02020603050405020304" pitchFamily="18" charset="0"/>
              </a:rPr>
              <a:t>與跨域課程：</a:t>
            </a:r>
            <a:r>
              <a:rPr lang="zh-TW" altLang="en-US" sz="2400" b="1" kern="100" dirty="0">
                <a:latin typeface="Times New Roman" panose="02020603050405020304" pitchFamily="18" charset="0"/>
                <a:cs typeface="Times New Roman" panose="02020603050405020304" pitchFamily="18" charset="0"/>
              </a:rPr>
              <a:t>檢視通識與專業課程，將氣候變遷、能源轉型、生物多樣性等永續議題納入課程設計。例如，生物、環工等科系可開設「環境資源管理」課，商管科系納入</a:t>
            </a:r>
            <a:r>
              <a:rPr lang="en-US" altLang="zh-TW" sz="2400" b="1" kern="100" dirty="0">
                <a:latin typeface="Times New Roman" panose="02020603050405020304" pitchFamily="18" charset="0"/>
                <a:cs typeface="Times New Roman" panose="02020603050405020304" pitchFamily="18" charset="0"/>
              </a:rPr>
              <a:t>ESG</a:t>
            </a:r>
            <a:r>
              <a:rPr lang="zh-TW" altLang="en-US" sz="2400" b="1" kern="100" dirty="0">
                <a:latin typeface="Times New Roman" panose="02020603050405020304" pitchFamily="18" charset="0"/>
                <a:cs typeface="Times New Roman" panose="02020603050405020304" pitchFamily="18" charset="0"/>
              </a:rPr>
              <a:t>案例教學，並以模組化學分學程強化學生的永續素養。</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跨學科學程：</a:t>
            </a:r>
            <a:r>
              <a:rPr lang="zh-TW" altLang="en-US" sz="2400" b="1" kern="100" dirty="0">
                <a:latin typeface="Times New Roman" panose="02020603050405020304" pitchFamily="18" charset="0"/>
                <a:cs typeface="Times New Roman" panose="02020603050405020304" pitchFamily="18" charset="0"/>
              </a:rPr>
              <a:t>成立永續學院或專門學程，鼓勵學生跨系選修永續相關課程（如「智慧城市與能源」、「自然資產管理」等）。此外，開設「永續與數位融合」課程（例如「淨零科技學程」、「</a:t>
            </a:r>
            <a:r>
              <a:rPr lang="en-US" altLang="zh-TW" sz="2400" b="1" kern="100" dirty="0">
                <a:latin typeface="Times New Roman" panose="02020603050405020304" pitchFamily="18" charset="0"/>
                <a:cs typeface="Times New Roman" panose="02020603050405020304" pitchFamily="18" charset="0"/>
              </a:rPr>
              <a:t>AI for Sustainability</a:t>
            </a:r>
            <a:r>
              <a:rPr lang="zh-TW" altLang="en-US" sz="2400" b="1" kern="100" dirty="0">
                <a:latin typeface="Times New Roman" panose="02020603050405020304" pitchFamily="18" charset="0"/>
                <a:cs typeface="Times New Roman" panose="02020603050405020304" pitchFamily="18" charset="0"/>
              </a:rPr>
              <a:t>」），教導學生運用</a:t>
            </a:r>
            <a:r>
              <a:rPr lang="en-US" altLang="zh-TW" sz="2400" b="1" kern="100" dirty="0">
                <a:latin typeface="Times New Roman" panose="02020603050405020304" pitchFamily="18" charset="0"/>
                <a:cs typeface="Times New Roman" panose="02020603050405020304" pitchFamily="18" charset="0"/>
              </a:rPr>
              <a:t>AI</a:t>
            </a:r>
            <a:r>
              <a:rPr lang="zh-TW" altLang="en-US" sz="2400" b="1" kern="100" dirty="0">
                <a:latin typeface="Times New Roman" panose="02020603050405020304" pitchFamily="18" charset="0"/>
                <a:cs typeface="Times New Roman" panose="02020603050405020304" pitchFamily="18" charset="0"/>
              </a:rPr>
              <a:t>、物聯網與大數據進行能源管理、碳盤查與氣候風險評估。</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行動學習與實地體驗：</a:t>
            </a:r>
            <a:r>
              <a:rPr lang="zh-TW" altLang="en-US" sz="2400" b="1" kern="100" dirty="0">
                <a:latin typeface="Times New Roman" panose="02020603050405020304" pitchFamily="18" charset="0"/>
                <a:cs typeface="Times New Roman" panose="02020603050405020304" pitchFamily="18" charset="0"/>
              </a:rPr>
              <a:t>採用問題導向學習（</a:t>
            </a:r>
            <a:r>
              <a:rPr lang="en-US" altLang="zh-TW" sz="2400" b="1" kern="100" dirty="0">
                <a:latin typeface="Times New Roman" panose="02020603050405020304" pitchFamily="18" charset="0"/>
                <a:cs typeface="Times New Roman" panose="02020603050405020304" pitchFamily="18" charset="0"/>
              </a:rPr>
              <a:t>PBL</a:t>
            </a:r>
            <a:r>
              <a:rPr lang="zh-TW" altLang="en-US" sz="2400" b="1" kern="100" dirty="0">
                <a:latin typeface="Times New Roman" panose="02020603050405020304" pitchFamily="18" charset="0"/>
                <a:cs typeface="Times New Roman" panose="02020603050405020304" pitchFamily="18" charset="0"/>
              </a:rPr>
              <a:t>）、服務學習與專案實作等方式，鼓勵學生走出教室。例如，實地監測河川酸鹼值、計算校園碳足跡、參與社區節能計畫等，使學習與真實世界接軌。此類實踐學習不僅擴大學生視野，也培養解決問題與團隊合作能力。</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56</a:t>
            </a:fld>
            <a:endParaRPr lang="zh-TW" altLang="en-US" dirty="0"/>
          </a:p>
        </p:txBody>
      </p:sp>
      <p:sp>
        <p:nvSpPr>
          <p:cNvPr id="6" name="文字方塊 5">
            <a:extLst>
              <a:ext uri="{FF2B5EF4-FFF2-40B4-BE49-F238E27FC236}">
                <a16:creationId xmlns:a16="http://schemas.microsoft.com/office/drawing/2014/main" id="{41D21515-B92B-45DD-8F8B-7C36506BD691}"/>
              </a:ext>
            </a:extLst>
          </p:cNvPr>
          <p:cNvSpPr txBox="1"/>
          <p:nvPr/>
        </p:nvSpPr>
        <p:spPr>
          <a:xfrm>
            <a:off x="672858" y="96679"/>
            <a:ext cx="10412083" cy="923330"/>
          </a:xfrm>
          <a:prstGeom prst="rect">
            <a:avLst/>
          </a:prstGeom>
          <a:noFill/>
        </p:spPr>
        <p:txBody>
          <a:bodyPr wrap="square">
            <a:spAutoFit/>
          </a:bodyPr>
          <a:lstStyle/>
          <a:p>
            <a:pPr algn="ctr"/>
            <a:r>
              <a:rPr lang="zh-TW" altLang="en-US" sz="5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（二）實施方案</a:t>
            </a:r>
            <a:endParaRPr lang="zh-TW" altLang="en-US" sz="5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12909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2.	</a:t>
            </a:r>
            <a:r>
              <a:rPr lang="zh-TW" altLang="en-US"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研究革新：連結在地優勢與社會需求</a:t>
            </a:r>
            <a:endPar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455174"/>
            <a:ext cx="11684977" cy="4965290"/>
          </a:xfrm>
        </p:spPr>
        <p:txBody>
          <a:bodyPr>
            <a:noAutofit/>
          </a:bodyPr>
          <a:lstStyle/>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聚焦在地自然資本：</a:t>
            </a:r>
            <a:r>
              <a:rPr lang="zh-TW" altLang="en-US" sz="2400" b="1" kern="100" dirty="0">
                <a:latin typeface="Times New Roman" panose="02020603050405020304" pitchFamily="18" charset="0"/>
                <a:cs typeface="Times New Roman" panose="02020603050405020304" pitchFamily="18" charset="0"/>
              </a:rPr>
              <a:t>充分發揮地方優勢（如生物多樣性、農林資源、半導體技術等）來驅動永續研究。例如成立以生態系服務量化與保護為主的研究中心，進行自然資本評估（</a:t>
            </a:r>
            <a:r>
              <a:rPr lang="en-US" altLang="zh-TW" sz="2400" b="1" kern="100" dirty="0">
                <a:latin typeface="Times New Roman" panose="02020603050405020304" pitchFamily="18" charset="0"/>
                <a:cs typeface="Times New Roman" panose="02020603050405020304" pitchFamily="18" charset="0"/>
              </a:rPr>
              <a:t>NCA</a:t>
            </a:r>
            <a:r>
              <a:rPr lang="zh-TW" altLang="en-US" sz="2400" b="1" kern="100" dirty="0">
                <a:latin typeface="Times New Roman" panose="02020603050405020304" pitchFamily="18" charset="0"/>
                <a:cs typeface="Times New Roman" panose="02020603050405020304" pitchFamily="18" charset="0"/>
              </a:rPr>
              <a:t>、生態恢復、生態修復技術開發）。此舉能讓學術數據支持企業與政府決策，補足自然資產貨幣化研究的不足。</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跨領域整合：</a:t>
            </a:r>
            <a:r>
              <a:rPr lang="zh-TW" altLang="en-US" sz="2400" b="1" kern="100" dirty="0">
                <a:latin typeface="Times New Roman" panose="02020603050405020304" pitchFamily="18" charset="0"/>
                <a:cs typeface="Times New Roman" panose="02020603050405020304" pitchFamily="18" charset="0"/>
              </a:rPr>
              <a:t>建立跨領域研究團隊，鼓勵理工、農林科學、管理與人文社會學科協作，執行整合性研究計畫。學校應設獎勵機制支持教師合作發表前瞻性論文，並推動研究成果與業界或地方政府掛鉤，進而轉化為政策建言或商品應用。</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政策與創新：</a:t>
            </a:r>
            <a:r>
              <a:rPr lang="zh-TW" altLang="en-US" sz="2400" b="1" kern="100" dirty="0">
                <a:latin typeface="Times New Roman" panose="02020603050405020304" pitchFamily="18" charset="0"/>
                <a:cs typeface="Times New Roman" panose="02020603050405020304" pitchFamily="18" charset="0"/>
              </a:rPr>
              <a:t>將學術研究與政府、企業需求接軌，提供循證數據與解決方案。例如，透過研究團隊的能耗分析協助制定產業減碳路徑，或利用校園實驗平台測試低碳材料與新技術，影響未來環境法規。透過產學合作與政策合作，讓學術發現直接推動社會與產業轉型。</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57</a:t>
            </a:fld>
            <a:endParaRPr lang="zh-TW" altLang="en-US" dirty="0"/>
          </a:p>
        </p:txBody>
      </p:sp>
    </p:spTree>
    <p:extLst>
      <p:ext uri="{BB962C8B-B14F-4D97-AF65-F5344CB8AC3E}">
        <p14:creationId xmlns:p14="http://schemas.microsoft.com/office/powerpoint/2010/main" val="425044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3.	</a:t>
            </a:r>
            <a:r>
              <a:rPr lang="zh-TW" altLang="en-US"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產學協同：推動綠色與數位雙軸轉型</a:t>
            </a:r>
            <a:endPar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455174"/>
            <a:ext cx="11684977" cy="4965290"/>
          </a:xfrm>
        </p:spPr>
        <p:txBody>
          <a:bodyPr>
            <a:noAutofit/>
          </a:bodyPr>
          <a:lstStyle/>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研發合作與創新：</a:t>
            </a:r>
            <a:r>
              <a:rPr lang="zh-TW" altLang="en-US" sz="2400" b="1" kern="100" dirty="0">
                <a:latin typeface="Times New Roman" panose="02020603050405020304" pitchFamily="18" charset="0"/>
                <a:cs typeface="Times New Roman" panose="02020603050405020304" pitchFamily="18" charset="0"/>
              </a:rPr>
              <a:t>與企業共同研發綠能、循環經濟和低碳技術，鼓勵技術商轉與創業。例如，大學可與產業合作共建創新園區或試驗場域，將實驗室成果帶入市場。如與電力與製造業合作測試智慧電網、能源管理系統等，直接加速產業的數位化與淨零轉型。</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示範基地與人才培訓：</a:t>
            </a:r>
            <a:r>
              <a:rPr lang="zh-TW" altLang="en-US" sz="2400" b="1" kern="100" dirty="0">
                <a:latin typeface="Times New Roman" panose="02020603050405020304" pitchFamily="18" charset="0"/>
                <a:cs typeface="Times New Roman" panose="02020603050405020304" pitchFamily="18" charset="0"/>
              </a:rPr>
              <a:t>與企業聯合設立示範工廠或智慧產業園區，推廣節能減碳與智慧製造應用。並開設產學合作碩士或在職專班，培養企業所需的</a:t>
            </a:r>
            <a:r>
              <a:rPr lang="en-US" altLang="zh-TW" sz="2400" b="1" kern="100" dirty="0">
                <a:latin typeface="Times New Roman" panose="02020603050405020304" pitchFamily="18" charset="0"/>
                <a:cs typeface="Times New Roman" panose="02020603050405020304" pitchFamily="18" charset="0"/>
              </a:rPr>
              <a:t>AI</a:t>
            </a:r>
            <a:r>
              <a:rPr lang="zh-TW" altLang="en-US" sz="2400" b="1" kern="100" dirty="0">
                <a:latin typeface="Times New Roman" panose="02020603050405020304" pitchFamily="18" charset="0"/>
                <a:cs typeface="Times New Roman" panose="02020603050405020304" pitchFamily="18" charset="0"/>
              </a:rPr>
              <a:t>與綠色人才。透過校園示範與課程對接，大學成為產業人才培育與技術落地的重要橋樑。</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自然資本與金融：</a:t>
            </a:r>
            <a:r>
              <a:rPr lang="zh-TW" altLang="en-US" sz="2400" b="1" kern="100" dirty="0">
                <a:latin typeface="Times New Roman" panose="02020603050405020304" pitchFamily="18" charset="0"/>
                <a:cs typeface="Times New Roman" panose="02020603050405020304" pitchFamily="18" charset="0"/>
              </a:rPr>
              <a:t>協助企業導入自然資本會計與</a:t>
            </a:r>
            <a:r>
              <a:rPr lang="en-US" altLang="zh-TW" sz="2400" b="1" kern="100" dirty="0">
                <a:latin typeface="Times New Roman" panose="02020603050405020304" pitchFamily="18" charset="0"/>
                <a:cs typeface="Times New Roman" panose="02020603050405020304" pitchFamily="18" charset="0"/>
              </a:rPr>
              <a:t>TNFD</a:t>
            </a:r>
            <a:r>
              <a:rPr lang="zh-TW" altLang="en-US" sz="2400" b="1" kern="100" dirty="0">
                <a:latin typeface="Times New Roman" panose="02020603050405020304" pitchFamily="18" charset="0"/>
                <a:cs typeface="Times New Roman" panose="02020603050405020304" pitchFamily="18" charset="0"/>
              </a:rPr>
              <a:t>（自然資本金融揭露）等概念，開發綠色供應鏈與文化永續</a:t>
            </a:r>
            <a:r>
              <a:rPr lang="en-US" altLang="zh-TW" sz="2400" b="1" kern="100" dirty="0">
                <a:latin typeface="Times New Roman" panose="02020603050405020304" pitchFamily="18" charset="0"/>
                <a:cs typeface="Times New Roman" panose="02020603050405020304" pitchFamily="18" charset="0"/>
              </a:rPr>
              <a:t>ESG</a:t>
            </a:r>
            <a:r>
              <a:rPr lang="zh-TW" altLang="en-US" sz="2400" b="1" kern="100" dirty="0">
                <a:latin typeface="Times New Roman" panose="02020603050405020304" pitchFamily="18" charset="0"/>
                <a:cs typeface="Times New Roman" panose="02020603050405020304" pitchFamily="18" charset="0"/>
              </a:rPr>
              <a:t>方案。大學可提供碳盤查與供應鏈管理顧問服務，或與金融機構合作研發綠色金融產品，使生態資產價值納入企業決策過程。</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58</a:t>
            </a:fld>
            <a:endParaRPr lang="zh-TW" altLang="en-US" dirty="0"/>
          </a:p>
        </p:txBody>
      </p:sp>
    </p:spTree>
    <p:extLst>
      <p:ext uri="{BB962C8B-B14F-4D97-AF65-F5344CB8AC3E}">
        <p14:creationId xmlns:p14="http://schemas.microsoft.com/office/powerpoint/2010/main" val="993948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304800" y="248635"/>
            <a:ext cx="11582399" cy="1029559"/>
          </a:xfrm>
        </p:spPr>
        <p:txBody>
          <a:bodyPr vert="horz" lIns="91440" tIns="45720" rIns="91440" bIns="45720" rtlCol="0" anchor="t">
            <a:noAutofit/>
          </a:bodyPr>
          <a:lstStyle/>
          <a:p>
            <a:pPr algn="ctr">
              <a:lnSpc>
                <a:spcPct val="100000"/>
              </a:lnSpc>
            </a:pPr>
            <a:r>
              <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4.	</a:t>
            </a:r>
            <a:r>
              <a:rPr lang="zh-TW" altLang="en-US"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國際合作：在地行動與全球連結的平衡</a:t>
            </a:r>
            <a:endParaRPr lang="en-US" altLang="zh-TW" sz="48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02223" y="1455174"/>
            <a:ext cx="11684977" cy="4965290"/>
          </a:xfrm>
        </p:spPr>
        <p:txBody>
          <a:bodyPr>
            <a:noAutofit/>
          </a:bodyPr>
          <a:lstStyle/>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加入全球永續網絡：</a:t>
            </a:r>
            <a:r>
              <a:rPr lang="zh-TW" altLang="en-US" sz="2400" b="1" kern="100" dirty="0">
                <a:latin typeface="Times New Roman" panose="02020603050405020304" pitchFamily="18" charset="0"/>
                <a:cs typeface="Times New Roman" panose="02020603050405020304" pitchFamily="18" charset="0"/>
              </a:rPr>
              <a:t>積極參與聯合國永續發展解決方案網絡（</a:t>
            </a:r>
            <a:r>
              <a:rPr lang="en-US" altLang="zh-TW" sz="2400" b="1" kern="100" dirty="0">
                <a:latin typeface="Times New Roman" panose="02020603050405020304" pitchFamily="18" charset="0"/>
                <a:cs typeface="Times New Roman" panose="02020603050405020304" pitchFamily="18" charset="0"/>
              </a:rPr>
              <a:t>SDSN</a:t>
            </a:r>
            <a:r>
              <a:rPr lang="zh-TW" altLang="en-US" sz="2400" b="1" kern="100" dirty="0">
                <a:latin typeface="Times New Roman" panose="02020603050405020304" pitchFamily="18" charset="0"/>
                <a:cs typeface="Times New Roman" panose="02020603050405020304" pitchFamily="18" charset="0"/>
              </a:rPr>
              <a:t>）、國際大學氣候聯盟等組織。通過與</a:t>
            </a:r>
            <a:r>
              <a:rPr lang="en-US" altLang="zh-TW" sz="2400" b="1" kern="100" dirty="0">
                <a:latin typeface="Times New Roman" panose="02020603050405020304" pitchFamily="18" charset="0"/>
                <a:cs typeface="Times New Roman" panose="02020603050405020304" pitchFamily="18" charset="0"/>
              </a:rPr>
              <a:t>SDG Academy</a:t>
            </a:r>
            <a:r>
              <a:rPr lang="zh-TW" altLang="en-US" sz="2400" b="1" kern="100" dirty="0">
                <a:latin typeface="Times New Roman" panose="02020603050405020304" pitchFamily="18" charset="0"/>
                <a:cs typeface="Times New Roman" panose="02020603050405020304" pitchFamily="18" charset="0"/>
              </a:rPr>
              <a:t>、</a:t>
            </a:r>
            <a:r>
              <a:rPr lang="en-US" altLang="zh-TW" sz="2400" b="1" kern="100" dirty="0">
                <a:latin typeface="Times New Roman" panose="02020603050405020304" pitchFamily="18" charset="0"/>
                <a:cs typeface="Times New Roman" panose="02020603050405020304" pitchFamily="18" charset="0"/>
              </a:rPr>
              <a:t>UNESCO</a:t>
            </a:r>
            <a:r>
              <a:rPr lang="zh-TW" altLang="en-US" sz="2400" b="1" kern="100" dirty="0">
                <a:latin typeface="Times New Roman" panose="02020603050405020304" pitchFamily="18" charset="0"/>
                <a:cs typeface="Times New Roman" panose="02020603050405020304" pitchFamily="18" charset="0"/>
              </a:rPr>
              <a:t>永續教育網絡等平台合作，引入世界先進的永續課程與教材。這些聯盟能提供研究與教學資源，擴大學院國際聲音。</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共同研究與計畫：</a:t>
            </a:r>
            <a:r>
              <a:rPr lang="zh-TW" altLang="en-US" sz="2400" b="1" kern="100" dirty="0">
                <a:latin typeface="Times New Roman" panose="02020603050405020304" pitchFamily="18" charset="0"/>
                <a:cs typeface="Times New Roman" panose="02020603050405020304" pitchFamily="18" charset="0"/>
              </a:rPr>
              <a:t>與國際頂尖大學和研究機構合作，爭取</a:t>
            </a:r>
            <a:r>
              <a:rPr lang="en-US" altLang="zh-TW" sz="2400" b="1" kern="100" dirty="0">
                <a:latin typeface="Times New Roman" panose="02020603050405020304" pitchFamily="18" charset="0"/>
                <a:cs typeface="Times New Roman" panose="02020603050405020304" pitchFamily="18" charset="0"/>
              </a:rPr>
              <a:t>EU Horizon</a:t>
            </a:r>
            <a:r>
              <a:rPr lang="zh-TW" altLang="en-US" sz="2400" b="1" kern="100" dirty="0">
                <a:latin typeface="Times New Roman" panose="02020603050405020304" pitchFamily="18" charset="0"/>
                <a:cs typeface="Times New Roman" panose="02020603050405020304" pitchFamily="18" charset="0"/>
              </a:rPr>
              <a:t>等大型永續研究計畫，提升研究成果的國際能見度。同時，參與</a:t>
            </a:r>
            <a:r>
              <a:rPr lang="en-US" altLang="zh-TW" sz="2400" b="1" kern="100" dirty="0">
                <a:latin typeface="Times New Roman" panose="02020603050405020304" pitchFamily="18" charset="0"/>
                <a:cs typeface="Times New Roman" panose="02020603050405020304" pitchFamily="18" charset="0"/>
              </a:rPr>
              <a:t>UNEP</a:t>
            </a:r>
            <a:r>
              <a:rPr lang="zh-TW" altLang="en-US" sz="2400" b="1" kern="100" dirty="0">
                <a:latin typeface="Times New Roman" panose="02020603050405020304" pitchFamily="18" charset="0"/>
                <a:cs typeface="Times New Roman" panose="02020603050405020304" pitchFamily="18" charset="0"/>
              </a:rPr>
              <a:t>、</a:t>
            </a:r>
            <a:r>
              <a:rPr lang="en-US" altLang="zh-TW" sz="2400" b="1" kern="100" dirty="0">
                <a:latin typeface="Times New Roman" panose="02020603050405020304" pitchFamily="18" charset="0"/>
                <a:cs typeface="Times New Roman" panose="02020603050405020304" pitchFamily="18" charset="0"/>
              </a:rPr>
              <a:t>TEEB</a:t>
            </a:r>
            <a:r>
              <a:rPr lang="zh-TW" altLang="en-US" sz="2400" b="1" kern="100" dirty="0">
                <a:latin typeface="Times New Roman" panose="02020603050405020304" pitchFamily="18" charset="0"/>
                <a:cs typeface="Times New Roman" panose="02020603050405020304" pitchFamily="18" charset="0"/>
              </a:rPr>
              <a:t>、</a:t>
            </a:r>
            <a:r>
              <a:rPr lang="en-US" altLang="zh-TW" sz="2400" b="1" kern="100" dirty="0">
                <a:latin typeface="Times New Roman" panose="02020603050405020304" pitchFamily="18" charset="0"/>
                <a:cs typeface="Times New Roman" panose="02020603050405020304" pitchFamily="18" charset="0"/>
              </a:rPr>
              <a:t>WRI</a:t>
            </a:r>
            <a:r>
              <a:rPr lang="zh-TW" altLang="en-US" sz="2400" b="1" kern="100" dirty="0">
                <a:latin typeface="Times New Roman" panose="02020603050405020304" pitchFamily="18" charset="0"/>
                <a:cs typeface="Times New Roman" panose="02020603050405020304" pitchFamily="18" charset="0"/>
              </a:rPr>
              <a:t>等自然資本全球計畫，分享數據與方法，並將台灣的研究成果貢獻全球。</a:t>
            </a:r>
          </a:p>
          <a:p>
            <a:pPr marL="357188" indent="-357188">
              <a:lnSpc>
                <a:spcPct val="100000"/>
              </a:lnSpc>
              <a:spcBef>
                <a:spcPts val="1200"/>
              </a:spcBef>
              <a:spcAft>
                <a:spcPts val="1200"/>
              </a:spcAft>
              <a:buFont typeface="Wingdings" panose="05000000000000000000" pitchFamily="2" charset="2"/>
              <a:buChar char="p"/>
            </a:pPr>
            <a:r>
              <a:rPr lang="zh-TW" altLang="en-US" sz="2400" b="1" kern="100" dirty="0">
                <a:solidFill>
                  <a:srgbClr val="C00000"/>
                </a:solidFill>
                <a:latin typeface="Times New Roman" panose="02020603050405020304" pitchFamily="18" charset="0"/>
                <a:cs typeface="Times New Roman" panose="02020603050405020304" pitchFamily="18" charset="0"/>
              </a:rPr>
              <a:t>提升全球影響力：</a:t>
            </a:r>
            <a:r>
              <a:rPr lang="zh-TW" altLang="en-US" sz="2400" b="1" kern="100" dirty="0">
                <a:latin typeface="Times New Roman" panose="02020603050405020304" pitchFamily="18" charset="0"/>
                <a:cs typeface="Times New Roman" panose="02020603050405020304" pitchFamily="18" charset="0"/>
              </a:rPr>
              <a:t>借助台灣高中小與大學社會責任計畫（</a:t>
            </a:r>
            <a:r>
              <a:rPr lang="en-US" altLang="zh-TW" sz="2400" b="1" kern="100" dirty="0">
                <a:latin typeface="Times New Roman" panose="02020603050405020304" pitchFamily="18" charset="0"/>
                <a:cs typeface="Times New Roman" panose="02020603050405020304" pitchFamily="18" charset="0"/>
              </a:rPr>
              <a:t>USR</a:t>
            </a:r>
            <a:r>
              <a:rPr lang="zh-TW" altLang="en-US" sz="2400" b="1" kern="100" dirty="0">
                <a:latin typeface="Times New Roman" panose="02020603050405020304" pitchFamily="18" charset="0"/>
                <a:cs typeface="Times New Roman" panose="02020603050405020304" pitchFamily="18" charset="0"/>
              </a:rPr>
              <a:t>）等架構，強化地方需求與國際連結。隨著超過百校參與，永續議題逐漸成為校務治理</a:t>
            </a:r>
            <a:r>
              <a:rPr lang="en-US" altLang="zh-TW" sz="2400" b="1" kern="100" dirty="0">
                <a:latin typeface="Times New Roman" panose="02020603050405020304" pitchFamily="18" charset="0"/>
                <a:cs typeface="Times New Roman" panose="02020603050405020304" pitchFamily="18" charset="0"/>
              </a:rPr>
              <a:t>DNA</a:t>
            </a:r>
            <a:r>
              <a:rPr lang="zh-TW" altLang="en-US" sz="2400" b="1" kern="100" dirty="0">
                <a:latin typeface="Times New Roman" panose="02020603050405020304" pitchFamily="18" charset="0"/>
                <a:cs typeface="Times New Roman" panose="02020603050405020304" pitchFamily="18" charset="0"/>
              </a:rPr>
              <a:t>。大學應「走出去、也引進來」，一方面將地方成果（如生物多樣性保存經驗）轉化為國際援助，另一方面積極學習歐盟、北歐等先進永續案例，使在地實踐與全球標準相互促進。</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59</a:t>
            </a:fld>
            <a:endParaRPr lang="zh-TW" altLang="en-US" dirty="0"/>
          </a:p>
        </p:txBody>
      </p:sp>
    </p:spTree>
    <p:extLst>
      <p:ext uri="{BB962C8B-B14F-4D97-AF65-F5344CB8AC3E}">
        <p14:creationId xmlns:p14="http://schemas.microsoft.com/office/powerpoint/2010/main" val="332707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63F02D3-2E22-4CCB-BC4F-7243C7CF0D88}"/>
              </a:ext>
            </a:extLst>
          </p:cNvPr>
          <p:cNvSpPr txBox="1"/>
          <p:nvPr/>
        </p:nvSpPr>
        <p:spPr>
          <a:xfrm>
            <a:off x="340659" y="4062096"/>
            <a:ext cx="11520631" cy="2308324"/>
          </a:xfrm>
          <a:prstGeom prst="rect">
            <a:avLst/>
          </a:prstGeom>
          <a:noFill/>
        </p:spPr>
        <p:txBody>
          <a:bodyPr wrap="square">
            <a:spAutoFit/>
          </a:bodyPr>
          <a:lstStyle/>
          <a:p>
            <a:pPr marL="356394" indent="-356394">
              <a:buFont typeface="Wingdings" panose="05000000000000000000" pitchFamily="2" charset="2"/>
              <a:buChar char="p"/>
              <a:tabLst>
                <a:tab pos="311150" algn="l"/>
              </a:tabLst>
            </a:pPr>
            <a:r>
              <a:rPr lang="zh-TW" altLang="en-US" sz="2400" b="1" dirty="0">
                <a:solidFill>
                  <a:srgbClr val="000099"/>
                </a:solidFill>
                <a:latin typeface="微軟正黑體" panose="020B0604030504040204" pitchFamily="34" charset="-120"/>
                <a:ea typeface="微軟正黑體" panose="020B0604030504040204" pitchFamily="34" charset="-120"/>
              </a:rPr>
              <a:t>損失情況概述</a:t>
            </a:r>
            <a:endParaRPr lang="en-US" altLang="zh-TW" sz="2400" b="1" dirty="0">
              <a:solidFill>
                <a:srgbClr val="000099"/>
              </a:solidFill>
              <a:latin typeface="微軟正黑體" panose="020B0604030504040204" pitchFamily="34" charset="-120"/>
              <a:ea typeface="微軟正黑體" panose="020B0604030504040204" pitchFamily="34" charset="-120"/>
            </a:endParaRPr>
          </a:p>
          <a:p>
            <a:pPr marL="631032" indent="-300832">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山火造成的經濟損失預計在</a:t>
            </a:r>
            <a:r>
              <a:rPr lang="en-US" altLang="zh-TW" sz="2000" b="1" dirty="0">
                <a:solidFill>
                  <a:srgbClr val="C00000"/>
                </a:solidFill>
                <a:latin typeface="微軟正黑體" panose="020B0604030504040204" pitchFamily="34" charset="-120"/>
                <a:ea typeface="微軟正黑體" panose="020B0604030504040204" pitchFamily="34" charset="-120"/>
              </a:rPr>
              <a:t>2500</a:t>
            </a:r>
            <a:r>
              <a:rPr lang="zh-TW" altLang="en-US" sz="2000" b="1" dirty="0">
                <a:solidFill>
                  <a:srgbClr val="C00000"/>
                </a:solidFill>
                <a:latin typeface="微軟正黑體" panose="020B0604030504040204" pitchFamily="34" charset="-120"/>
                <a:ea typeface="微軟正黑體" panose="020B0604030504040204" pitchFamily="34" charset="-120"/>
              </a:rPr>
              <a:t>億至</a:t>
            </a:r>
            <a:r>
              <a:rPr lang="en-US" altLang="zh-TW" sz="2000" b="1" dirty="0">
                <a:solidFill>
                  <a:srgbClr val="C00000"/>
                </a:solidFill>
                <a:latin typeface="微軟正黑體" panose="020B0604030504040204" pitchFamily="34" charset="-120"/>
                <a:ea typeface="微軟正黑體" panose="020B0604030504040204" pitchFamily="34" charset="-120"/>
              </a:rPr>
              <a:t>2750</a:t>
            </a:r>
            <a:r>
              <a:rPr lang="zh-TW" altLang="en-US" sz="2000" b="1" dirty="0">
                <a:solidFill>
                  <a:srgbClr val="C00000"/>
                </a:solidFill>
                <a:latin typeface="微軟正黑體" panose="020B0604030504040204" pitchFamily="34" charset="-120"/>
                <a:ea typeface="微軟正黑體" panose="020B0604030504040204" pitchFamily="34" charset="-120"/>
              </a:rPr>
              <a:t>億美元</a:t>
            </a:r>
            <a:r>
              <a:rPr lang="zh-TW" altLang="en-US" sz="2000" b="1" dirty="0">
                <a:latin typeface="微軟正黑體" panose="020B0604030504040204" pitchFamily="34" charset="-120"/>
                <a:ea typeface="微軟正黑體" panose="020B0604030504040204" pitchFamily="34" charset="-120"/>
              </a:rPr>
              <a:t>之間，這可能使其成為美國歷史上損失最嚴重的自然災害之一。</a:t>
            </a:r>
            <a:endParaRPr lang="en-US" altLang="zh-TW" sz="2000" b="1" dirty="0">
              <a:latin typeface="微軟正黑體" panose="020B0604030504040204" pitchFamily="34" charset="-120"/>
              <a:ea typeface="微軟正黑體" panose="020B0604030504040204" pitchFamily="34" charset="-120"/>
            </a:endParaRPr>
          </a:p>
          <a:p>
            <a:pPr marL="631032" indent="-300832">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燃燒的面積達到</a:t>
            </a:r>
            <a:r>
              <a:rPr lang="en-US" altLang="zh-TW" sz="2000" b="1" dirty="0">
                <a:solidFill>
                  <a:srgbClr val="C00000"/>
                </a:solidFill>
                <a:latin typeface="微軟正黑體" panose="020B0604030504040204" pitchFamily="34" charset="-120"/>
                <a:ea typeface="微軟正黑體" panose="020B0604030504040204" pitchFamily="34" charset="-120"/>
              </a:rPr>
              <a:t>165</a:t>
            </a:r>
            <a:r>
              <a:rPr lang="zh-TW" altLang="en-US" sz="2000" b="1" dirty="0">
                <a:solidFill>
                  <a:srgbClr val="C00000"/>
                </a:solidFill>
                <a:latin typeface="微軟正黑體" panose="020B0604030504040204" pitchFamily="34" charset="-120"/>
                <a:ea typeface="微軟正黑體" panose="020B0604030504040204" pitchFamily="34" charset="-120"/>
              </a:rPr>
              <a:t>平方公里</a:t>
            </a:r>
            <a:r>
              <a:rPr lang="zh-TW" altLang="en-US" sz="2000" b="1" dirty="0">
                <a:latin typeface="微軟正黑體" panose="020B0604030504040204" pitchFamily="34" charset="-120"/>
                <a:ea typeface="微軟正黑體" panose="020B0604030504040204" pitchFamily="34" charset="-120"/>
              </a:rPr>
              <a:t>，至少</a:t>
            </a:r>
            <a:r>
              <a:rPr lang="en-US" altLang="zh-TW" sz="2000" b="1" dirty="0">
                <a:solidFill>
                  <a:srgbClr val="C00000"/>
                </a:solidFill>
                <a:latin typeface="微軟正黑體" panose="020B0604030504040204" pitchFamily="34" charset="-120"/>
                <a:ea typeface="微軟正黑體" panose="020B0604030504040204" pitchFamily="34" charset="-120"/>
              </a:rPr>
              <a:t>12000</a:t>
            </a:r>
            <a:r>
              <a:rPr lang="zh-TW" altLang="en-US" sz="2000" b="1" dirty="0">
                <a:solidFill>
                  <a:srgbClr val="C00000"/>
                </a:solidFill>
                <a:latin typeface="微軟正黑體" panose="020B0604030504040204" pitchFamily="34" charset="-120"/>
                <a:ea typeface="微軟正黑體" panose="020B0604030504040204" pitchFamily="34" charset="-120"/>
              </a:rPr>
              <a:t>棟建築</a:t>
            </a:r>
            <a:r>
              <a:rPr lang="zh-TW" altLang="en-US" sz="2000" b="1" dirty="0">
                <a:latin typeface="微軟正黑體" panose="020B0604030504040204" pitchFamily="34" charset="-120"/>
                <a:ea typeface="微軟正黑體" panose="020B0604030504040204" pitchFamily="34" charset="-120"/>
              </a:rPr>
              <a:t>被摧毀或變得不適宜居住。</a:t>
            </a:r>
          </a:p>
          <a:p>
            <a:pPr marL="631032" indent="-300832">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目前已確認有</a:t>
            </a:r>
            <a:r>
              <a:rPr lang="en-US" altLang="zh-TW" sz="2000" b="1" dirty="0">
                <a:solidFill>
                  <a:srgbClr val="C00000"/>
                </a:solidFill>
                <a:latin typeface="微軟正黑體" panose="020B0604030504040204" pitchFamily="34" charset="-120"/>
                <a:ea typeface="微軟正黑體" panose="020B0604030504040204" pitchFamily="34" charset="-120"/>
              </a:rPr>
              <a:t>27</a:t>
            </a:r>
            <a:r>
              <a:rPr lang="zh-TW" altLang="en-US" sz="2000" b="1" dirty="0">
                <a:solidFill>
                  <a:srgbClr val="C00000"/>
                </a:solidFill>
                <a:latin typeface="微軟正黑體" panose="020B0604030504040204" pitchFamily="34" charset="-120"/>
                <a:ea typeface="微軟正黑體" panose="020B0604030504040204" pitchFamily="34" charset="-120"/>
              </a:rPr>
              <a:t>人死於此次災害</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約</a:t>
            </a:r>
            <a:r>
              <a:rPr lang="en-US" altLang="zh-TW" sz="2000" b="1" dirty="0">
                <a:solidFill>
                  <a:srgbClr val="C00000"/>
                </a:solidFill>
                <a:latin typeface="微軟正黑體" panose="020B0604030504040204" pitchFamily="34" charset="-120"/>
                <a:ea typeface="微軟正黑體" panose="020B0604030504040204" pitchFamily="34" charset="-120"/>
              </a:rPr>
              <a:t>10</a:t>
            </a:r>
            <a:r>
              <a:rPr lang="zh-TW" altLang="en-US" sz="2000" b="1" dirty="0">
                <a:solidFill>
                  <a:srgbClr val="C00000"/>
                </a:solidFill>
                <a:latin typeface="微軟正黑體" panose="020B0604030504040204" pitchFamily="34" charset="-120"/>
                <a:ea typeface="微軟正黑體" panose="020B0604030504040204" pitchFamily="34" charset="-120"/>
              </a:rPr>
              <a:t>萬居民無家可歸</a:t>
            </a:r>
            <a:r>
              <a:rPr lang="zh-TW" altLang="en-US" sz="2000" b="1" dirty="0">
                <a:latin typeface="微軟正黑體" panose="020B0604030504040204" pitchFamily="34" charset="-120"/>
                <a:ea typeface="微軟正黑體" panose="020B0604030504040204" pitchFamily="34" charset="-120"/>
              </a:rPr>
              <a:t>。</a:t>
            </a:r>
          </a:p>
          <a:p>
            <a:pPr marL="631032" indent="-300832">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當地政府緊急採取了防護措施</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包括</a:t>
            </a:r>
            <a:r>
              <a:rPr lang="zh-TW" altLang="en-US" sz="2000" b="1" dirty="0">
                <a:solidFill>
                  <a:srgbClr val="C00000"/>
                </a:solidFill>
                <a:latin typeface="微軟正黑體" panose="020B0604030504040204" pitchFamily="34" charset="-120"/>
                <a:ea typeface="微軟正黑體" panose="020B0604030504040204" pitchFamily="34" charset="-120"/>
              </a:rPr>
              <a:t>在</a:t>
            </a:r>
            <a:r>
              <a:rPr lang="en-US" altLang="zh-TW" sz="2000" b="1" dirty="0">
                <a:solidFill>
                  <a:srgbClr val="C00000"/>
                </a:solidFill>
                <a:latin typeface="微軟正黑體" panose="020B0604030504040204" pitchFamily="34" charset="-120"/>
                <a:ea typeface="微軟正黑體" panose="020B0604030504040204" pitchFamily="34" charset="-120"/>
              </a:rPr>
              <a:t>60</a:t>
            </a:r>
            <a:r>
              <a:rPr lang="zh-TW" altLang="en-US" sz="2000" b="1" dirty="0">
                <a:solidFill>
                  <a:srgbClr val="C00000"/>
                </a:solidFill>
                <a:latin typeface="微軟正黑體" panose="020B0604030504040204" pitchFamily="34" charset="-120"/>
                <a:ea typeface="微軟正黑體" panose="020B0604030504040204" pitchFamily="34" charset="-120"/>
              </a:rPr>
              <a:t>英里範圍內設定防護設施</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但仍面臨泥石流等風險。</a:t>
            </a:r>
            <a:endParaRPr lang="en-US" altLang="zh-TW" sz="2000" b="1" dirty="0">
              <a:latin typeface="微軟正黑體" panose="020B0604030504040204" pitchFamily="34" charset="-120"/>
              <a:ea typeface="微軟正黑體" panose="020B0604030504040204" pitchFamily="34" charset="-120"/>
            </a:endParaRPr>
          </a:p>
          <a:p>
            <a:pPr marL="631032" indent="-300832">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鑑於此次山火的嚴重性，預計</a:t>
            </a:r>
            <a:r>
              <a:rPr lang="zh-TW" altLang="en-US" sz="2000" b="1" dirty="0">
                <a:solidFill>
                  <a:srgbClr val="C00000"/>
                </a:solidFill>
                <a:latin typeface="微軟正黑體" panose="020B0604030504040204" pitchFamily="34" charset="-120"/>
                <a:ea typeface="微軟正黑體" panose="020B0604030504040204" pitchFamily="34" charset="-120"/>
              </a:rPr>
              <a:t>恢復可能需要長達</a:t>
            </a:r>
            <a:r>
              <a:rPr lang="en-US" altLang="zh-TW" sz="2000" b="1" dirty="0">
                <a:solidFill>
                  <a:srgbClr val="C00000"/>
                </a:solidFill>
                <a:latin typeface="微軟正黑體" panose="020B0604030504040204" pitchFamily="34" charset="-120"/>
                <a:ea typeface="微軟正黑體" panose="020B0604030504040204" pitchFamily="34" charset="-120"/>
              </a:rPr>
              <a:t>10</a:t>
            </a:r>
            <a:r>
              <a:rPr lang="zh-TW" altLang="en-US" sz="2000" b="1" dirty="0">
                <a:solidFill>
                  <a:srgbClr val="C00000"/>
                </a:solidFill>
                <a:latin typeface="微軟正黑體" panose="020B0604030504040204" pitchFamily="34" charset="-120"/>
                <a:ea typeface="微軟正黑體" panose="020B0604030504040204" pitchFamily="34" charset="-120"/>
              </a:rPr>
              <a:t>年的時間</a:t>
            </a:r>
            <a:r>
              <a:rPr lang="zh-TW" altLang="en-US" sz="2000" b="1" dirty="0">
                <a:latin typeface="微軟正黑體" panose="020B0604030504040204" pitchFamily="34" charset="-120"/>
                <a:ea typeface="微軟正黑體" panose="020B0604030504040204" pitchFamily="34" charset="-120"/>
              </a:rPr>
              <a:t>。</a:t>
            </a:r>
          </a:p>
        </p:txBody>
      </p:sp>
      <p:pic>
        <p:nvPicPr>
          <p:cNvPr id="1026" name="Picture 2">
            <a:extLst>
              <a:ext uri="{FF2B5EF4-FFF2-40B4-BE49-F238E27FC236}">
                <a16:creationId xmlns:a16="http://schemas.microsoft.com/office/drawing/2014/main" id="{9672D612-CD5D-4F82-9D32-67C4C2457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035" y="2002666"/>
            <a:ext cx="3240272" cy="1824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DAA642-822A-4FFC-9D80-60A9BF7D7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06" y="136240"/>
            <a:ext cx="3447951" cy="2298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09E07C2-613E-4228-A4A4-4E76C65E5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320" y="1796697"/>
            <a:ext cx="3682453" cy="20730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28EB4BF-0C3A-430E-9254-B0799551E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37" y="169475"/>
            <a:ext cx="3682453" cy="20730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6BD4A16-0EF4-406A-AF30-4749ABD65A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54" y="169475"/>
            <a:ext cx="3447952" cy="1941069"/>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3">
            <a:extLst>
              <a:ext uri="{FF2B5EF4-FFF2-40B4-BE49-F238E27FC236}">
                <a16:creationId xmlns:a16="http://schemas.microsoft.com/office/drawing/2014/main" id="{A0AAF856-B126-4EA7-AB84-0384AA863EB4}"/>
              </a:ext>
            </a:extLst>
          </p:cNvPr>
          <p:cNvSpPr>
            <a:spLocks noGrp="1"/>
          </p:cNvSpPr>
          <p:nvPr>
            <p:ph type="sldNum" sz="quarter" idx="12"/>
          </p:nvPr>
        </p:nvSpPr>
        <p:spPr>
          <a:xfrm>
            <a:off x="9436561" y="6533987"/>
            <a:ext cx="2743200" cy="365125"/>
          </a:xfrm>
        </p:spPr>
        <p:txBody>
          <a:bodyPr numCol="1"/>
          <a:lstStyle/>
          <a:p>
            <a:fld id="{73DA0BB7-265A-403C-9275-D587AB510EDC}" type="slidenum">
              <a:rPr lang="en-US" altLang="zh-TW" smtClean="0">
                <a:solidFill>
                  <a:schemeClr val="bg1"/>
                </a:solidFill>
              </a:rPr>
              <a:t>6</a:t>
            </a:fld>
            <a:endParaRPr lang="zh-TW">
              <a:solidFill>
                <a:schemeClr val="bg1"/>
              </a:solidFill>
            </a:endParaRPr>
          </a:p>
        </p:txBody>
      </p:sp>
    </p:spTree>
    <p:extLst>
      <p:ext uri="{BB962C8B-B14F-4D97-AF65-F5344CB8AC3E}">
        <p14:creationId xmlns:p14="http://schemas.microsoft.com/office/powerpoint/2010/main" val="980319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1" y="238617"/>
            <a:ext cx="11662913" cy="1029559"/>
          </a:xfrm>
        </p:spPr>
        <p:txBody>
          <a:bodyPr vert="horz" lIns="91440" tIns="45720" rIns="91440" bIns="45720" rtlCol="0" anchor="t">
            <a:noAutofit/>
          </a:bodyPr>
          <a:lstStyle/>
          <a:p>
            <a:pPr algn="ctr">
              <a:lnSpc>
                <a:spcPct val="100000"/>
              </a:lnSpc>
            </a:pPr>
            <a:r>
              <a:rPr lang="zh-TW" altLang="en-US" sz="5400" dirty="0">
                <a:solidFill>
                  <a:srgbClr val="000099"/>
                </a:solidFill>
                <a:latin typeface="Times New Roman" panose="02020603050405020304" pitchFamily="18" charset="0"/>
                <a:cs typeface="Times New Roman" panose="02020603050405020304" pitchFamily="18" charset="0"/>
              </a:rPr>
              <a:t>（三）課程規劃</a:t>
            </a:r>
            <a:endParaRPr lang="en-US" altLang="zh-TW" sz="5400" dirty="0">
              <a:solidFill>
                <a:srgbClr val="000099"/>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2" y="1243689"/>
            <a:ext cx="11662913" cy="658684"/>
          </a:xfrm>
        </p:spPr>
        <p:txBody>
          <a:bodyPr>
            <a:normAutofit lnSpcReduction="10000"/>
          </a:bodyPr>
          <a:lstStyle/>
          <a:p>
            <a:pPr marL="0" indent="720725">
              <a:lnSpc>
                <a:spcPct val="100000"/>
              </a:lnSpc>
              <a:spcBef>
                <a:spcPts val="1200"/>
              </a:spcBef>
              <a:spcAft>
                <a:spcPts val="600"/>
              </a:spcAft>
              <a:buNone/>
            </a:pPr>
            <a:r>
              <a:rPr lang="zh-TW" altLang="en-US" sz="2000" b="1" kern="100" dirty="0">
                <a:effectLst/>
                <a:latin typeface="Times New Roman" panose="02020603050405020304" pitchFamily="18" charset="0"/>
                <a:cs typeface="Times New Roman" panose="02020603050405020304" pitchFamily="18" charset="0"/>
              </a:rPr>
              <a:t>為了培養學生具備引領科技文化邁向永續未來的能力，大學應規劃具備跨學科、批判性思考、實踐導向的整合性課程，涵蓋「科技倫理」、「永續思維」與「文化轉型」三大核心面向。</a:t>
            </a: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60</a:t>
            </a:fld>
            <a:endParaRPr lang="zh-TW" altLang="en-US" dirty="0"/>
          </a:p>
        </p:txBody>
      </p:sp>
      <p:graphicFrame>
        <p:nvGraphicFramePr>
          <p:cNvPr id="5" name="表格 5">
            <a:extLst>
              <a:ext uri="{FF2B5EF4-FFF2-40B4-BE49-F238E27FC236}">
                <a16:creationId xmlns:a16="http://schemas.microsoft.com/office/drawing/2014/main" id="{24E224B8-14CE-4090-A1B3-6E7544DA3C46}"/>
              </a:ext>
            </a:extLst>
          </p:cNvPr>
          <p:cNvGraphicFramePr>
            <a:graphicFrameLocks noGrp="1"/>
          </p:cNvGraphicFramePr>
          <p:nvPr>
            <p:extLst>
              <p:ext uri="{D42A27DB-BD31-4B8C-83A1-F6EECF244321}">
                <p14:modId xmlns:p14="http://schemas.microsoft.com/office/powerpoint/2010/main" val="341135345"/>
              </p:ext>
            </p:extLst>
          </p:nvPr>
        </p:nvGraphicFramePr>
        <p:xfrm>
          <a:off x="264542" y="2476229"/>
          <a:ext cx="11662914" cy="4240847"/>
        </p:xfrm>
        <a:graphic>
          <a:graphicData uri="http://schemas.openxmlformats.org/drawingml/2006/table">
            <a:tbl>
              <a:tblPr firstRow="1" bandRow="1">
                <a:tableStyleId>{5C22544A-7EE6-4342-B048-85BDC9FD1C3A}</a:tableStyleId>
              </a:tblPr>
              <a:tblGrid>
                <a:gridCol w="2373555">
                  <a:extLst>
                    <a:ext uri="{9D8B030D-6E8A-4147-A177-3AD203B41FA5}">
                      <a16:colId xmlns:a16="http://schemas.microsoft.com/office/drawing/2014/main" val="1691296643"/>
                    </a:ext>
                  </a:extLst>
                </a:gridCol>
                <a:gridCol w="4382813">
                  <a:extLst>
                    <a:ext uri="{9D8B030D-6E8A-4147-A177-3AD203B41FA5}">
                      <a16:colId xmlns:a16="http://schemas.microsoft.com/office/drawing/2014/main" val="2118672770"/>
                    </a:ext>
                  </a:extLst>
                </a:gridCol>
                <a:gridCol w="4906546">
                  <a:extLst>
                    <a:ext uri="{9D8B030D-6E8A-4147-A177-3AD203B41FA5}">
                      <a16:colId xmlns:a16="http://schemas.microsoft.com/office/drawing/2014/main" val="2500048874"/>
                    </a:ext>
                  </a:extLst>
                </a:gridCol>
              </a:tblGrid>
              <a:tr h="346982">
                <a:tc>
                  <a:txBody>
                    <a:bodyPr/>
                    <a:lstStyle/>
                    <a:p>
                      <a:pPr algn="ctr"/>
                      <a:r>
                        <a:rPr lang="zh-TW" altLang="zh-TW" sz="18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課程類別</a:t>
                      </a:r>
                      <a:r>
                        <a:rPr lang="en-US" altLang="zh-TW" sz="18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建議課程名稱 </a:t>
                      </a:r>
                    </a:p>
                  </a:txBody>
                  <a:tcPr/>
                </a:tc>
                <a:tc>
                  <a:txBody>
                    <a:bodyPr/>
                    <a:lstStyle/>
                    <a:p>
                      <a:pPr algn="ct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核心目標與能力培養 </a:t>
                      </a:r>
                    </a:p>
                  </a:txBody>
                  <a:tcPr/>
                </a:tc>
                <a:extLst>
                  <a:ext uri="{0D108BD9-81ED-4DB2-BD59-A6C34878D82A}">
                    <a16:rowId xmlns:a16="http://schemas.microsoft.com/office/drawing/2014/main" val="704113978"/>
                  </a:ext>
                </a:extLst>
              </a:tr>
              <a:tr h="607218">
                <a:tc rowSpan="2">
                  <a:txBody>
                    <a:bodyPr/>
                    <a:lstStyle/>
                    <a:p>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 </a:t>
                      </a: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永續思維基礎</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永續發展目標</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(SDGs)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概論與實踐</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掌握永續發展的國際框架、跨領域挑戰，培養系統思考能力、預測力。</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603565851"/>
                  </a:ext>
                </a:extLst>
              </a:tr>
              <a:tr h="674687">
                <a:tc vMerge="1">
                  <a:txBody>
                    <a:bodyPr/>
                    <a:lstStyle/>
                    <a:p>
                      <a:endParaRPr lang="zh-TW" altLang="en-US"/>
                    </a:p>
                  </a:txBody>
                  <a:tcP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環境、社會、公司治理</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(ESG) </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與新經濟</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理解企業社會責任、綠色金融與責任投資，培養規範能力、策略擬定力。</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226126833"/>
                  </a:ext>
                </a:extLst>
              </a:tr>
              <a:tr h="607218">
                <a:tc rowSpan="2">
                  <a:txBody>
                    <a:bodyPr/>
                    <a:lstStyle/>
                    <a:p>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 </a:t>
                      </a: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科技倫理與批判</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科技社會學：創新與社會塑造</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培養批判性思考，理解科技如何被社會力量形塑，並審視技術決定論的限制。</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646904327"/>
                  </a:ext>
                </a:extLst>
              </a:tr>
              <a:tr h="607218">
                <a:tc vMerge="1">
                  <a:txBody>
                    <a:bodyPr/>
                    <a:lstStyle/>
                    <a:p>
                      <a:endParaRPr lang="zh-TW" altLang="en-US"/>
                    </a:p>
                  </a:txBody>
                  <a:tcP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數位倫理、隱私與人工智慧治理</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探討</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AI</a:t>
                      </a:r>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、大數據等新興科技帶來的倫理困境、數據治理與社會公正性。</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931569425"/>
                  </a:ext>
                </a:extLst>
              </a:tr>
              <a:tr h="607218">
                <a:tc rowSpan="2">
                  <a:txBody>
                    <a:bodyPr/>
                    <a:lstStyle/>
                    <a:p>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3. </a:t>
                      </a:r>
                      <a:r>
                        <a:rPr lang="zh-TW"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文化轉型與行動</a:t>
                      </a:r>
                      <a:r>
                        <a:rPr lang="en-US" altLang="zh-TW" sz="20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0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科技與當代文化批判</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分析數位媒體、消費主義、全球化對在地文化的衝擊，培養自我覺察力。</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226754719"/>
                  </a:ext>
                </a:extLst>
              </a:tr>
              <a:tr h="607218">
                <a:tc vMerge="1">
                  <a:txBody>
                    <a:bodyPr/>
                    <a:lstStyle/>
                    <a:p>
                      <a:endParaRPr lang="zh-TW" altLang="en-US"/>
                    </a:p>
                  </a:txBody>
                  <a:tcP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循環經濟與永續設計</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學習從線性經濟轉向循環經濟的技術與文化模式，培養跨域整合與問題解決力。</a:t>
                      </a:r>
                      <a:r>
                        <a:rPr lang="en-US" altLang="zh-TW" sz="18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802589374"/>
                  </a:ext>
                </a:extLst>
              </a:tr>
            </a:tbl>
          </a:graphicData>
        </a:graphic>
      </p:graphicFrame>
      <p:sp>
        <p:nvSpPr>
          <p:cNvPr id="7" name="文字方塊 6">
            <a:extLst>
              <a:ext uri="{FF2B5EF4-FFF2-40B4-BE49-F238E27FC236}">
                <a16:creationId xmlns:a16="http://schemas.microsoft.com/office/drawing/2014/main" id="{3DA20802-1B68-46D9-9747-6462B74B0329}"/>
              </a:ext>
            </a:extLst>
          </p:cNvPr>
          <p:cNvSpPr txBox="1"/>
          <p:nvPr/>
        </p:nvSpPr>
        <p:spPr>
          <a:xfrm>
            <a:off x="2670526" y="2020531"/>
            <a:ext cx="6766035" cy="547324"/>
          </a:xfrm>
          <a:prstGeom prst="rect">
            <a:avLst/>
          </a:prstGeom>
        </p:spPr>
        <p:txBody>
          <a:bodyPr vert="horz" lIns="91440" tIns="45720" rIns="91440" bIns="45720" rtlCol="0">
            <a:normAutofit fontScale="85000" lnSpcReduction="10000"/>
          </a:bodyPr>
          <a:lstStyle>
            <a:defPPr>
              <a:defRPr lang="en-US"/>
            </a:defPPr>
            <a:lvl1pPr indent="720725" defTabSz="914400">
              <a:lnSpc>
                <a:spcPct val="100000"/>
              </a:lnSpc>
              <a:spcBef>
                <a:spcPts val="1200"/>
              </a:spcBef>
              <a:spcAft>
                <a:spcPts val="600"/>
              </a:spcAft>
              <a:buFont typeface="Arial" panose="020B0604020202020204" pitchFamily="34" charset="0"/>
              <a:buNone/>
              <a:defRPr sz="2000" b="1" kern="100">
                <a:effectLst/>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sz="2400">
                <a:latin typeface="微軟正黑體" panose="020B0604030504040204" pitchFamily="34" charset="-120"/>
                <a:ea typeface="微軟正黑體" panose="020B0604030504040204" pitchFamily="34" charset="-120"/>
              </a:defRPr>
            </a:lvl2pPr>
            <a:lvl3pPr marL="1143000" indent="-228600" defTabSz="914400">
              <a:lnSpc>
                <a:spcPct val="90000"/>
              </a:lnSpc>
              <a:spcBef>
                <a:spcPts val="500"/>
              </a:spcBef>
              <a:buFont typeface="Arial" panose="020B0604020202020204" pitchFamily="34" charset="0"/>
              <a:buChar char="•"/>
              <a:defRPr sz="2000">
                <a:latin typeface="微軟正黑體" panose="020B0604030504040204" pitchFamily="34" charset="-120"/>
                <a:ea typeface="微軟正黑體" panose="020B0604030504040204" pitchFamily="34" charset="-120"/>
              </a:defRPr>
            </a:lvl3pPr>
            <a:lvl4pPr marL="1600200" indent="-228600" defTabSz="914400">
              <a:lnSpc>
                <a:spcPct val="90000"/>
              </a:lnSpc>
              <a:spcBef>
                <a:spcPts val="500"/>
              </a:spcBef>
              <a:buFont typeface="Arial" panose="020B0604020202020204" pitchFamily="34" charset="0"/>
              <a:buChar char="•"/>
              <a:defRPr>
                <a:latin typeface="微軟正黑體" panose="020B0604030504040204" pitchFamily="34" charset="-120"/>
                <a:ea typeface="微軟正黑體" panose="020B0604030504040204" pitchFamily="34" charset="-120"/>
              </a:defRPr>
            </a:lvl4pPr>
            <a:lvl5pPr marL="2057400" indent="-228600" defTabSz="914400">
              <a:lnSpc>
                <a:spcPct val="90000"/>
              </a:lnSpc>
              <a:spcBef>
                <a:spcPts val="500"/>
              </a:spcBef>
              <a:buFont typeface="Arial" panose="020B0604020202020204" pitchFamily="34" charset="0"/>
              <a:buChar char="•"/>
              <a:defRPr>
                <a:latin typeface="微軟正黑體" panose="020B0604030504040204" pitchFamily="34" charset="-120"/>
                <a:ea typeface="微軟正黑體" panose="020B0604030504040204" pitchFamily="34" charset="-12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TW" altLang="zh-TW" sz="3200" dirty="0">
                <a:solidFill>
                  <a:srgbClr val="009900"/>
                </a:solidFill>
              </a:rPr>
              <a:t>核心課程模組：科技文化與永續轉型</a:t>
            </a:r>
            <a:endParaRPr lang="zh-TW" altLang="en-US" sz="3200" dirty="0">
              <a:solidFill>
                <a:srgbClr val="009900"/>
              </a:solidFill>
            </a:endParaRPr>
          </a:p>
        </p:txBody>
      </p:sp>
    </p:spTree>
    <p:extLst>
      <p:ext uri="{BB962C8B-B14F-4D97-AF65-F5344CB8AC3E}">
        <p14:creationId xmlns:p14="http://schemas.microsoft.com/office/powerpoint/2010/main" val="4076741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61</a:t>
            </a:fld>
            <a:endParaRPr lang="zh-TW" altLang="en-US" dirty="0"/>
          </a:p>
        </p:txBody>
      </p:sp>
      <p:graphicFrame>
        <p:nvGraphicFramePr>
          <p:cNvPr id="5" name="表格 5">
            <a:extLst>
              <a:ext uri="{FF2B5EF4-FFF2-40B4-BE49-F238E27FC236}">
                <a16:creationId xmlns:a16="http://schemas.microsoft.com/office/drawing/2014/main" id="{24E224B8-14CE-4090-A1B3-6E7544DA3C46}"/>
              </a:ext>
            </a:extLst>
          </p:cNvPr>
          <p:cNvGraphicFramePr>
            <a:graphicFrameLocks noGrp="1"/>
          </p:cNvGraphicFramePr>
          <p:nvPr>
            <p:extLst>
              <p:ext uri="{D42A27DB-BD31-4B8C-83A1-F6EECF244321}">
                <p14:modId xmlns:p14="http://schemas.microsoft.com/office/powerpoint/2010/main" val="1284619918"/>
              </p:ext>
            </p:extLst>
          </p:nvPr>
        </p:nvGraphicFramePr>
        <p:xfrm>
          <a:off x="264542" y="1308576"/>
          <a:ext cx="11662914" cy="5091417"/>
        </p:xfrm>
        <a:graphic>
          <a:graphicData uri="http://schemas.openxmlformats.org/drawingml/2006/table">
            <a:tbl>
              <a:tblPr firstRow="1" bandRow="1">
                <a:tableStyleId>{5C22544A-7EE6-4342-B048-85BDC9FD1C3A}</a:tableStyleId>
              </a:tblPr>
              <a:tblGrid>
                <a:gridCol w="1816506">
                  <a:extLst>
                    <a:ext uri="{9D8B030D-6E8A-4147-A177-3AD203B41FA5}">
                      <a16:colId xmlns:a16="http://schemas.microsoft.com/office/drawing/2014/main" val="1691296643"/>
                    </a:ext>
                  </a:extLst>
                </a:gridCol>
                <a:gridCol w="4351283">
                  <a:extLst>
                    <a:ext uri="{9D8B030D-6E8A-4147-A177-3AD203B41FA5}">
                      <a16:colId xmlns:a16="http://schemas.microsoft.com/office/drawing/2014/main" val="2118672770"/>
                    </a:ext>
                  </a:extLst>
                </a:gridCol>
                <a:gridCol w="5495125">
                  <a:extLst>
                    <a:ext uri="{9D8B030D-6E8A-4147-A177-3AD203B41FA5}">
                      <a16:colId xmlns:a16="http://schemas.microsoft.com/office/drawing/2014/main" val="2500048874"/>
                    </a:ext>
                  </a:extLst>
                </a:gridCol>
              </a:tblGrid>
              <a:tr h="424515">
                <a:tc>
                  <a:txBody>
                    <a:bodyPr/>
                    <a:lstStyle/>
                    <a:p>
                      <a:pPr algn="ctr"/>
                      <a:r>
                        <a:rPr lang="zh-TW" altLang="zh-TW" sz="24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課程類別</a:t>
                      </a:r>
                      <a:r>
                        <a:rPr lang="en-US" altLang="zh-TW" sz="24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建議課程名稱 </a:t>
                      </a:r>
                    </a:p>
                  </a:txBody>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實務應用與技能培養 </a:t>
                      </a:r>
                    </a:p>
                  </a:txBody>
                  <a:tcPr/>
                </a:tc>
                <a:extLst>
                  <a:ext uri="{0D108BD9-81ED-4DB2-BD59-A6C34878D82A}">
                    <a16:rowId xmlns:a16="http://schemas.microsoft.com/office/drawing/2014/main" val="704113978"/>
                  </a:ext>
                </a:extLst>
              </a:tr>
              <a:tr h="1190263">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數據與決策</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永續數據分析與視覺化</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應用</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AI </a:t>
                      </a:r>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和大數據工具，分析環境監測、能源使用等數據，支持永續決策。</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603565851"/>
                  </a:ext>
                </a:extLst>
              </a:tr>
              <a:tr h="1127617">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環境科技</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新興能源技術與淨零碳排管理</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掌握綠色技術（如生物固碳、智慧節能）原理，學習碳資產管理與企業淨零轉型。</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646904327"/>
                  </a:ext>
                </a:extLst>
              </a:tr>
              <a:tr h="1127617">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文化創意</a:t>
                      </a:r>
                      <a:r>
                        <a:rPr lang="en-US"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數位人文與文化資產活化</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運用</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VR/AR</a:t>
                      </a:r>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、數位典藏等技術，實現文化傳承與教育。</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177863381"/>
                  </a:ext>
                </a:extLst>
              </a:tr>
              <a:tr h="1127617">
                <a:tc>
                  <a:txBody>
                    <a:bodyPr/>
                    <a:lstStyle/>
                    <a:p>
                      <a:pPr algn="ctr"/>
                      <a:r>
                        <a:rPr lang="zh-TW" altLang="zh-TW" sz="24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實踐與協作 </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地方創生與社區科技實踐</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(USR)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tc>
                  <a:txBody>
                    <a:bodyPr/>
                    <a:lstStyle/>
                    <a:p>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參與大學社會責任</a:t>
                      </a:r>
                      <a:r>
                        <a:rPr lang="en-US"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 (USR) </a:t>
                      </a:r>
                      <a:r>
                        <a:rPr lang="zh-TW" altLang="zh-TW" sz="24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專案，將永續理論應用於在地社區，培養協作與談判能力。 </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3226754719"/>
                  </a:ext>
                </a:extLst>
              </a:tr>
            </a:tbl>
          </a:graphicData>
        </a:graphic>
      </p:graphicFrame>
      <p:sp>
        <p:nvSpPr>
          <p:cNvPr id="7" name="文字方塊 6">
            <a:extLst>
              <a:ext uri="{FF2B5EF4-FFF2-40B4-BE49-F238E27FC236}">
                <a16:creationId xmlns:a16="http://schemas.microsoft.com/office/drawing/2014/main" id="{3DA20802-1B68-46D9-9747-6462B74B0329}"/>
              </a:ext>
            </a:extLst>
          </p:cNvPr>
          <p:cNvSpPr txBox="1"/>
          <p:nvPr/>
        </p:nvSpPr>
        <p:spPr>
          <a:xfrm>
            <a:off x="525517" y="220718"/>
            <a:ext cx="11140965" cy="914400"/>
          </a:xfrm>
          <a:prstGeom prst="rect">
            <a:avLst/>
          </a:prstGeom>
        </p:spPr>
        <p:txBody>
          <a:bodyPr vert="horz" lIns="91440" tIns="45720" rIns="91440" bIns="45720" rtlCol="0">
            <a:normAutofit/>
          </a:bodyPr>
          <a:lstStyle>
            <a:defPPr>
              <a:defRPr lang="en-US"/>
            </a:defPPr>
            <a:lvl1pPr indent="720725" defTabSz="914400">
              <a:lnSpc>
                <a:spcPct val="100000"/>
              </a:lnSpc>
              <a:spcBef>
                <a:spcPts val="1200"/>
              </a:spcBef>
              <a:spcAft>
                <a:spcPts val="600"/>
              </a:spcAft>
              <a:buFont typeface="Arial" panose="020B0604020202020204" pitchFamily="34" charset="0"/>
              <a:buNone/>
              <a:defRPr sz="2000" b="1" kern="100">
                <a:effectLst/>
                <a:latin typeface="Times New Roman" panose="02020603050405020304" pitchFamily="18" charset="0"/>
                <a:ea typeface="微軟正黑體" panose="020B0604030504040204" pitchFamily="34" charset="-120"/>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sz="2400">
                <a:latin typeface="微軟正黑體" panose="020B0604030504040204" pitchFamily="34" charset="-120"/>
                <a:ea typeface="微軟正黑體" panose="020B0604030504040204" pitchFamily="34" charset="-120"/>
              </a:defRPr>
            </a:lvl2pPr>
            <a:lvl3pPr marL="1143000" indent="-228600" defTabSz="914400">
              <a:lnSpc>
                <a:spcPct val="90000"/>
              </a:lnSpc>
              <a:spcBef>
                <a:spcPts val="500"/>
              </a:spcBef>
              <a:buFont typeface="Arial" panose="020B0604020202020204" pitchFamily="34" charset="0"/>
              <a:buChar char="•"/>
              <a:defRPr sz="2000">
                <a:latin typeface="微軟正黑體" panose="020B0604030504040204" pitchFamily="34" charset="-120"/>
                <a:ea typeface="微軟正黑體" panose="020B0604030504040204" pitchFamily="34" charset="-120"/>
              </a:defRPr>
            </a:lvl3pPr>
            <a:lvl4pPr marL="1600200" indent="-228600" defTabSz="914400">
              <a:lnSpc>
                <a:spcPct val="90000"/>
              </a:lnSpc>
              <a:spcBef>
                <a:spcPts val="500"/>
              </a:spcBef>
              <a:buFont typeface="Arial" panose="020B0604020202020204" pitchFamily="34" charset="0"/>
              <a:buChar char="•"/>
              <a:defRPr>
                <a:latin typeface="微軟正黑體" panose="020B0604030504040204" pitchFamily="34" charset="-120"/>
                <a:ea typeface="微軟正黑體" panose="020B0604030504040204" pitchFamily="34" charset="-120"/>
              </a:defRPr>
            </a:lvl4pPr>
            <a:lvl5pPr marL="2057400" indent="-228600" defTabSz="914400">
              <a:lnSpc>
                <a:spcPct val="90000"/>
              </a:lnSpc>
              <a:spcBef>
                <a:spcPts val="500"/>
              </a:spcBef>
              <a:buFont typeface="Arial" panose="020B0604020202020204" pitchFamily="34" charset="0"/>
              <a:buChar char="•"/>
              <a:defRPr>
                <a:latin typeface="微軟正黑體" panose="020B0604030504040204" pitchFamily="34" charset="-120"/>
                <a:ea typeface="微軟正黑體" panose="020B0604030504040204" pitchFamily="34" charset="-12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zh-TW" altLang="en-US" sz="4400" dirty="0">
                <a:solidFill>
                  <a:srgbClr val="009900"/>
                </a:solidFill>
              </a:rPr>
              <a:t>專業</a:t>
            </a:r>
            <a:r>
              <a:rPr lang="en-US" altLang="zh-TW" sz="4400" dirty="0">
                <a:solidFill>
                  <a:srgbClr val="009900"/>
                </a:solidFill>
              </a:rPr>
              <a:t>/</a:t>
            </a:r>
            <a:r>
              <a:rPr lang="zh-TW" altLang="en-US" sz="4400" dirty="0">
                <a:solidFill>
                  <a:srgbClr val="009900"/>
                </a:solidFill>
              </a:rPr>
              <a:t>應用課程模組</a:t>
            </a:r>
          </a:p>
        </p:txBody>
      </p:sp>
    </p:spTree>
    <p:extLst>
      <p:ext uri="{BB962C8B-B14F-4D97-AF65-F5344CB8AC3E}">
        <p14:creationId xmlns:p14="http://schemas.microsoft.com/office/powerpoint/2010/main" val="711737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2397C8E-7DA5-48F6-998D-3112F23685F0}"/>
              </a:ext>
            </a:extLst>
          </p:cNvPr>
          <p:cNvSpPr>
            <a:spLocks noGrp="1"/>
          </p:cNvSpPr>
          <p:nvPr>
            <p:ph idx="1"/>
          </p:nvPr>
        </p:nvSpPr>
        <p:spPr>
          <a:xfrm>
            <a:off x="264543" y="1187669"/>
            <a:ext cx="11662913" cy="5188662"/>
          </a:xfrm>
        </p:spPr>
        <p:txBody>
          <a:bodyPr>
            <a:noAutofit/>
          </a:bodyPr>
          <a:lstStyle/>
          <a:p>
            <a:pPr marL="0" indent="630238">
              <a:lnSpc>
                <a:spcPct val="150000"/>
              </a:lnSpc>
              <a:spcBef>
                <a:spcPts val="600"/>
              </a:spcBef>
              <a:buNone/>
            </a:pPr>
            <a:r>
              <a:rPr lang="zh-TW" altLang="en-US" sz="2400" b="1" kern="100" dirty="0">
                <a:effectLst/>
                <a:latin typeface="Times New Roman" panose="02020603050405020304" pitchFamily="18" charset="0"/>
                <a:cs typeface="Times New Roman" panose="02020603050405020304" pitchFamily="18" charset="0"/>
              </a:rPr>
              <a:t>通過上述課程，旨在培養學生具備以下關鍵能力，以有效地引領科技文化邁向永續未來：</a:t>
            </a:r>
          </a:p>
          <a:p>
            <a:pPr marL="536575" indent="-536575">
              <a:lnSpc>
                <a:spcPct val="150000"/>
              </a:lnSpc>
              <a:spcBef>
                <a:spcPts val="600"/>
              </a:spcBef>
              <a:buFont typeface="Wingdings" panose="05000000000000000000" pitchFamily="2" charset="2"/>
              <a:buChar char="p"/>
            </a:pPr>
            <a:r>
              <a:rPr lang="zh-TW" altLang="en-US" sz="2400" b="1" kern="100" dirty="0">
                <a:solidFill>
                  <a:srgbClr val="C00000"/>
                </a:solidFill>
                <a:effectLst/>
                <a:latin typeface="Times New Roman" panose="02020603050405020304" pitchFamily="18" charset="0"/>
                <a:cs typeface="Times New Roman" panose="02020603050405020304" pitchFamily="18" charset="0"/>
              </a:rPr>
              <a:t>系統整合思維：</a:t>
            </a:r>
            <a:r>
              <a:rPr lang="zh-TW" altLang="en-US" sz="2400" b="1" kern="100" dirty="0">
                <a:effectLst/>
                <a:latin typeface="Times New Roman" panose="02020603050405020304" pitchFamily="18" charset="0"/>
                <a:cs typeface="Times New Roman" panose="02020603050405020304" pitchFamily="18" charset="0"/>
              </a:rPr>
              <a:t> 能夠在環境、社會、經濟三個維度中，評估科技決策的影響。</a:t>
            </a:r>
          </a:p>
          <a:p>
            <a:pPr marL="536575" indent="-536575">
              <a:lnSpc>
                <a:spcPct val="150000"/>
              </a:lnSpc>
              <a:spcBef>
                <a:spcPts val="600"/>
              </a:spcBef>
              <a:buFont typeface="Wingdings" panose="05000000000000000000" pitchFamily="2" charset="2"/>
              <a:buChar char="p"/>
            </a:pPr>
            <a:r>
              <a:rPr lang="zh-TW" altLang="en-US" sz="2400" b="1" kern="100" dirty="0">
                <a:solidFill>
                  <a:srgbClr val="C00000"/>
                </a:solidFill>
                <a:effectLst/>
                <a:latin typeface="Times New Roman" panose="02020603050405020304" pitchFamily="18" charset="0"/>
                <a:cs typeface="Times New Roman" panose="02020603050405020304" pitchFamily="18" charset="0"/>
              </a:rPr>
              <a:t>批判性倫理判斷： </a:t>
            </a:r>
            <a:r>
              <a:rPr lang="zh-TW" altLang="en-US" sz="2400" b="1" kern="100" dirty="0">
                <a:effectLst/>
                <a:latin typeface="Times New Roman" panose="02020603050405020304" pitchFamily="18" charset="0"/>
                <a:cs typeface="Times New Roman" panose="02020603050405020304" pitchFamily="18" charset="0"/>
              </a:rPr>
              <a:t>能夠辨識和解決科技發展中的倫理問題（如數位落差、</a:t>
            </a:r>
            <a:r>
              <a:rPr lang="en-US" altLang="zh-TW" sz="2400" b="1" kern="100" dirty="0">
                <a:effectLst/>
                <a:latin typeface="Times New Roman" panose="02020603050405020304" pitchFamily="18" charset="0"/>
                <a:cs typeface="Times New Roman" panose="02020603050405020304" pitchFamily="18" charset="0"/>
              </a:rPr>
              <a:t>AI </a:t>
            </a:r>
            <a:r>
              <a:rPr lang="zh-TW" altLang="en-US" sz="2400" b="1" kern="100" dirty="0">
                <a:effectLst/>
                <a:latin typeface="Times New Roman" panose="02020603050405020304" pitchFamily="18" charset="0"/>
                <a:cs typeface="Times New Roman" panose="02020603050405020304" pitchFamily="18" charset="0"/>
              </a:rPr>
              <a:t>偏見）。</a:t>
            </a:r>
          </a:p>
          <a:p>
            <a:pPr marL="536575" indent="-536575">
              <a:lnSpc>
                <a:spcPct val="150000"/>
              </a:lnSpc>
              <a:spcBef>
                <a:spcPts val="600"/>
              </a:spcBef>
              <a:buFont typeface="Wingdings" panose="05000000000000000000" pitchFamily="2" charset="2"/>
              <a:buChar char="p"/>
            </a:pPr>
            <a:r>
              <a:rPr lang="zh-TW" altLang="en-US" sz="2400" b="1" kern="100" dirty="0">
                <a:solidFill>
                  <a:srgbClr val="C00000"/>
                </a:solidFill>
                <a:effectLst/>
                <a:latin typeface="Times New Roman" panose="02020603050405020304" pitchFamily="18" charset="0"/>
                <a:cs typeface="Times New Roman" panose="02020603050405020304" pitchFamily="18" charset="0"/>
              </a:rPr>
              <a:t>跨文化協作能力： </a:t>
            </a:r>
            <a:r>
              <a:rPr lang="zh-TW" altLang="en-US" sz="2400" b="1" kern="100" dirty="0">
                <a:effectLst/>
                <a:latin typeface="Times New Roman" panose="02020603050405020304" pitchFamily="18" charset="0"/>
                <a:cs typeface="Times New Roman" panose="02020603050405020304" pitchFamily="18" charset="0"/>
              </a:rPr>
              <a:t>能夠與不同背景（工程師、社會學家、政策制定者）的專業人士合作，共同推動永續專案。</a:t>
            </a:r>
          </a:p>
          <a:p>
            <a:pPr marL="536575" indent="-536575">
              <a:lnSpc>
                <a:spcPct val="150000"/>
              </a:lnSpc>
              <a:spcBef>
                <a:spcPts val="600"/>
              </a:spcBef>
              <a:buFont typeface="Wingdings" panose="05000000000000000000" pitchFamily="2" charset="2"/>
              <a:buChar char="p"/>
            </a:pPr>
            <a:r>
              <a:rPr lang="zh-TW" altLang="en-US" sz="2400" b="1" kern="100" dirty="0">
                <a:solidFill>
                  <a:srgbClr val="C00000"/>
                </a:solidFill>
                <a:effectLst/>
                <a:latin typeface="Times New Roman" panose="02020603050405020304" pitchFamily="18" charset="0"/>
                <a:cs typeface="Times New Roman" panose="02020603050405020304" pitchFamily="18" charset="0"/>
              </a:rPr>
              <a:t>創新與行動力： </a:t>
            </a:r>
            <a:r>
              <a:rPr lang="zh-TW" altLang="en-US" sz="2400" b="1" kern="100" dirty="0">
                <a:effectLst/>
                <a:latin typeface="Times New Roman" panose="02020603050405020304" pitchFamily="18" charset="0"/>
                <a:cs typeface="Times New Roman" panose="02020603050405020304" pitchFamily="18" charset="0"/>
              </a:rPr>
              <a:t>能夠設計和實施符合永續價值觀的創新解決方案，並推動社會行為和制度的轉變。</a:t>
            </a:r>
          </a:p>
          <a:p>
            <a:pPr marL="357188" indent="-357188">
              <a:lnSpc>
                <a:spcPct val="150000"/>
              </a:lnSpc>
              <a:spcBef>
                <a:spcPts val="600"/>
              </a:spcBef>
              <a:buFont typeface="Wingdings" panose="05000000000000000000" pitchFamily="2" charset="2"/>
              <a:buChar char="p"/>
            </a:pPr>
            <a:endParaRPr lang="zh-TW" altLang="zh-TW" sz="2400" b="1" kern="100" dirty="0">
              <a:effectLst/>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62</a:t>
            </a:fld>
            <a:endParaRPr lang="zh-TW" altLang="en-US" dirty="0"/>
          </a:p>
        </p:txBody>
      </p:sp>
      <p:sp>
        <p:nvSpPr>
          <p:cNvPr id="6" name="文字方塊 5">
            <a:extLst>
              <a:ext uri="{FF2B5EF4-FFF2-40B4-BE49-F238E27FC236}">
                <a16:creationId xmlns:a16="http://schemas.microsoft.com/office/drawing/2014/main" id="{8A73C28C-FB8A-4560-AAEB-0DBD81E77B93}"/>
              </a:ext>
            </a:extLst>
          </p:cNvPr>
          <p:cNvSpPr txBox="1"/>
          <p:nvPr/>
        </p:nvSpPr>
        <p:spPr>
          <a:xfrm>
            <a:off x="367862" y="-42041"/>
            <a:ext cx="11559594" cy="1067023"/>
          </a:xfrm>
          <a:prstGeom prst="rect">
            <a:avLst/>
          </a:prstGeom>
          <a:noFill/>
        </p:spPr>
        <p:txBody>
          <a:bodyPr wrap="square">
            <a:spAutoFit/>
          </a:bodyPr>
          <a:lstStyle/>
          <a:p>
            <a:pPr marL="0" indent="0" algn="ctr">
              <a:lnSpc>
                <a:spcPct val="150000"/>
              </a:lnSpc>
              <a:spcBef>
                <a:spcPts val="600"/>
              </a:spcBef>
              <a:spcAft>
                <a:spcPts val="600"/>
              </a:spcAft>
              <a:buNone/>
            </a:pPr>
            <a:r>
              <a:rPr lang="zh-TW" altLang="en-US" sz="4800" b="1" kern="100" dirty="0">
                <a:solidFill>
                  <a:srgbClr val="009900"/>
                </a:solidFill>
                <a:effectLst/>
                <a:latin typeface="Times New Roman" panose="02020603050405020304" pitchFamily="18" charset="0"/>
                <a:ea typeface="微軟正黑體" panose="020B0604030504040204" pitchFamily="34" charset="-120"/>
                <a:cs typeface="Times New Roman" panose="02020603050405020304" pitchFamily="18" charset="0"/>
              </a:rPr>
              <a:t>學生應具備的能力</a:t>
            </a:r>
          </a:p>
        </p:txBody>
      </p:sp>
    </p:spTree>
    <p:extLst>
      <p:ext uri="{BB962C8B-B14F-4D97-AF65-F5344CB8AC3E}">
        <p14:creationId xmlns:p14="http://schemas.microsoft.com/office/powerpoint/2010/main" val="106725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B1E5C2-169A-4531-BA22-5E1A4E805CFD}"/>
              </a:ext>
            </a:extLst>
          </p:cNvPr>
          <p:cNvSpPr>
            <a:spLocks noGrp="1"/>
          </p:cNvSpPr>
          <p:nvPr>
            <p:ph type="title"/>
          </p:nvPr>
        </p:nvSpPr>
        <p:spPr>
          <a:xfrm>
            <a:off x="264541" y="238617"/>
            <a:ext cx="11662913" cy="1029559"/>
          </a:xfrm>
        </p:spPr>
        <p:txBody>
          <a:bodyPr vert="horz" lIns="91440" tIns="45720" rIns="91440" bIns="45720" rtlCol="0" anchor="t">
            <a:noAutofit/>
          </a:bodyPr>
          <a:lstStyle/>
          <a:p>
            <a:pPr algn="ctr">
              <a:lnSpc>
                <a:spcPct val="100000"/>
              </a:lnSpc>
            </a:pPr>
            <a:r>
              <a:rPr lang="zh-TW" altLang="en-US" sz="5400" dirty="0">
                <a:solidFill>
                  <a:srgbClr val="000099"/>
                </a:solidFill>
                <a:latin typeface="Times New Roman" panose="02020603050405020304" pitchFamily="18" charset="0"/>
                <a:cs typeface="Times New Roman" panose="02020603050405020304" pitchFamily="18" charset="0"/>
              </a:rPr>
              <a:t>六、結語</a:t>
            </a:r>
            <a:endParaRPr lang="en-US" altLang="zh-TW" sz="5400" dirty="0">
              <a:solidFill>
                <a:srgbClr val="000099"/>
              </a:solidFill>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63</a:t>
            </a:fld>
            <a:endParaRPr lang="zh-TW" altLang="en-US" dirty="0"/>
          </a:p>
        </p:txBody>
      </p:sp>
      <p:sp>
        <p:nvSpPr>
          <p:cNvPr id="10" name="文字方塊 9">
            <a:extLst>
              <a:ext uri="{FF2B5EF4-FFF2-40B4-BE49-F238E27FC236}">
                <a16:creationId xmlns:a16="http://schemas.microsoft.com/office/drawing/2014/main" id="{6921A012-D7E0-4265-9917-356B1C899E87}"/>
              </a:ext>
            </a:extLst>
          </p:cNvPr>
          <p:cNvSpPr txBox="1"/>
          <p:nvPr/>
        </p:nvSpPr>
        <p:spPr>
          <a:xfrm>
            <a:off x="560575" y="1382011"/>
            <a:ext cx="10247586" cy="646331"/>
          </a:xfrm>
          <a:prstGeom prst="rect">
            <a:avLst/>
          </a:prstGeom>
          <a:noFill/>
        </p:spPr>
        <p:txBody>
          <a:bodyPr wrap="square">
            <a:spAutoFit/>
          </a:bodyPr>
          <a:lstStyle/>
          <a:p>
            <a:r>
              <a:rPr lang="zh-TW" altLang="en-US"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（一）策略總體架構：科技 </a:t>
            </a:r>
            <a:r>
              <a:rPr lang="en-US" altLang="zh-TW"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文化 </a:t>
            </a:r>
            <a:r>
              <a:rPr lang="en-US" altLang="zh-TW"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永續</a:t>
            </a:r>
          </a:p>
        </p:txBody>
      </p:sp>
      <p:graphicFrame>
        <p:nvGraphicFramePr>
          <p:cNvPr id="11" name="表格 11">
            <a:extLst>
              <a:ext uri="{FF2B5EF4-FFF2-40B4-BE49-F238E27FC236}">
                <a16:creationId xmlns:a16="http://schemas.microsoft.com/office/drawing/2014/main" id="{16386199-0ACA-4C88-B28A-5B5306E6E4FF}"/>
              </a:ext>
            </a:extLst>
          </p:cNvPr>
          <p:cNvGraphicFramePr>
            <a:graphicFrameLocks noGrp="1"/>
          </p:cNvGraphicFramePr>
          <p:nvPr>
            <p:extLst>
              <p:ext uri="{D42A27DB-BD31-4B8C-83A1-F6EECF244321}">
                <p14:modId xmlns:p14="http://schemas.microsoft.com/office/powerpoint/2010/main" val="173847297"/>
              </p:ext>
            </p:extLst>
          </p:nvPr>
        </p:nvGraphicFramePr>
        <p:xfrm>
          <a:off x="504496" y="2128308"/>
          <a:ext cx="11183007" cy="4083305"/>
        </p:xfrm>
        <a:graphic>
          <a:graphicData uri="http://schemas.openxmlformats.org/drawingml/2006/table">
            <a:tbl>
              <a:tblPr firstRow="1" bandRow="1">
                <a:tableStyleId>{5C22544A-7EE6-4342-B048-85BDC9FD1C3A}</a:tableStyleId>
              </a:tblPr>
              <a:tblGrid>
                <a:gridCol w="3137989">
                  <a:extLst>
                    <a:ext uri="{9D8B030D-6E8A-4147-A177-3AD203B41FA5}">
                      <a16:colId xmlns:a16="http://schemas.microsoft.com/office/drawing/2014/main" val="2800164224"/>
                    </a:ext>
                  </a:extLst>
                </a:gridCol>
                <a:gridCol w="8045018">
                  <a:extLst>
                    <a:ext uri="{9D8B030D-6E8A-4147-A177-3AD203B41FA5}">
                      <a16:colId xmlns:a16="http://schemas.microsoft.com/office/drawing/2014/main" val="3944304036"/>
                    </a:ext>
                  </a:extLst>
                </a:gridCol>
              </a:tblGrid>
              <a:tr h="816661">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面向</a:t>
                      </a:r>
                    </a:p>
                  </a:txBody>
                  <a:tcPr anchor="ct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策略方向</a:t>
                      </a:r>
                    </a:p>
                  </a:txBody>
                  <a:tcPr anchor="ctr"/>
                </a:tc>
                <a:extLst>
                  <a:ext uri="{0D108BD9-81ED-4DB2-BD59-A6C34878D82A}">
                    <a16:rowId xmlns:a16="http://schemas.microsoft.com/office/drawing/2014/main" val="2026766372"/>
                  </a:ext>
                </a:extLst>
              </a:tr>
              <a:tr h="816661">
                <a:tc>
                  <a:txBody>
                    <a:bodyPr/>
                    <a:lstStyle/>
                    <a:p>
                      <a:pPr algn="ct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技術創新</a:t>
                      </a:r>
                    </a:p>
                  </a:txBody>
                  <a:tcPr anchor="ctr"/>
                </a:tc>
                <a:tc>
                  <a:txBody>
                    <a:bodyPr/>
                    <a:lstStyle/>
                    <a:p>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發展綠色科技、</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AI</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倫理、循環經濟平台、碳盤查工具</a:t>
                      </a:r>
                    </a:p>
                  </a:txBody>
                  <a:tcPr anchor="ctr"/>
                </a:tc>
                <a:extLst>
                  <a:ext uri="{0D108BD9-81ED-4DB2-BD59-A6C34878D82A}">
                    <a16:rowId xmlns:a16="http://schemas.microsoft.com/office/drawing/2014/main" val="2344573100"/>
                  </a:ext>
                </a:extLst>
              </a:tr>
              <a:tr h="816661">
                <a:tc>
                  <a:txBody>
                    <a:bodyPr/>
                    <a:lstStyle/>
                    <a:p>
                      <a:pPr algn="ct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文化轉型</a:t>
                      </a:r>
                    </a:p>
                  </a:txBody>
                  <a:tcPr anchor="ctr"/>
                </a:tc>
                <a:tc>
                  <a:txBody>
                    <a:bodyPr/>
                    <a:lstStyle/>
                    <a:p>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強化文化韌性、社群凝聚力、地方創意與多樣性</a:t>
                      </a:r>
                    </a:p>
                  </a:txBody>
                  <a:tcPr anchor="ctr"/>
                </a:tc>
                <a:extLst>
                  <a:ext uri="{0D108BD9-81ED-4DB2-BD59-A6C34878D82A}">
                    <a16:rowId xmlns:a16="http://schemas.microsoft.com/office/drawing/2014/main" val="2740445560"/>
                  </a:ext>
                </a:extLst>
              </a:tr>
              <a:tr h="816661">
                <a:tc>
                  <a:txBody>
                    <a:bodyPr/>
                    <a:lstStyle/>
                    <a:p>
                      <a:pPr algn="ct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教育改革</a:t>
                      </a:r>
                    </a:p>
                  </a:txBody>
                  <a:tcPr anchor="ctr"/>
                </a:tc>
                <a:tc>
                  <a:txBody>
                    <a:bodyPr/>
                    <a:lstStyle/>
                    <a:p>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導入科技文化與永續模組、跨域課程、系統思維訓練</a:t>
                      </a:r>
                    </a:p>
                  </a:txBody>
                  <a:tcPr anchor="ctr"/>
                </a:tc>
                <a:extLst>
                  <a:ext uri="{0D108BD9-81ED-4DB2-BD59-A6C34878D82A}">
                    <a16:rowId xmlns:a16="http://schemas.microsoft.com/office/drawing/2014/main" val="293841706"/>
                  </a:ext>
                </a:extLst>
              </a:tr>
              <a:tr h="816661">
                <a:tc>
                  <a:txBody>
                    <a:bodyPr/>
                    <a:lstStyle/>
                    <a:p>
                      <a:pPr algn="ctr"/>
                      <a:r>
                        <a:rPr lang="zh-TW" altLang="en-US" sz="2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制度設計</a:t>
                      </a:r>
                    </a:p>
                  </a:txBody>
                  <a:tcPr anchor="ctr"/>
                </a:tc>
                <a:tc>
                  <a:txBody>
                    <a:bodyPr/>
                    <a:lstStyle/>
                    <a:p>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建立文化</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指標、永續治理架構、公共參與機制</a:t>
                      </a:r>
                    </a:p>
                  </a:txBody>
                  <a:tcPr anchor="ctr"/>
                </a:tc>
                <a:extLst>
                  <a:ext uri="{0D108BD9-81ED-4DB2-BD59-A6C34878D82A}">
                    <a16:rowId xmlns:a16="http://schemas.microsoft.com/office/drawing/2014/main" val="2128853055"/>
                  </a:ext>
                </a:extLst>
              </a:tr>
            </a:tbl>
          </a:graphicData>
        </a:graphic>
      </p:graphicFrame>
    </p:spTree>
    <p:extLst>
      <p:ext uri="{BB962C8B-B14F-4D97-AF65-F5344CB8AC3E}">
        <p14:creationId xmlns:p14="http://schemas.microsoft.com/office/powerpoint/2010/main" val="36627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B45531-59BE-4A95-9D65-BC436030710E}"/>
              </a:ext>
            </a:extLst>
          </p:cNvPr>
          <p:cNvSpPr>
            <a:spLocks noGrp="1"/>
          </p:cNvSpPr>
          <p:nvPr>
            <p:ph type="sldNum" sz="quarter" idx="12"/>
          </p:nvPr>
        </p:nvSpPr>
        <p:spPr/>
        <p:txBody>
          <a:bodyPr/>
          <a:lstStyle/>
          <a:p>
            <a:fld id="{F210CD9C-BF80-493C-8882-D27D8B17E801}" type="slidenum">
              <a:rPr lang="zh-TW" altLang="en-US" smtClean="0"/>
              <a:pPr/>
              <a:t>64</a:t>
            </a:fld>
            <a:endParaRPr lang="zh-TW" altLang="en-US" dirty="0"/>
          </a:p>
        </p:txBody>
      </p:sp>
      <p:sp>
        <p:nvSpPr>
          <p:cNvPr id="10" name="文字方塊 9">
            <a:extLst>
              <a:ext uri="{FF2B5EF4-FFF2-40B4-BE49-F238E27FC236}">
                <a16:creationId xmlns:a16="http://schemas.microsoft.com/office/drawing/2014/main" id="{6921A012-D7E0-4265-9917-356B1C899E87}"/>
              </a:ext>
            </a:extLst>
          </p:cNvPr>
          <p:cNvSpPr txBox="1"/>
          <p:nvPr/>
        </p:nvSpPr>
        <p:spPr>
          <a:xfrm>
            <a:off x="168165" y="102503"/>
            <a:ext cx="10247586" cy="646331"/>
          </a:xfrm>
          <a:prstGeom prst="rect">
            <a:avLst/>
          </a:prstGeom>
          <a:noFill/>
        </p:spPr>
        <p:txBody>
          <a:bodyPr wrap="square">
            <a:spAutoFit/>
          </a:bodyPr>
          <a:lstStyle/>
          <a:p>
            <a:r>
              <a:rPr lang="zh-TW" altLang="en-US" sz="36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（二）核心策略</a:t>
            </a:r>
          </a:p>
        </p:txBody>
      </p:sp>
      <p:sp>
        <p:nvSpPr>
          <p:cNvPr id="12" name="內容版面配置區 2">
            <a:extLst>
              <a:ext uri="{FF2B5EF4-FFF2-40B4-BE49-F238E27FC236}">
                <a16:creationId xmlns:a16="http://schemas.microsoft.com/office/drawing/2014/main" id="{C3D38AB3-FCBA-4BD7-9EB7-BB204A1AFEF8}"/>
              </a:ext>
            </a:extLst>
          </p:cNvPr>
          <p:cNvSpPr>
            <a:spLocks noGrp="1"/>
          </p:cNvSpPr>
          <p:nvPr>
            <p:ph idx="1"/>
          </p:nvPr>
        </p:nvSpPr>
        <p:spPr>
          <a:xfrm>
            <a:off x="449215" y="780364"/>
            <a:ext cx="11684977" cy="5774643"/>
          </a:xfrm>
        </p:spPr>
        <p:txBody>
          <a:bodyPr>
            <a:noAutofit/>
          </a:bodyPr>
          <a:lstStyle/>
          <a:p>
            <a:pPr marL="3175" indent="0">
              <a:lnSpc>
                <a:spcPct val="100000"/>
              </a:lnSpc>
              <a:spcBef>
                <a:spcPts val="200"/>
              </a:spcBef>
              <a:buNone/>
            </a:pPr>
            <a:r>
              <a:rPr lang="en-US" altLang="zh-TW" sz="2200" b="1" kern="100" dirty="0">
                <a:solidFill>
                  <a:srgbClr val="C00000"/>
                </a:solidFill>
                <a:latin typeface="Times New Roman" panose="02020603050405020304" pitchFamily="18" charset="0"/>
                <a:cs typeface="Times New Roman" panose="02020603050405020304" pitchFamily="18" charset="0"/>
              </a:rPr>
              <a:t>1. </a:t>
            </a:r>
            <a:r>
              <a:rPr lang="zh-TW" altLang="en-US" sz="2200" b="1" kern="100" dirty="0">
                <a:solidFill>
                  <a:srgbClr val="C00000"/>
                </a:solidFill>
                <a:latin typeface="Times New Roman" panose="02020603050405020304" pitchFamily="18" charset="0"/>
                <a:cs typeface="Times New Roman" panose="02020603050405020304" pitchFamily="18" charset="0"/>
              </a:rPr>
              <a:t>教育與人才培育</a:t>
            </a:r>
            <a:endParaRPr lang="zh-TW" altLang="en-US" sz="2200" b="1" kern="100" dirty="0">
              <a:solidFill>
                <a:srgbClr val="C00000"/>
              </a:solidFill>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建立「科技文化 </a:t>
            </a:r>
            <a:r>
              <a:rPr lang="en-US" altLang="zh-TW" sz="2200" b="1" kern="100" dirty="0">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永續」微學程與跨院系課程。</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培養具批判思維、倫理素養與系統整合能力的永續人才。</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推動「問題導向學習（</a:t>
            </a:r>
            <a:r>
              <a:rPr lang="en-US" altLang="zh-TW" sz="2200" b="1" kern="100" dirty="0">
                <a:effectLst/>
                <a:latin typeface="Times New Roman" panose="02020603050405020304" pitchFamily="18" charset="0"/>
                <a:cs typeface="Times New Roman" panose="02020603050405020304" pitchFamily="18" charset="0"/>
              </a:rPr>
              <a:t>PBL</a:t>
            </a:r>
            <a:r>
              <a:rPr lang="zh-TW" altLang="en-US" sz="2200" b="1" kern="100" dirty="0">
                <a:effectLst/>
                <a:latin typeface="Times New Roman" panose="02020603050405020304" pitchFamily="18" charset="0"/>
                <a:cs typeface="Times New Roman" panose="02020603050405020304" pitchFamily="18" charset="0"/>
              </a:rPr>
              <a:t>）」與「設計思考」教學法。</a:t>
            </a:r>
            <a:endParaRPr lang="en-US" altLang="zh-TW" sz="2200" b="1" kern="100" dirty="0">
              <a:latin typeface="Times New Roman" panose="02020603050405020304" pitchFamily="18" charset="0"/>
              <a:cs typeface="Times New Roman" panose="02020603050405020304" pitchFamily="18" charset="0"/>
            </a:endParaRPr>
          </a:p>
          <a:p>
            <a:pPr marL="0" indent="0">
              <a:lnSpc>
                <a:spcPct val="100000"/>
              </a:lnSpc>
              <a:spcBef>
                <a:spcPts val="200"/>
              </a:spcBef>
              <a:buNone/>
            </a:pPr>
            <a:r>
              <a:rPr lang="en-US" altLang="zh-TW" sz="2200" b="1" kern="100" dirty="0">
                <a:solidFill>
                  <a:srgbClr val="C00000"/>
                </a:solidFill>
                <a:effectLst/>
                <a:latin typeface="Times New Roman" panose="02020603050405020304" pitchFamily="18" charset="0"/>
                <a:cs typeface="Times New Roman" panose="02020603050405020304" pitchFamily="18" charset="0"/>
              </a:rPr>
              <a:t>2. </a:t>
            </a:r>
            <a:r>
              <a:rPr lang="zh-TW" altLang="en-US" sz="2200" b="1" kern="100" dirty="0">
                <a:solidFill>
                  <a:srgbClr val="C00000"/>
                </a:solidFill>
                <a:effectLst/>
                <a:latin typeface="Times New Roman" panose="02020603050405020304" pitchFamily="18" charset="0"/>
                <a:cs typeface="Times New Roman" panose="02020603050405020304" pitchFamily="18" charset="0"/>
              </a:rPr>
              <a:t>制度與政策引導</a:t>
            </a:r>
            <a:endParaRPr lang="en-US" altLang="zh-TW" sz="2200" b="1" kern="100" dirty="0">
              <a:solidFill>
                <a:srgbClr val="C00000"/>
              </a:solidFill>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納入文化作為永續發展的第四支柱（</a:t>
            </a:r>
            <a:r>
              <a:rPr lang="en-US" altLang="zh-TW" sz="2200" b="1" kern="100" dirty="0">
                <a:effectLst/>
                <a:latin typeface="Times New Roman" panose="02020603050405020304" pitchFamily="18" charset="0"/>
                <a:cs typeface="Times New Roman" panose="02020603050405020304" pitchFamily="18" charset="0"/>
              </a:rPr>
              <a:t>UNESCO</a:t>
            </a:r>
            <a:r>
              <a:rPr lang="zh-TW" altLang="en-US" sz="2200" b="1" kern="100" dirty="0">
                <a:effectLst/>
                <a:latin typeface="Times New Roman" panose="02020603050405020304" pitchFamily="18" charset="0"/>
                <a:cs typeface="Times New Roman" panose="02020603050405020304" pitchFamily="18" charset="0"/>
              </a:rPr>
              <a:t>倡議）。</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建立文化</a:t>
            </a:r>
            <a:r>
              <a:rPr lang="en-US" altLang="zh-TW" sz="2200" b="1" kern="100" dirty="0">
                <a:effectLst/>
                <a:latin typeface="Times New Roman" panose="02020603050405020304" pitchFamily="18" charset="0"/>
                <a:cs typeface="Times New Roman" panose="02020603050405020304" pitchFamily="18" charset="0"/>
              </a:rPr>
              <a:t>ESG</a:t>
            </a:r>
            <a:r>
              <a:rPr lang="zh-TW" altLang="en-US" sz="2200" b="1" kern="100" dirty="0">
                <a:effectLst/>
                <a:latin typeface="Times New Roman" panose="02020603050405020304" pitchFamily="18" charset="0"/>
                <a:cs typeface="Times New Roman" panose="02020603050405020304" pitchFamily="18" charset="0"/>
              </a:rPr>
              <a:t>指標，強化企業與政府的文化責任。</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推動地方文化政策與永續治理結合，如社區循環經濟、文化保存。</a:t>
            </a:r>
            <a:endParaRPr lang="en-US" altLang="zh-TW" sz="2200" b="1" kern="100" dirty="0">
              <a:effectLst/>
              <a:latin typeface="Times New Roman" panose="02020603050405020304" pitchFamily="18" charset="0"/>
              <a:cs typeface="Times New Roman" panose="02020603050405020304" pitchFamily="18" charset="0"/>
            </a:endParaRPr>
          </a:p>
          <a:p>
            <a:pPr marL="0" indent="0">
              <a:lnSpc>
                <a:spcPct val="100000"/>
              </a:lnSpc>
              <a:spcBef>
                <a:spcPts val="200"/>
              </a:spcBef>
              <a:buNone/>
            </a:pPr>
            <a:r>
              <a:rPr lang="en-US" altLang="zh-TW" sz="2200" b="1" kern="100" dirty="0">
                <a:solidFill>
                  <a:srgbClr val="C00000"/>
                </a:solidFill>
                <a:effectLst/>
                <a:latin typeface="Times New Roman" panose="02020603050405020304" pitchFamily="18" charset="0"/>
                <a:cs typeface="Times New Roman" panose="02020603050405020304" pitchFamily="18" charset="0"/>
              </a:rPr>
              <a:t>3. </a:t>
            </a:r>
            <a:r>
              <a:rPr lang="zh-TW" altLang="en-US" sz="2200" b="1" kern="100" dirty="0">
                <a:solidFill>
                  <a:srgbClr val="C00000"/>
                </a:solidFill>
                <a:effectLst/>
                <a:latin typeface="Times New Roman" panose="02020603050405020304" pitchFamily="18" charset="0"/>
                <a:cs typeface="Times New Roman" panose="02020603050405020304" pitchFamily="18" charset="0"/>
              </a:rPr>
              <a:t>科技應用與倫理治理</a:t>
            </a:r>
            <a:endParaRPr lang="en-US" altLang="zh-TW" sz="2200" b="1" kern="100" dirty="0">
              <a:solidFill>
                <a:srgbClr val="C00000"/>
              </a:solidFill>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發展具文化敏感度的</a:t>
            </a:r>
            <a:r>
              <a:rPr lang="en-US" altLang="zh-TW" sz="2200" b="1" kern="100" dirty="0">
                <a:effectLst/>
                <a:latin typeface="Times New Roman" panose="02020603050405020304" pitchFamily="18" charset="0"/>
                <a:cs typeface="Times New Roman" panose="02020603050405020304" pitchFamily="18" charset="0"/>
              </a:rPr>
              <a:t>AI</a:t>
            </a:r>
            <a:r>
              <a:rPr lang="zh-TW" altLang="en-US" sz="2200" b="1" kern="100" dirty="0">
                <a:effectLst/>
                <a:latin typeface="Times New Roman" panose="02020603050405020304" pitchFamily="18" charset="0"/>
                <a:cs typeface="Times New Roman" panose="02020603050405020304" pitchFamily="18" charset="0"/>
              </a:rPr>
              <a:t>與數位工具（如：演算法公平性、數位人權）。</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推動科技倫理審查制度與公民參與機制。</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建立科技文化影響評估（</a:t>
            </a:r>
            <a:r>
              <a:rPr lang="en-US" altLang="zh-TW" sz="2200" b="1" kern="100" dirty="0">
                <a:effectLst/>
                <a:latin typeface="Times New Roman" panose="02020603050405020304" pitchFamily="18" charset="0"/>
                <a:cs typeface="Times New Roman" panose="02020603050405020304" pitchFamily="18" charset="0"/>
              </a:rPr>
              <a:t>Techno-cultural Impact Assessment</a:t>
            </a:r>
            <a:r>
              <a:rPr lang="zh-TW" altLang="en-US" sz="2200" b="1" kern="100" dirty="0">
                <a:effectLst/>
                <a:latin typeface="Times New Roman" panose="02020603050405020304" pitchFamily="18" charset="0"/>
                <a:cs typeface="Times New Roman" panose="02020603050405020304" pitchFamily="18" charset="0"/>
              </a:rPr>
              <a:t>）制度。</a:t>
            </a:r>
            <a:endParaRPr lang="en-US" altLang="zh-TW" sz="2200" b="1" kern="100" dirty="0">
              <a:effectLst/>
              <a:latin typeface="Times New Roman" panose="02020603050405020304" pitchFamily="18" charset="0"/>
              <a:cs typeface="Times New Roman" panose="02020603050405020304" pitchFamily="18" charset="0"/>
            </a:endParaRPr>
          </a:p>
          <a:p>
            <a:pPr marL="0" indent="0">
              <a:lnSpc>
                <a:spcPct val="100000"/>
              </a:lnSpc>
              <a:spcBef>
                <a:spcPts val="200"/>
              </a:spcBef>
              <a:buNone/>
            </a:pPr>
            <a:r>
              <a:rPr lang="en-US" altLang="zh-TW" sz="2200" b="1" kern="100" dirty="0">
                <a:solidFill>
                  <a:srgbClr val="C00000"/>
                </a:solidFill>
                <a:effectLst/>
                <a:latin typeface="Times New Roman" panose="02020603050405020304" pitchFamily="18" charset="0"/>
                <a:cs typeface="Times New Roman" panose="02020603050405020304" pitchFamily="18" charset="0"/>
              </a:rPr>
              <a:t>4. </a:t>
            </a:r>
            <a:r>
              <a:rPr lang="zh-TW" altLang="en-US" sz="2200" b="1" kern="100" dirty="0">
                <a:solidFill>
                  <a:srgbClr val="C00000"/>
                </a:solidFill>
                <a:effectLst/>
                <a:latin typeface="Times New Roman" panose="02020603050405020304" pitchFamily="18" charset="0"/>
                <a:cs typeface="Times New Roman" panose="02020603050405020304" pitchFamily="18" charset="0"/>
              </a:rPr>
              <a:t>跨域合作與社會創新</a:t>
            </a:r>
            <a:endParaRPr lang="en-US" altLang="zh-TW" sz="2200" b="1" kern="100" dirty="0">
              <a:solidFill>
                <a:srgbClr val="C00000"/>
              </a:solidFill>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建立「科技 </a:t>
            </a:r>
            <a:r>
              <a:rPr lang="en-US" altLang="zh-TW" sz="2200" b="1" kern="100" dirty="0">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藝術 </a:t>
            </a:r>
            <a:r>
              <a:rPr lang="en-US" altLang="zh-TW" sz="2200" b="1" kern="100" dirty="0">
                <a:effectLst/>
                <a:latin typeface="Times New Roman" panose="02020603050405020304" pitchFamily="18" charset="0"/>
                <a:cs typeface="Times New Roman" panose="02020603050405020304" pitchFamily="18" charset="0"/>
              </a:rPr>
              <a:t>× </a:t>
            </a:r>
            <a:r>
              <a:rPr lang="zh-TW" altLang="en-US" sz="2200" b="1" kern="100" dirty="0">
                <a:effectLst/>
                <a:latin typeface="Times New Roman" panose="02020603050405020304" pitchFamily="18" charset="0"/>
                <a:cs typeface="Times New Roman" panose="02020603050405020304" pitchFamily="18" charset="0"/>
              </a:rPr>
              <a:t>社會」創新平台（如：</a:t>
            </a:r>
            <a:r>
              <a:rPr lang="en-US" altLang="zh-TW" sz="2200" b="1" kern="100" dirty="0">
                <a:effectLst/>
                <a:latin typeface="Times New Roman" panose="02020603050405020304" pitchFamily="18" charset="0"/>
                <a:cs typeface="Times New Roman" panose="02020603050405020304" pitchFamily="18" charset="0"/>
              </a:rPr>
              <a:t>Media Lab</a:t>
            </a:r>
            <a:r>
              <a:rPr lang="zh-TW" altLang="en-US" sz="2200" b="1" kern="100" dirty="0">
                <a:effectLst/>
                <a:latin typeface="Times New Roman" panose="02020603050405020304" pitchFamily="18" charset="0"/>
                <a:cs typeface="Times New Roman" panose="02020603050405020304" pitchFamily="18" charset="0"/>
              </a:rPr>
              <a:t>模式）。</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推動公私協力、學研合作、社群參與的永續行動。</a:t>
            </a:r>
            <a:endParaRPr lang="en-US" altLang="zh-TW" sz="2200" b="1" kern="100" dirty="0">
              <a:effectLst/>
              <a:latin typeface="Times New Roman" panose="02020603050405020304" pitchFamily="18" charset="0"/>
              <a:cs typeface="Times New Roman" panose="02020603050405020304" pitchFamily="18" charset="0"/>
            </a:endParaRPr>
          </a:p>
          <a:p>
            <a:pPr marL="714375" indent="-354013">
              <a:lnSpc>
                <a:spcPct val="100000"/>
              </a:lnSpc>
              <a:spcBef>
                <a:spcPts val="200"/>
              </a:spcBef>
              <a:buFont typeface="Wingdings" panose="05000000000000000000" pitchFamily="2" charset="2"/>
              <a:buChar char="p"/>
            </a:pPr>
            <a:r>
              <a:rPr lang="zh-TW" altLang="en-US" sz="2200" b="1" kern="100" dirty="0">
                <a:effectLst/>
                <a:latin typeface="Times New Roman" panose="02020603050405020304" pitchFamily="18" charset="0"/>
                <a:cs typeface="Times New Roman" panose="02020603050405020304" pitchFamily="18" charset="0"/>
              </a:rPr>
              <a:t>發展文化創意產業與地方創新，促進社會韌性與歸屬感。</a:t>
            </a:r>
            <a:endParaRPr lang="en-US" altLang="zh-TW" sz="2200" b="1" kern="1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200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592E29CC-4953-4586-A3DB-63D3E3F5334D}"/>
              </a:ext>
            </a:extLst>
          </p:cNvPr>
          <p:cNvSpPr txBox="1">
            <a:spLocks/>
          </p:cNvSpPr>
          <p:nvPr/>
        </p:nvSpPr>
        <p:spPr>
          <a:xfrm>
            <a:off x="2078081" y="256435"/>
            <a:ext cx="8035835" cy="6995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標楷體" panose="03000509000000000000" pitchFamily="65" charset="-120"/>
                <a:ea typeface="標楷體" panose="03000509000000000000" pitchFamily="65" charset="-120"/>
                <a:cs typeface="+mj-cs"/>
              </a:defRPr>
            </a:lvl1pPr>
          </a:lstStyle>
          <a:p>
            <a:pPr algn="ctr"/>
            <a:r>
              <a:rPr lang="zh-TW" altLang="en-US" sz="44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44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4400" b="1" dirty="0">
                <a:solidFill>
                  <a:srgbClr val="009900"/>
                </a:solidFill>
                <a:latin typeface="Times New Roman" panose="02020603050405020304" pitchFamily="18" charset="0"/>
                <a:ea typeface="微軟正黑體" panose="020B0604030504040204" pitchFamily="34" charset="-120"/>
                <a:cs typeface="Times New Roman" panose="02020603050405020304" pitchFamily="18" charset="0"/>
              </a:rPr>
              <a:t>構面</a:t>
            </a:r>
          </a:p>
        </p:txBody>
      </p:sp>
      <p:sp>
        <p:nvSpPr>
          <p:cNvPr id="11" name="內容版面配置區 10"/>
          <p:cNvSpPr>
            <a:spLocks noGrp="1"/>
          </p:cNvSpPr>
          <p:nvPr>
            <p:ph idx="4294967295"/>
          </p:nvPr>
        </p:nvSpPr>
        <p:spPr>
          <a:xfrm>
            <a:off x="250165" y="1078302"/>
            <a:ext cx="11749177" cy="5523263"/>
          </a:xfrm>
        </p:spPr>
        <p:txBody>
          <a:bodyPr>
            <a:noAutofit/>
          </a:bodyPr>
          <a:lstStyle/>
          <a:p>
            <a:pPr marL="0" indent="0">
              <a:lnSpc>
                <a:spcPct val="160000"/>
              </a:lnSpc>
              <a:spcBef>
                <a:spcPts val="0"/>
              </a:spcBef>
              <a:buNone/>
            </a:pPr>
            <a:r>
              <a:rPr lang="en-US" altLang="zh-TW"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跨領域整合與專業人才培育</a:t>
            </a:r>
          </a:p>
          <a:p>
            <a:pPr marL="538163" indent="-358775">
              <a:lnSpc>
                <a:spcPct val="160000"/>
              </a:lnSpc>
              <a:spcBef>
                <a:spcPts val="0"/>
              </a:spcBef>
              <a:buFont typeface="Wingdings" panose="05000000000000000000" pitchFamily="2" charset="2"/>
              <a:buChar char="p"/>
            </a:pP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永續工程教育不應僅限於單一科系或學院，而是需要跨科系、跨專業協力合作，透過整合多方面知識與技能，培養具備環境（</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E</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）、社會（</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S</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）、公司治理（</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G</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）三大面向素養的複合型人才。</a:t>
            </a:r>
            <a:endPar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538163" indent="-358775">
              <a:lnSpc>
                <a:spcPct val="160000"/>
              </a:lnSpc>
              <a:spcBef>
                <a:spcPts val="0"/>
              </a:spcBef>
              <a:buFont typeface="Wingdings" panose="05000000000000000000" pitchFamily="2" charset="2"/>
              <a:buChar char="p"/>
            </a:pP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大學應設計跨領域課程與學程，培養學生解決永續挑戰所需的多元能力，以及符合產業及社會需求的專業素養。</a:t>
            </a:r>
          </a:p>
          <a:p>
            <a:pPr marL="0" indent="0">
              <a:lnSpc>
                <a:spcPct val="160000"/>
              </a:lnSpc>
              <a:spcBef>
                <a:spcPts val="0"/>
              </a:spcBef>
              <a:buNone/>
            </a:pPr>
            <a:r>
              <a:rPr lang="en-US" altLang="zh-TW"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深化</a:t>
            </a:r>
            <a:r>
              <a:rPr lang="en-US" altLang="zh-TW"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2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理念與應用</a:t>
            </a:r>
          </a:p>
          <a:p>
            <a:pPr marL="538163" indent="-360363">
              <a:lnSpc>
                <a:spcPct val="160000"/>
              </a:lnSpc>
              <a:spcBef>
                <a:spcPts val="0"/>
              </a:spcBef>
              <a:buFont typeface="Wingdings" panose="05000000000000000000" pitchFamily="2" charset="2"/>
              <a:buChar char="p"/>
            </a:pP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大學永續教育應強調</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的深層價值，而非僅是表面宣傳。學生不僅要理解</a:t>
            </a:r>
            <a:r>
              <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rPr>
              <a:t>ESG</a:t>
            </a: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三面向的核心思想，還要學會如何將這些理念應用並推廣於實務中，成為企業永續轉型的推動者。</a:t>
            </a:r>
            <a:endParaRPr lang="en-US" altLang="zh-TW" sz="2200" b="1" dirty="0">
              <a:latin typeface="Times New Roman" panose="02020603050405020304" pitchFamily="18" charset="0"/>
              <a:ea typeface="微軟正黑體" panose="020B0604030504040204" pitchFamily="34" charset="-120"/>
              <a:cs typeface="Times New Roman" panose="02020603050405020304" pitchFamily="18" charset="0"/>
            </a:endParaRPr>
          </a:p>
          <a:p>
            <a:pPr marL="538163" indent="-360363">
              <a:lnSpc>
                <a:spcPct val="160000"/>
              </a:lnSpc>
              <a:spcBef>
                <a:spcPts val="0"/>
              </a:spcBef>
              <a:buFont typeface="Wingdings" panose="05000000000000000000" pitchFamily="2" charset="2"/>
              <a:buChar char="p"/>
            </a:pP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設立相關證照程、推廣碳管理、數位技能等，使學生轉換為可直接銜接職場的實務人才。</a:t>
            </a:r>
          </a:p>
        </p:txBody>
      </p:sp>
      <p:sp>
        <p:nvSpPr>
          <p:cNvPr id="6" name="投影片編號版面配置區 3">
            <a:extLst>
              <a:ext uri="{FF2B5EF4-FFF2-40B4-BE49-F238E27FC236}">
                <a16:creationId xmlns:a16="http://schemas.microsoft.com/office/drawing/2014/main" id="{2247908B-1724-455E-949E-86A8C5C70CBA}"/>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65</a:t>
            </a:fld>
            <a:endParaRPr lang="zh-TW" altLang="en-US" dirty="0"/>
          </a:p>
        </p:txBody>
      </p:sp>
    </p:spTree>
    <p:extLst>
      <p:ext uri="{BB962C8B-B14F-4D97-AF65-F5344CB8AC3E}">
        <p14:creationId xmlns:p14="http://schemas.microsoft.com/office/powerpoint/2010/main" val="2243298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p:cNvSpPr>
            <a:spLocks noGrp="1"/>
          </p:cNvSpPr>
          <p:nvPr>
            <p:ph idx="4294967295"/>
          </p:nvPr>
        </p:nvSpPr>
        <p:spPr>
          <a:xfrm>
            <a:off x="293297" y="203292"/>
            <a:ext cx="11568023" cy="6192674"/>
          </a:xfrm>
        </p:spPr>
        <p:txBody>
          <a:bodyPr>
            <a:normAutofit fontScale="92500" lnSpcReduction="10000"/>
          </a:bodyPr>
          <a:lstStyle/>
          <a:p>
            <a:pPr marL="0" indent="0">
              <a:lnSpc>
                <a:spcPct val="160000"/>
              </a:lnSpc>
              <a:spcBef>
                <a:spcPts val="600"/>
              </a:spcBef>
              <a:spcAft>
                <a:spcPts val="600"/>
              </a:spcAft>
              <a:buNone/>
            </a:pP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結合聯合國永續發展目標（</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SDGs</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a:t>
            </a:r>
          </a:p>
          <a:p>
            <a:pPr marL="538163" indent="-360363">
              <a:lnSpc>
                <a:spcPct val="160000"/>
              </a:lnSpc>
              <a:spcBef>
                <a:spcPts val="600"/>
              </a:spcBef>
              <a:spcAft>
                <a:spcPts val="600"/>
              </a:spcAft>
              <a:buFont typeface="Wingdings" panose="05000000000000000000" pitchFamily="2" charset="2"/>
              <a:buChar char="p"/>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課程設計應結合聯合國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項永續發展目標，培養學生在環境保護、社會正義與治理改善等面向的認識與實踐能力。</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marL="538163" indent="-360363">
              <a:lnSpc>
                <a:spcPct val="160000"/>
              </a:lnSpc>
              <a:spcBef>
                <a:spcPts val="600"/>
              </a:spcBef>
              <a:spcAft>
                <a:spcPts val="600"/>
              </a:spcAft>
              <a:buFont typeface="Wingdings" panose="05000000000000000000" pitchFamily="2" charset="2"/>
              <a:buChar char="p"/>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如透過實際行動計畫設計、社區參與，促進理論與行動結合。</a:t>
            </a:r>
          </a:p>
          <a:p>
            <a:pPr marL="0" indent="0">
              <a:lnSpc>
                <a:spcPct val="160000"/>
              </a:lnSpc>
              <a:spcBef>
                <a:spcPts val="600"/>
              </a:spcBef>
              <a:spcAft>
                <a:spcPts val="600"/>
              </a:spcAft>
              <a:buNone/>
            </a:pP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專業課程重視碳中和與氣候變遷議題</a:t>
            </a:r>
          </a:p>
          <a:p>
            <a:pPr marL="538163" indent="-360363">
              <a:lnSpc>
                <a:spcPct val="160000"/>
              </a:lnSpc>
              <a:spcBef>
                <a:spcPts val="600"/>
              </a:spcBef>
              <a:spcAft>
                <a:spcPts val="600"/>
              </a:spcAft>
              <a:buFont typeface="Wingdings" panose="05000000000000000000" pitchFamily="2" charset="2"/>
              <a:buChar char="p"/>
              <a:tabLst>
                <a:tab pos="538163" algn="l"/>
              </a:tabLst>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鑒於全球</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2050</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年淨零碳排目標，大學相關專業課程應包括氣候變遷、碳中和、環境永續條例等知識，讓學生熟悉永續工程技術與策略，滿足國家與社會對綠色人才需求。</a:t>
            </a:r>
          </a:p>
          <a:p>
            <a:pPr marL="0" indent="0">
              <a:lnSpc>
                <a:spcPct val="160000"/>
              </a:lnSpc>
              <a:spcBef>
                <a:spcPts val="600"/>
              </a:spcBef>
              <a:spcAft>
                <a:spcPts val="600"/>
              </a:spcAft>
              <a:buNone/>
            </a:pP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 永續校園及</a:t>
            </a:r>
            <a:r>
              <a:rPr lang="en-US" altLang="zh-TW"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USR</a:t>
            </a:r>
            <a:r>
              <a:rPr lang="zh-TW" altLang="en-US" sz="2400" b="1" dirty="0">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rPr>
              <a:t>（大學社會責任）融合</a:t>
            </a:r>
          </a:p>
          <a:p>
            <a:pPr marL="538163" indent="-360363">
              <a:lnSpc>
                <a:spcPct val="160000"/>
              </a:lnSpc>
              <a:spcBef>
                <a:spcPts val="600"/>
              </a:spcBef>
              <a:spcAft>
                <a:spcPts val="600"/>
              </a:spcAft>
              <a:buFont typeface="Wingdings" panose="05000000000000000000" pitchFamily="2" charset="2"/>
              <a:buChar char="p"/>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永續教育應與校園治理及社會責任結合，推動生態校園、節能減碳與社區共生計畫，強化學生的實踐經驗與責任感，並使大學成為社會永續發展的引領者</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5BDF776-1FAE-4780-BDB2-EB5DCE0E6998}"/>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66</a:t>
            </a:fld>
            <a:endParaRPr lang="zh-TW" altLang="en-US" dirty="0"/>
          </a:p>
        </p:txBody>
      </p:sp>
    </p:spTree>
    <p:extLst>
      <p:ext uri="{BB962C8B-B14F-4D97-AF65-F5344CB8AC3E}">
        <p14:creationId xmlns:p14="http://schemas.microsoft.com/office/powerpoint/2010/main" val="3089039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Thank you Slide"/>
          <p:cNvPicPr>
            <a:picLocks noChangeAspect="1" noChangeArrowheads="1"/>
          </p:cNvPicPr>
          <p:nvPr/>
        </p:nvPicPr>
        <p:blipFill rotWithShape="1">
          <a:blip r:embed="rId2">
            <a:extLst>
              <a:ext uri="{28A0092B-C50C-407E-A947-70E740481C1C}">
                <a14:useLocalDpi xmlns:a14="http://schemas.microsoft.com/office/drawing/2010/main" val="0"/>
              </a:ext>
            </a:extLst>
          </a:blip>
          <a:srcRect l="-249" t="-6670" r="124" b="70"/>
          <a:stretch/>
        </p:blipFill>
        <p:spPr bwMode="auto">
          <a:xfrm>
            <a:off x="1949025" y="845996"/>
            <a:ext cx="8161867" cy="5683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3"/>
          <p:cNvSpPr>
            <a:spLocks noGrp="1"/>
          </p:cNvSpPr>
          <p:nvPr>
            <p:ph type="sldNum" sz="quarter" idx="4294967295"/>
          </p:nvPr>
        </p:nvSpPr>
        <p:spPr>
          <a:xfrm>
            <a:off x="9436561" y="6533987"/>
            <a:ext cx="2743200" cy="365125"/>
          </a:xfrm>
          <a:prstGeom prst="rect">
            <a:avLst/>
          </a:prstGeom>
        </p:spPr>
        <p:txBody>
          <a:bodyPr/>
          <a:lstStyle/>
          <a:p>
            <a:pPr algn="r"/>
            <a:fld id="{735DBBB3-AA8F-442B-AB47-834AFF377A0C}" type="slidenum">
              <a:rPr lang="zh-TW" altLang="en-US" sz="2000" smtClean="0">
                <a:solidFill>
                  <a:schemeClr val="bg1"/>
                </a:solidFill>
                <a:latin typeface="Times New Roman" panose="02020603050405020304" pitchFamily="18" charset="0"/>
                <a:cs typeface="Times New Roman" panose="02020603050405020304" pitchFamily="18" charset="0"/>
              </a:rPr>
              <a:pPr algn="r"/>
              <a:t>67</a:t>
            </a:fld>
            <a:endParaRPr lang="zh-TW" alt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97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4976" y="1419214"/>
            <a:ext cx="11542046" cy="4702698"/>
          </a:xfrm>
          <a:prstGeom prst="rect">
            <a:avLst/>
          </a:prstGeom>
          <a:noFill/>
        </p:spPr>
        <p:txBody>
          <a:bodyPr wrap="square" numCol="1">
            <a:spAutoFit/>
          </a:bodyPr>
          <a:lstStyle/>
          <a:p>
            <a:pPr marL="457200" indent="-457200">
              <a:spcBef>
                <a:spcPts val="1200"/>
              </a:spcBef>
              <a:spcAft>
                <a:spcPts val="1200"/>
              </a:spcAft>
              <a:buFont typeface="Wingdings" panose="05000000000000000000" pitchFamily="2" charset="2"/>
              <a:buChar char="p"/>
            </a:pPr>
            <a:r>
              <a:rPr lang="zh-TW" altLang="en-US" sz="3200" b="1" dirty="0">
                <a:solidFill>
                  <a:srgbClr val="008000"/>
                </a:solidFill>
                <a:latin typeface="微軟正黑體" panose="020B0604030504040204" pitchFamily="34" charset="-120"/>
                <a:ea typeface="微軟正黑體" panose="020B0604030504040204" pitchFamily="34" charset="-120"/>
              </a:rPr>
              <a:t>巴黎氣候協議生效，確立全球減碳方向</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270272" algn="just">
              <a:lnSpc>
                <a:spcPct val="150000"/>
              </a:lnSpc>
              <a:spcBef>
                <a:spcPts val="1200"/>
              </a:spcBef>
              <a:spcAft>
                <a:spcPts val="1200"/>
              </a:spcAft>
            </a:pPr>
            <a:r>
              <a:rPr lang="zh-TW" altLang="en-US" sz="2400" b="1" dirty="0">
                <a:solidFill>
                  <a:prstClr val="black"/>
                </a:solidFill>
                <a:latin typeface="微軟正黑體" panose="020B0604030504040204" pitchFamily="34" charset="-120"/>
                <a:ea typeface="微軟正黑體" panose="020B0604030504040204" pitchFamily="34" charset="-120"/>
              </a:rPr>
              <a:t>在維持全球增溫不超過</a:t>
            </a:r>
            <a:r>
              <a:rPr lang="en-US" altLang="zh-TW" sz="2400" b="1" dirty="0">
                <a:solidFill>
                  <a:prstClr val="black"/>
                </a:solidFill>
                <a:latin typeface="微軟正黑體" panose="020B0604030504040204" pitchFamily="34" charset="-120"/>
                <a:ea typeface="微軟正黑體" panose="020B0604030504040204" pitchFamily="34" charset="-120"/>
              </a:rPr>
              <a:t>2℃</a:t>
            </a:r>
            <a:r>
              <a:rPr lang="zh-TW" altLang="en-US" sz="2400" b="1" dirty="0">
                <a:solidFill>
                  <a:prstClr val="black"/>
                </a:solidFill>
                <a:latin typeface="微軟正黑體" panose="020B0604030504040204" pitchFamily="34" charset="-120"/>
                <a:ea typeface="微軟正黑體" panose="020B0604030504040204" pitchFamily="34" charset="-120"/>
              </a:rPr>
              <a:t>的共識下，聯合國氣候變化綱要公約</a:t>
            </a:r>
            <a:r>
              <a:rPr lang="en-US" altLang="zh-TW" sz="2400" b="1" dirty="0">
                <a:solidFill>
                  <a:prstClr val="black"/>
                </a:solidFill>
                <a:latin typeface="微軟正黑體" panose="020B0604030504040204" pitchFamily="34" charset="-120"/>
                <a:ea typeface="微軟正黑體" panose="020B0604030504040204" pitchFamily="34" charset="-120"/>
              </a:rPr>
              <a:t>(UNFCCC)</a:t>
            </a:r>
            <a:r>
              <a:rPr lang="zh-TW" altLang="en-US" sz="2400" b="1" dirty="0">
                <a:solidFill>
                  <a:prstClr val="black"/>
                </a:solidFill>
                <a:latin typeface="微軟正黑體" panose="020B0604030504040204" pitchFamily="34" charset="-120"/>
                <a:ea typeface="微軟正黑體" panose="020B0604030504040204" pitchFamily="34" charset="-120"/>
              </a:rPr>
              <a:t>第</a:t>
            </a:r>
            <a:r>
              <a:rPr lang="en-US" altLang="zh-TW" sz="2400" b="1" dirty="0">
                <a:solidFill>
                  <a:prstClr val="black"/>
                </a:solidFill>
                <a:latin typeface="微軟正黑體" panose="020B0604030504040204" pitchFamily="34" charset="-120"/>
                <a:ea typeface="微軟正黑體" panose="020B0604030504040204" pitchFamily="34" charset="-120"/>
              </a:rPr>
              <a:t>21</a:t>
            </a:r>
            <a:r>
              <a:rPr lang="zh-TW" altLang="en-US" sz="2400" b="1" dirty="0">
                <a:solidFill>
                  <a:prstClr val="black"/>
                </a:solidFill>
                <a:latin typeface="微軟正黑體" panose="020B0604030504040204" pitchFamily="34" charset="-120"/>
                <a:ea typeface="微軟正黑體" panose="020B0604030504040204" pitchFamily="34" charset="-120"/>
              </a:rPr>
              <a:t>屆締約國會議</a:t>
            </a:r>
            <a:r>
              <a:rPr lang="en-US" altLang="zh-TW" sz="2400" b="1" dirty="0">
                <a:solidFill>
                  <a:prstClr val="black"/>
                </a:solidFill>
                <a:latin typeface="微軟正黑體" panose="020B0604030504040204" pitchFamily="34" charset="-120"/>
                <a:ea typeface="微軟正黑體" panose="020B0604030504040204" pitchFamily="34" charset="-120"/>
              </a:rPr>
              <a:t>(COP21)</a:t>
            </a:r>
            <a:r>
              <a:rPr lang="zh-TW" altLang="en-US" sz="2400" b="1" dirty="0">
                <a:solidFill>
                  <a:prstClr val="black"/>
                </a:solidFill>
                <a:latin typeface="微軟正黑體" panose="020B0604030504040204" pitchFamily="34" charset="-120"/>
                <a:ea typeface="微軟正黑體" panose="020B0604030504040204" pitchFamily="34" charset="-120"/>
              </a:rPr>
              <a:t>已於</a:t>
            </a:r>
            <a:r>
              <a:rPr lang="en-US" altLang="zh-TW" sz="2400" b="1" dirty="0">
                <a:solidFill>
                  <a:prstClr val="black"/>
                </a:solidFill>
                <a:latin typeface="微軟正黑體" panose="020B0604030504040204" pitchFamily="34" charset="-120"/>
                <a:ea typeface="微軟正黑體" panose="020B0604030504040204" pitchFamily="34" charset="-120"/>
              </a:rPr>
              <a:t>2015</a:t>
            </a:r>
            <a:r>
              <a:rPr lang="zh-TW" altLang="en-US" sz="2400" b="1" dirty="0">
                <a:solidFill>
                  <a:prstClr val="black"/>
                </a:solidFill>
                <a:latin typeface="微軟正黑體" panose="020B0604030504040204" pitchFamily="34" charset="-120"/>
                <a:ea typeface="微軟正黑體" panose="020B0604030504040204" pitchFamily="34" charset="-120"/>
              </a:rPr>
              <a:t>年底達成歷史性的全球氣候協議，將成為</a:t>
            </a:r>
            <a:r>
              <a:rPr lang="en-US" altLang="zh-TW" sz="2400" b="1" dirty="0">
                <a:solidFill>
                  <a:prstClr val="black"/>
                </a:solidFill>
                <a:latin typeface="微軟正黑體" panose="020B0604030504040204" pitchFamily="34" charset="-120"/>
                <a:ea typeface="微軟正黑體" panose="020B0604030504040204" pitchFamily="34" charset="-120"/>
              </a:rPr>
              <a:t>2020</a:t>
            </a:r>
            <a:r>
              <a:rPr lang="zh-TW" altLang="en-US" sz="2400" b="1" dirty="0">
                <a:solidFill>
                  <a:prstClr val="black"/>
                </a:solidFill>
                <a:latin typeface="微軟正黑體" panose="020B0604030504040204" pitchFamily="34" charset="-120"/>
                <a:ea typeface="微軟正黑體" panose="020B0604030504040204" pitchFamily="34" charset="-120"/>
              </a:rPr>
              <a:t>年後國際間執行溫室氣體減量與氣候調適工作的主要依據。</a:t>
            </a:r>
          </a:p>
          <a:p>
            <a:pPr marL="457200" indent="-457200">
              <a:spcBef>
                <a:spcPts val="1200"/>
              </a:spcBef>
              <a:spcAft>
                <a:spcPts val="1200"/>
              </a:spcAft>
              <a:buFont typeface="Wingdings" panose="05000000000000000000" pitchFamily="2" charset="2"/>
              <a:buChar char="p"/>
            </a:pPr>
            <a:r>
              <a:rPr lang="zh-CN" altLang="en-US" sz="3200" b="1" dirty="0">
                <a:solidFill>
                  <a:srgbClr val="008000"/>
                </a:solidFill>
                <a:latin typeface="微軟正黑體" panose="020B0604030504040204" pitchFamily="34" charset="-120"/>
                <a:ea typeface="微軟正黑體" panose="020B0604030504040204" pitchFamily="34" charset="-120"/>
              </a:rPr>
              <a:t>減碳</a:t>
            </a:r>
            <a:r>
              <a:rPr lang="zh-TW" altLang="en-US" sz="3200" b="1" dirty="0">
                <a:solidFill>
                  <a:srgbClr val="008000"/>
                </a:solidFill>
                <a:latin typeface="微軟正黑體" panose="020B0604030504040204" pitchFamily="34" charset="-120"/>
                <a:ea typeface="微軟正黑體" panose="020B0604030504040204" pitchFamily="34" charset="-120"/>
              </a:rPr>
              <a:t>對經濟結構產生重大影響</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270272">
              <a:lnSpc>
                <a:spcPct val="150000"/>
              </a:lnSpc>
              <a:spcBef>
                <a:spcPts val="1200"/>
              </a:spcBef>
              <a:spcAft>
                <a:spcPts val="1200"/>
              </a:spcAft>
            </a:pPr>
            <a:r>
              <a:rPr lang="zh-TW" altLang="en-US" sz="2400" b="1" dirty="0">
                <a:solidFill>
                  <a:prstClr val="black"/>
                </a:solidFill>
                <a:latin typeface="微軟正黑體" panose="020B0604030504040204" pitchFamily="34" charset="-120"/>
                <a:ea typeface="微軟正黑體" panose="020B0604030504040204" pitchFamily="34" charset="-120"/>
              </a:rPr>
              <a:t>該協議預期仍將對以出口貿易為導向</a:t>
            </a:r>
            <a:br>
              <a:rPr lang="en-US" altLang="zh-TW" sz="2400" b="1" dirty="0">
                <a:solidFill>
                  <a:prstClr val="black"/>
                </a:solidFill>
                <a:latin typeface="微軟正黑體" panose="020B0604030504040204" pitchFamily="34" charset="-120"/>
                <a:ea typeface="微軟正黑體" panose="020B0604030504040204" pitchFamily="34" charset="-120"/>
              </a:rPr>
            </a:br>
            <a:r>
              <a:rPr lang="zh-TW" altLang="en-US" sz="2400" b="1" dirty="0">
                <a:solidFill>
                  <a:prstClr val="black"/>
                </a:solidFill>
                <a:latin typeface="微軟正黑體" panose="020B0604030504040204" pitchFamily="34" charset="-120"/>
                <a:ea typeface="微軟正黑體" panose="020B0604030504040204" pitchFamily="34" charset="-120"/>
              </a:rPr>
              <a:t>的臺灣，產生前所未有的衝擊與影響。</a:t>
            </a:r>
          </a:p>
        </p:txBody>
      </p:sp>
      <p:pic>
        <p:nvPicPr>
          <p:cNvPr id="8" name="圖片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226001" y="3994144"/>
            <a:ext cx="5953760" cy="2613762"/>
          </a:xfrm>
          <a:prstGeom prst="rect">
            <a:avLst/>
          </a:prstGeom>
          <a:ln>
            <a:noFill/>
          </a:ln>
          <a:effectLst>
            <a:softEdge rad="112500"/>
          </a:effectLst>
        </p:spPr>
      </p:pic>
      <p:sp>
        <p:nvSpPr>
          <p:cNvPr id="7" name="文字方塊 6"/>
          <p:cNvSpPr txBox="1"/>
          <p:nvPr/>
        </p:nvSpPr>
        <p:spPr>
          <a:xfrm>
            <a:off x="1950432" y="323956"/>
            <a:ext cx="8291135" cy="758783"/>
          </a:xfrm>
          <a:prstGeom prst="rect">
            <a:avLst/>
          </a:prstGeom>
        </p:spPr>
        <p:txBody>
          <a:bodyPr numCol="1">
            <a:noAutofit/>
          </a:bodyPr>
          <a:lstStyle>
            <a:defPPr>
              <a:defRPr lang="en-US"/>
            </a:defPPr>
            <a:lvl1pPr algn="ctr" defTabSz="914400">
              <a:lnSpc>
                <a:spcPct val="90000"/>
              </a:lnSpc>
              <a:spcBef>
                <a:spcPct val="0"/>
              </a:spcBef>
              <a:buNone/>
              <a:defRPr sz="6000" b="1">
                <a:solidFill>
                  <a:srgbClr val="00009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zh-TW" altLang="en-US" dirty="0"/>
              <a:t>巴黎氣候協議</a:t>
            </a:r>
            <a:endParaRPr lang="zh-TW" altLang="zh-TW" dirty="0"/>
          </a:p>
        </p:txBody>
      </p:sp>
      <p:sp>
        <p:nvSpPr>
          <p:cNvPr id="10" name="投影片編號版面配置區 3"/>
          <p:cNvSpPr>
            <a:spLocks noGrp="1"/>
          </p:cNvSpPr>
          <p:nvPr>
            <p:ph type="sldNum" sz="quarter" idx="12"/>
          </p:nvPr>
        </p:nvSpPr>
        <p:spPr/>
        <p:txBody>
          <a:bodyPr numCol="1"/>
          <a:lstStyle/>
          <a:p>
            <a:fld id="{73DA0BB7-265A-403C-9275-D587AB510EDC}" type="slidenum">
              <a:rPr lang="en-US" altLang="zh-TW" smtClean="0">
                <a:solidFill>
                  <a:schemeClr val="bg1"/>
                </a:solidFill>
              </a:rPr>
              <a:t>7</a:t>
            </a:fld>
            <a:endParaRPr lang="zh-TW">
              <a:solidFill>
                <a:schemeClr val="bg1"/>
              </a:solidFill>
            </a:endParaRPr>
          </a:p>
        </p:txBody>
      </p:sp>
    </p:spTree>
    <p:extLst>
      <p:ext uri="{BB962C8B-B14F-4D97-AF65-F5344CB8AC3E}">
        <p14:creationId xmlns:p14="http://schemas.microsoft.com/office/powerpoint/2010/main" val="40642681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a:extLst>
              <a:ext uri="{FF2B5EF4-FFF2-40B4-BE49-F238E27FC236}">
                <a16:creationId xmlns:a16="http://schemas.microsoft.com/office/drawing/2014/main" id="{FB6E9C77-2C1E-4232-A7CD-0673310D55A8}"/>
              </a:ext>
            </a:extLst>
          </p:cNvPr>
          <p:cNvSpPr txBox="1">
            <a:spLocks/>
          </p:cNvSpPr>
          <p:nvPr/>
        </p:nvSpPr>
        <p:spPr bwMode="auto">
          <a:xfrm>
            <a:off x="426770" y="224530"/>
            <a:ext cx="11460430" cy="606561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285750" indent="-285750" algn="just" fontAlgn="base">
              <a:lnSpc>
                <a:spcPct val="150000"/>
              </a:lnSpc>
              <a:spcBef>
                <a:spcPts val="600"/>
              </a:spcBef>
              <a:spcAft>
                <a:spcPts val="600"/>
              </a:spcAft>
              <a:buFont typeface="Wingdings" panose="05000000000000000000" pitchFamily="2" charset="2"/>
              <a:buChar char="l"/>
              <a:defRPr sz="2100" baseline="0">
                <a:latin typeface="微軟正黑體" panose="020B0604030504040204" pitchFamily="34" charset="-120"/>
                <a:ea typeface="微軟正黑體" panose="020B0604030504040204" pitchFamily="34" charset="-120"/>
                <a:cs typeface="+mj-cs"/>
              </a:defRPr>
            </a:lvl1pPr>
            <a:lvl2pPr algn="ctr" fontAlgn="base">
              <a:spcBef>
                <a:spcPct val="0"/>
              </a:spcBef>
              <a:spcAft>
                <a:spcPct val="0"/>
              </a:spcAft>
              <a:defRPr sz="4400">
                <a:latin typeface="Calibri" pitchFamily="34" charset="0"/>
                <a:ea typeface="新細明體" charset="-120"/>
              </a:defRPr>
            </a:lvl2pPr>
            <a:lvl3pPr algn="ctr" fontAlgn="base">
              <a:spcBef>
                <a:spcPct val="0"/>
              </a:spcBef>
              <a:spcAft>
                <a:spcPct val="0"/>
              </a:spcAft>
              <a:defRPr sz="4400">
                <a:latin typeface="Calibri" pitchFamily="34" charset="0"/>
                <a:ea typeface="新細明體" charset="-120"/>
              </a:defRPr>
            </a:lvl3pPr>
            <a:lvl4pPr algn="ctr" fontAlgn="base">
              <a:spcBef>
                <a:spcPct val="0"/>
              </a:spcBef>
              <a:spcAft>
                <a:spcPct val="0"/>
              </a:spcAft>
              <a:defRPr sz="4400">
                <a:latin typeface="Calibri" pitchFamily="34" charset="0"/>
                <a:ea typeface="新細明體" charset="-120"/>
              </a:defRPr>
            </a:lvl4pPr>
            <a:lvl5pPr algn="ctr" fontAlgn="base">
              <a:spcBef>
                <a:spcPct val="0"/>
              </a:spcBef>
              <a:spcAft>
                <a:spcPct val="0"/>
              </a:spcAft>
              <a:defRPr sz="4400">
                <a:latin typeface="Calibri" pitchFamily="34" charset="0"/>
                <a:ea typeface="新細明體" charset="-120"/>
              </a:defRPr>
            </a:lvl5pPr>
            <a:lvl6pPr marL="457200" algn="ctr" fontAlgn="base">
              <a:spcBef>
                <a:spcPct val="0"/>
              </a:spcBef>
              <a:spcAft>
                <a:spcPct val="0"/>
              </a:spcAft>
              <a:defRPr sz="4400">
                <a:latin typeface="Calibri" pitchFamily="34" charset="0"/>
                <a:ea typeface="新細明體" charset="-120"/>
              </a:defRPr>
            </a:lvl6pPr>
            <a:lvl7pPr marL="914400" algn="ctr" fontAlgn="base">
              <a:spcBef>
                <a:spcPct val="0"/>
              </a:spcBef>
              <a:spcAft>
                <a:spcPct val="0"/>
              </a:spcAft>
              <a:defRPr sz="4400">
                <a:latin typeface="Calibri" pitchFamily="34" charset="0"/>
                <a:ea typeface="新細明體" charset="-120"/>
              </a:defRPr>
            </a:lvl7pPr>
            <a:lvl8pPr marL="1371600" algn="ctr" fontAlgn="base">
              <a:spcBef>
                <a:spcPct val="0"/>
              </a:spcBef>
              <a:spcAft>
                <a:spcPct val="0"/>
              </a:spcAft>
              <a:defRPr sz="4400">
                <a:latin typeface="Calibri" pitchFamily="34" charset="0"/>
                <a:ea typeface="新細明體" charset="-120"/>
              </a:defRPr>
            </a:lvl8pPr>
            <a:lvl9pPr marL="1828800" algn="ctr" fontAlgn="base">
              <a:spcBef>
                <a:spcPct val="0"/>
              </a:spcBef>
              <a:spcAft>
                <a:spcPct val="0"/>
              </a:spcAft>
              <a:defRPr sz="4400">
                <a:latin typeface="Calibri" pitchFamily="34" charset="0"/>
                <a:ea typeface="新細明體" charset="-120"/>
              </a:defRPr>
            </a:lvl9pPr>
          </a:lstStyle>
          <a:p>
            <a:pPr marL="447675" indent="-447675">
              <a:buFont typeface="Wingdings" panose="05000000000000000000" pitchFamily="2" charset="2"/>
              <a:buChar char="p"/>
            </a:pPr>
            <a:r>
              <a:rPr lang="zh-TW" altLang="en-US" sz="3200" b="1" dirty="0">
                <a:solidFill>
                  <a:srgbClr val="C00000"/>
                </a:solidFill>
              </a:rPr>
              <a:t>碳中和</a:t>
            </a:r>
            <a:r>
              <a:rPr lang="zh-TW" altLang="en-US" sz="3200" b="1" dirty="0"/>
              <a:t>之概念是指首先由</a:t>
            </a:r>
            <a:r>
              <a:rPr lang="zh-TW" altLang="en-US" sz="3200" b="1" dirty="0">
                <a:solidFill>
                  <a:srgbClr val="C00000"/>
                </a:solidFill>
              </a:rPr>
              <a:t>溫室氣體盤查量化</a:t>
            </a:r>
            <a:r>
              <a:rPr lang="zh-TW" altLang="en-US" sz="3200" b="1" dirty="0"/>
              <a:t>開始，其後藉由減量措施</a:t>
            </a:r>
            <a:r>
              <a:rPr lang="en-US" altLang="zh-TW" sz="3200" b="1" dirty="0"/>
              <a:t>(</a:t>
            </a:r>
            <a:r>
              <a:rPr lang="zh-TW" altLang="en-US" sz="3200" b="1" dirty="0">
                <a:solidFill>
                  <a:srgbClr val="0070C0"/>
                </a:solidFill>
              </a:rPr>
              <a:t>包括提升能源效率</a:t>
            </a:r>
            <a:r>
              <a:rPr lang="zh-TW" altLang="en-US" sz="3200" b="1" dirty="0"/>
              <a:t>、</a:t>
            </a:r>
            <a:r>
              <a:rPr lang="zh-TW" altLang="en-US" sz="3200" b="1" dirty="0">
                <a:solidFill>
                  <a:srgbClr val="0070C0"/>
                </a:solidFill>
              </a:rPr>
              <a:t>優化再生能源</a:t>
            </a:r>
            <a:r>
              <a:rPr lang="zh-TW" altLang="en-US" sz="3200" b="1" dirty="0"/>
              <a:t>、</a:t>
            </a:r>
            <a:r>
              <a:rPr lang="zh-TW" altLang="en-US" sz="3200" b="1" dirty="0">
                <a:solidFill>
                  <a:srgbClr val="0070C0"/>
                </a:solidFill>
              </a:rPr>
              <a:t>碳捕捉</a:t>
            </a:r>
            <a:r>
              <a:rPr lang="zh-TW" altLang="en-US" sz="3200" b="1" dirty="0"/>
              <a:t>、</a:t>
            </a:r>
            <a:r>
              <a:rPr lang="zh-TW" altLang="en-US" sz="3200" b="1" dirty="0">
                <a:solidFill>
                  <a:srgbClr val="0070C0"/>
                </a:solidFill>
              </a:rPr>
              <a:t>封存</a:t>
            </a:r>
            <a:r>
              <a:rPr lang="zh-TW" altLang="en-US" sz="3200" b="1" dirty="0"/>
              <a:t>與</a:t>
            </a:r>
            <a:r>
              <a:rPr lang="zh-TW" altLang="en-US" sz="3200" b="1" dirty="0">
                <a:solidFill>
                  <a:srgbClr val="0070C0"/>
                </a:solidFill>
              </a:rPr>
              <a:t>利用技術</a:t>
            </a:r>
            <a:r>
              <a:rPr lang="zh-TW" altLang="en-US" sz="3200" b="1" dirty="0"/>
              <a:t>、</a:t>
            </a:r>
            <a:r>
              <a:rPr lang="zh-TW" altLang="en-US" sz="3200" b="1" dirty="0">
                <a:solidFill>
                  <a:srgbClr val="0070C0"/>
                </a:solidFill>
              </a:rPr>
              <a:t>開發替代能源</a:t>
            </a:r>
            <a:r>
              <a:rPr lang="zh-TW" altLang="en-US" sz="3200" b="1" dirty="0"/>
              <a:t>等</a:t>
            </a:r>
            <a:r>
              <a:rPr lang="en-US" altLang="zh-TW" sz="3200" b="1" dirty="0"/>
              <a:t>)</a:t>
            </a:r>
            <a:r>
              <a:rPr lang="zh-TW" altLang="en-US" sz="3200" b="1" dirty="0"/>
              <a:t>減少溫室氣體排放量。</a:t>
            </a:r>
            <a:endParaRPr lang="en-US" altLang="zh-TW" sz="3200" b="1" dirty="0"/>
          </a:p>
          <a:p>
            <a:pPr marL="447675" indent="-447675">
              <a:buFont typeface="Wingdings" panose="05000000000000000000" pitchFamily="2" charset="2"/>
              <a:buChar char="p"/>
            </a:pPr>
            <a:r>
              <a:rPr lang="zh-TW" altLang="en-US" sz="3200" b="1" dirty="0"/>
              <a:t>再透過碳抵換</a:t>
            </a:r>
            <a:r>
              <a:rPr lang="en-US" altLang="zh-TW" sz="3200" b="1" dirty="0"/>
              <a:t>(Carbon Offsets)</a:t>
            </a:r>
            <a:r>
              <a:rPr lang="zh-TW" altLang="en-US" sz="3200" b="1" dirty="0"/>
              <a:t>機制，抵換無法藉由減量措施降低之溫室氣體排放量，進而達成使「</a:t>
            </a:r>
            <a:r>
              <a:rPr lang="zh-TW" altLang="en-US" sz="3200" b="1" dirty="0">
                <a:solidFill>
                  <a:srgbClr val="C00000"/>
                </a:solidFill>
              </a:rPr>
              <a:t>溫室氣體淨排放量為零</a:t>
            </a:r>
            <a:r>
              <a:rPr lang="zh-TW" altLang="en-US" sz="3200" b="1" dirty="0"/>
              <a:t>」。</a:t>
            </a:r>
            <a:endParaRPr lang="en-US" altLang="zh-TW" sz="3200" b="1" dirty="0"/>
          </a:p>
          <a:p>
            <a:pPr marL="447675" indent="-447675">
              <a:buFont typeface="Wingdings" panose="05000000000000000000" pitchFamily="2" charset="2"/>
              <a:buChar char="p"/>
            </a:pPr>
            <a:r>
              <a:rPr lang="zh-TW" altLang="en-US" sz="3200" b="1" dirty="0"/>
              <a:t>因此國家、企業與活動等必須透過溫室氣體</a:t>
            </a:r>
            <a:r>
              <a:rPr lang="zh-TW" altLang="en-US" sz="3200" b="1" dirty="0">
                <a:solidFill>
                  <a:srgbClr val="C00000"/>
                </a:solidFill>
              </a:rPr>
              <a:t>量化→減量→抵換</a:t>
            </a:r>
            <a:r>
              <a:rPr lang="zh-TW" altLang="en-US" sz="3200" b="1" dirty="0"/>
              <a:t>三階段，以達成碳中和的終極目標。</a:t>
            </a:r>
          </a:p>
        </p:txBody>
      </p:sp>
      <p:sp>
        <p:nvSpPr>
          <p:cNvPr id="9" name="投影片編號版面配置區 3">
            <a:extLst>
              <a:ext uri="{FF2B5EF4-FFF2-40B4-BE49-F238E27FC236}">
                <a16:creationId xmlns:a16="http://schemas.microsoft.com/office/drawing/2014/main" id="{AB7001F0-6707-4BBD-A9E3-F4BC36A086B5}"/>
              </a:ext>
            </a:extLst>
          </p:cNvPr>
          <p:cNvSpPr>
            <a:spLocks noGrp="1"/>
          </p:cNvSpPr>
          <p:nvPr>
            <p:ph type="sldNum" sz="quarter" idx="12"/>
          </p:nvPr>
        </p:nvSpPr>
        <p:spPr>
          <a:xfrm>
            <a:off x="9436561" y="6533987"/>
            <a:ext cx="2743200" cy="365125"/>
          </a:xfrm>
        </p:spPr>
        <p:txBody>
          <a:bodyPr/>
          <a:lstStyle/>
          <a:p>
            <a:fld id="{F210CD9C-BF80-493C-8882-D27D8B17E801}" type="slidenum">
              <a:rPr lang="zh-TW" altLang="en-US" smtClean="0"/>
              <a:pPr/>
              <a:t>8</a:t>
            </a:fld>
            <a:endParaRPr lang="zh-TW" altLang="en-US" dirty="0"/>
          </a:p>
        </p:txBody>
      </p:sp>
    </p:spTree>
    <p:extLst>
      <p:ext uri="{BB962C8B-B14F-4D97-AF65-F5344CB8AC3E}">
        <p14:creationId xmlns:p14="http://schemas.microsoft.com/office/powerpoint/2010/main" val="261517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457962" y="0"/>
            <a:ext cx="5793511" cy="6213610"/>
          </a:xfrm>
          <a:prstGeom prst="rect">
            <a:avLst/>
          </a:prstGeom>
        </p:spPr>
      </p:pic>
      <p:sp>
        <p:nvSpPr>
          <p:cNvPr id="6" name="Rectangle 26"/>
          <p:cNvSpPr>
            <a:spLocks noChangeArrowheads="1"/>
          </p:cNvSpPr>
          <p:nvPr/>
        </p:nvSpPr>
        <p:spPr bwMode="auto">
          <a:xfrm>
            <a:off x="426720" y="400594"/>
            <a:ext cx="4746171" cy="713014"/>
          </a:xfrm>
          <a:prstGeom prst="rect">
            <a:avLst/>
          </a:prstGeom>
        </p:spPr>
        <p:txBody>
          <a:bodyPr vert="horz" lIns="91440" tIns="45720" rIns="91440" bIns="45720" rtlCol="0" anchor="b">
            <a:noAutofit/>
          </a:bodyPr>
          <a:lstStyle/>
          <a:p>
            <a:pPr algn="ctr" defTabSz="914400">
              <a:lnSpc>
                <a:spcPct val="85000"/>
              </a:lnSpc>
              <a:spcBef>
                <a:spcPct val="0"/>
              </a:spcBef>
            </a:pPr>
            <a:r>
              <a:rPr lang="zh-TW" altLang="en-US" sz="4500" b="1" spc="-50"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全球永續發展概況</a:t>
            </a:r>
          </a:p>
        </p:txBody>
      </p:sp>
      <p:sp>
        <p:nvSpPr>
          <p:cNvPr id="8" name="投影片編號版面配置區 3"/>
          <p:cNvSpPr>
            <a:spLocks noGrp="1"/>
          </p:cNvSpPr>
          <p:nvPr>
            <p:ph type="sldNum" sz="quarter" idx="12"/>
          </p:nvPr>
        </p:nvSpPr>
        <p:spPr>
          <a:prstGeom prst="rect">
            <a:avLst/>
          </a:prstGeom>
        </p:spPr>
        <p:txBody>
          <a:bodyPr/>
          <a:lstStyle/>
          <a:p>
            <a:pPr algn="r"/>
            <a:fld id="{86D23EE9-CC9E-4639-B886-50D2AD158D4A}" type="slidenum">
              <a:rPr lang="zh-TW" altLang="en-US" sz="2000"/>
              <a:pPr algn="r"/>
              <a:t>9</a:t>
            </a:fld>
            <a:endParaRPr lang="zh-TW" altLang="en-US" sz="2000" dirty="0"/>
          </a:p>
        </p:txBody>
      </p:sp>
    </p:spTree>
    <p:extLst>
      <p:ext uri="{BB962C8B-B14F-4D97-AF65-F5344CB8AC3E}">
        <p14:creationId xmlns:p14="http://schemas.microsoft.com/office/powerpoint/2010/main" val="544839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e3844d-01d1-41ee-b832-e6e5a3b35a85" xsi:nil="true"/>
    <lcf76f155ced4ddcb4097134ff3c332f xmlns="fb63c853-7f71-4778-a005-b4b04528622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A2FC9543F993F94591419249864028F9" ma:contentTypeVersion="16" ma:contentTypeDescription="建立新的文件。" ma:contentTypeScope="" ma:versionID="6e787c7df6a728d1623af9695531f7a8">
  <xsd:schema xmlns:xsd="http://www.w3.org/2001/XMLSchema" xmlns:xs="http://www.w3.org/2001/XMLSchema" xmlns:p="http://schemas.microsoft.com/office/2006/metadata/properties" xmlns:ns2="fb63c853-7f71-4778-a005-b4b045286229" xmlns:ns3="3de3844d-01d1-41ee-b832-e6e5a3b35a85" targetNamespace="http://schemas.microsoft.com/office/2006/metadata/properties" ma:root="true" ma:fieldsID="e08b727b1eacd842fd60274b36b79938" ns2:_="" ns3:_="">
    <xsd:import namespace="fb63c853-7f71-4778-a005-b4b045286229"/>
    <xsd:import namespace="3de3844d-01d1-41ee-b832-e6e5a3b35a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3c853-7f71-4778-a005-b4b045286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影像標籤" ma:readOnly="false" ma:fieldId="{5cf76f15-5ced-4ddc-b409-7134ff3c332f}" ma:taxonomyMulti="true" ma:sspId="fdb2b2c1-873c-418f-852d-4edf890e93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e3844d-01d1-41ee-b832-e6e5a3b35a8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40e23de-3568-40b5-bab9-b43edcce87cf}" ma:internalName="TaxCatchAll" ma:showField="CatchAllData" ma:web="3de3844d-01d1-41ee-b832-e6e5a3b35a8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用詳細資料"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F5EB4-B455-4A70-A159-D7C970D5B8D5}">
  <ds:schemaRefs>
    <ds:schemaRef ds:uri="http://schemas.microsoft.com/sharepoint/v3/contenttype/forms"/>
  </ds:schemaRefs>
</ds:datastoreItem>
</file>

<file path=customXml/itemProps2.xml><?xml version="1.0" encoding="utf-8"?>
<ds:datastoreItem xmlns:ds="http://schemas.openxmlformats.org/officeDocument/2006/customXml" ds:itemID="{359E166A-EB0A-4466-B50D-34EF79DC7747}">
  <ds:schemaRefs>
    <ds:schemaRef ds:uri="http://purl.org/dc/terms/"/>
    <ds:schemaRef ds:uri="http://www.w3.org/XML/1998/namespace"/>
    <ds:schemaRef ds:uri="http://purl.org/dc/dcmitype/"/>
    <ds:schemaRef ds:uri="http://purl.org/dc/elements/1.1/"/>
    <ds:schemaRef ds:uri="http://schemas.microsoft.com/office/2006/metadata/properties"/>
    <ds:schemaRef ds:uri="fb63c853-7f71-4778-a005-b4b045286229"/>
    <ds:schemaRef ds:uri="http://schemas.microsoft.com/office/infopath/2007/PartnerControls"/>
    <ds:schemaRef ds:uri="http://schemas.microsoft.com/office/2006/documentManagement/types"/>
    <ds:schemaRef ds:uri="3de3844d-01d1-41ee-b832-e6e5a3b35a85"/>
    <ds:schemaRef ds:uri="http://schemas.openxmlformats.org/package/2006/metadata/core-properties"/>
  </ds:schemaRefs>
</ds:datastoreItem>
</file>

<file path=customXml/itemProps3.xml><?xml version="1.0" encoding="utf-8"?>
<ds:datastoreItem xmlns:ds="http://schemas.openxmlformats.org/officeDocument/2006/customXml" ds:itemID="{81AE71BA-14B3-469D-92BF-96A2E249C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3c853-7f71-4778-a005-b4b045286229"/>
    <ds:schemaRef ds:uri="3de3844d-01d1-41ee-b832-e6e5a3b35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2042</TotalTime>
  <Words>9917</Words>
  <Application>Microsoft Office PowerPoint</Application>
  <PresentationFormat>寬螢幕</PresentationFormat>
  <Paragraphs>875</Paragraphs>
  <Slides>67</Slides>
  <Notes>9</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67</vt:i4>
      </vt:variant>
    </vt:vector>
  </HeadingPairs>
  <TitlesOfParts>
    <vt:vector size="78" baseType="lpstr">
      <vt:lpstr>等线</vt:lpstr>
      <vt:lpstr>思源黑体</vt:lpstr>
      <vt:lpstr>微軟正黑體</vt:lpstr>
      <vt:lpstr>微軟正黑體</vt:lpstr>
      <vt:lpstr>標楷體</vt:lpstr>
      <vt:lpstr>Arial</vt:lpstr>
      <vt:lpstr>Calibri</vt:lpstr>
      <vt:lpstr>Calibri Light</vt:lpstr>
      <vt:lpstr>Times New Roman</vt:lpstr>
      <vt:lpstr>Wingdings</vt:lpstr>
      <vt:lpstr>Office Theme</vt:lpstr>
      <vt:lpstr>迎領科技文化 邁向永續未來 大學之道</vt:lpstr>
      <vt:lpstr>目錄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3.1 國家政策綱領</vt:lpstr>
      <vt:lpstr>PowerPoint 簡報</vt:lpstr>
      <vt:lpstr>3.2 台灣永續發展目標</vt:lpstr>
      <vt:lpstr>二、永續教育</vt:lpstr>
      <vt:lpstr>（二） 永續教育的發展沿革</vt:lpstr>
      <vt:lpstr>PowerPoint 簡報</vt:lpstr>
      <vt:lpstr>「永續發展教育」系列叢書</vt:lpstr>
      <vt:lpstr>1.聯合國永續發展目標-策略、理論與實踐</vt:lpstr>
      <vt:lpstr>更好的商業，更美的世界（2017）</vt:lpstr>
      <vt:lpstr>永續產業理念與實踐</vt:lpstr>
      <vt:lpstr>PowerPoint 簡報</vt:lpstr>
      <vt:lpstr>4. 永續發展教育</vt:lpstr>
      <vt:lpstr>（五）環境社會治理</vt:lpstr>
      <vt:lpstr>PowerPoint 簡報</vt:lpstr>
      <vt:lpstr>PowerPoint 簡報</vt:lpstr>
      <vt:lpstr>PowerPoint 簡報</vt:lpstr>
      <vt:lpstr>PowerPoint 簡報</vt:lpstr>
      <vt:lpstr>PowerPoint 簡報</vt:lpstr>
      <vt:lpstr>PowerPoint 簡報</vt:lpstr>
      <vt:lpstr>環境、社會及治理 (ESG)</vt:lpstr>
      <vt:lpstr>PowerPoint 簡報</vt:lpstr>
      <vt:lpstr>PowerPoint 簡報</vt:lpstr>
      <vt:lpstr>PowerPoint 簡報</vt:lpstr>
      <vt:lpstr>PowerPoint 簡報</vt:lpstr>
      <vt:lpstr>三、科技文化理論與實務</vt:lpstr>
      <vt:lpstr>PowerPoint 簡報</vt:lpstr>
      <vt:lpstr>PowerPoint 簡報</vt:lpstr>
      <vt:lpstr>PowerPoint 簡報</vt:lpstr>
      <vt:lpstr>PowerPoint 簡報</vt:lpstr>
      <vt:lpstr>PowerPoint 簡報</vt:lpstr>
      <vt:lpstr>PowerPoint 簡報</vt:lpstr>
      <vt:lpstr>PowerPoint 簡報</vt:lpstr>
      <vt:lpstr>（三）科技文化與永續未來的關聯性</vt:lpstr>
      <vt:lpstr>PowerPoint 簡報</vt:lpstr>
      <vt:lpstr>PowerPoint 簡報</vt:lpstr>
      <vt:lpstr>四、大學之道</vt:lpstr>
      <vt:lpstr>「大學之道」的現代永續轉化</vt:lpstr>
      <vt:lpstr>「八條目」的永續實踐路徑</vt:lpstr>
      <vt:lpstr>在大學建立推廣「大學之道與永續未來」的策略</vt:lpstr>
      <vt:lpstr>五、推動策略與方案</vt:lpstr>
      <vt:lpstr>PowerPoint 簡報</vt:lpstr>
      <vt:lpstr>PowerPoint 簡報</vt:lpstr>
      <vt:lpstr>PowerPoint 簡報</vt:lpstr>
      <vt:lpstr>PowerPoint 簡報</vt:lpstr>
      <vt:lpstr>1. 教學創新：打破學科隔閡與系統思維</vt:lpstr>
      <vt:lpstr>2. 研究革新：連結在地優勢與社會需求</vt:lpstr>
      <vt:lpstr>3. 產學協同：推動綠色與數位雙軸轉型</vt:lpstr>
      <vt:lpstr>4. 國際合作：在地行動與全球連結的平衡</vt:lpstr>
      <vt:lpstr>（三）課程規劃</vt:lpstr>
      <vt:lpstr>PowerPoint 簡報</vt:lpstr>
      <vt:lpstr>PowerPoint 簡報</vt:lpstr>
      <vt:lpstr>六、結語</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金燕 謝</cp:lastModifiedBy>
  <cp:revision>267</cp:revision>
  <cp:lastPrinted>2025-09-01T04:15:51Z</cp:lastPrinted>
  <dcterms:created xsi:type="dcterms:W3CDTF">2019-11-11T11:40:09Z</dcterms:created>
  <dcterms:modified xsi:type="dcterms:W3CDTF">2025-11-11T08:47:44Z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0x010100A2FC9543F993F94591419249864028F9</vt:lpwstr>
  </property>
  <property fmtid="{D5CDD505-2E9C-101B-9397-08002B2CF9AE}" pid="3" name="MediaServiceImageTags">
    <vt:lpwstr/>
  </property>
  <property fmtid="{D5CDD505-2E9C-101B-9397-08002B2CF9AE}" pid="4" name="NXPowerLiteLastOptimized">
    <vt:lpwstr>9845011</vt:lpwstr>
  </property>
  <property fmtid="{D5CDD505-2E9C-101B-9397-08002B2CF9AE}" pid="5" name="NXPowerLiteSettings">
    <vt:lpwstr>F70005D002A000</vt:lpwstr>
  </property>
  <property fmtid="{D5CDD505-2E9C-101B-9397-08002B2CF9AE}" pid="6" name="NXPowerLiteVersion">
    <vt:lpwstr>D10.3.0</vt:lpwstr>
  </property>
</Properties>
</file>